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6" r:id="rId3"/>
    <p:sldId id="293" r:id="rId4"/>
    <p:sldId id="304" r:id="rId5"/>
    <p:sldId id="294" r:id="rId6"/>
    <p:sldId id="303" r:id="rId7"/>
    <p:sldId id="313" r:id="rId8"/>
    <p:sldId id="311" r:id="rId9"/>
    <p:sldId id="310" r:id="rId10"/>
    <p:sldId id="308" r:id="rId11"/>
    <p:sldId id="296" r:id="rId12"/>
    <p:sldId id="298" r:id="rId13"/>
    <p:sldId id="301" r:id="rId14"/>
    <p:sldId id="305" r:id="rId15"/>
    <p:sldId id="306" r:id="rId16"/>
    <p:sldId id="307" r:id="rId17"/>
    <p:sldId id="265" r:id="rId18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tpredsjednik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01" autoAdjust="0"/>
    <p:restoredTop sz="94660"/>
  </p:normalViewPr>
  <p:slideViewPr>
    <p:cSldViewPr>
      <p:cViewPr>
        <p:scale>
          <a:sx n="75" d="100"/>
          <a:sy n="75" d="100"/>
        </p:scale>
        <p:origin x="-148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itomir.dragas\My%20Documents\Agencija\putovanja\Postel%202012\grafici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vitomir.dragas\My%20Documents\Agencija\putovanja\Postel%202012\Internet-stanje%20na%20dan%2031%2012%202011%20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Istanbul\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 lang="en-US">
                <a:solidFill>
                  <a:srgbClr val="002060"/>
                </a:solidFill>
              </a:defRPr>
            </a:pPr>
            <a:r>
              <a:rPr lang="en-US" baseline="0" dirty="0" smtClean="0">
                <a:solidFill>
                  <a:schemeClr val="accent2">
                    <a:lumMod val="50000"/>
                  </a:schemeClr>
                </a:solidFill>
              </a:rPr>
              <a:t>Fixed broadband </a:t>
            </a:r>
            <a:r>
              <a:rPr lang="en-US" sz="1800" b="1" i="0" u="none" strike="noStrike" baseline="0" dirty="0" smtClean="0">
                <a:solidFill>
                  <a:schemeClr val="accent2">
                    <a:lumMod val="50000"/>
                  </a:schemeClr>
                </a:solidFill>
              </a:rPr>
              <a:t>penetration</a:t>
            </a:r>
            <a:endParaRPr lang="sr-Latn-CS" baseline="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 lang="en-US">
                <a:solidFill>
                  <a:srgbClr val="002060"/>
                </a:solidFill>
              </a:defRPr>
            </a:pPr>
            <a:r>
              <a:rPr lang="sr-Latn-CS" sz="1200" baseline="0" dirty="0">
                <a:solidFill>
                  <a:schemeClr val="accent2">
                    <a:lumMod val="50000"/>
                  </a:schemeClr>
                </a:solidFill>
              </a:rPr>
              <a:t>EU </a:t>
            </a:r>
            <a:r>
              <a:rPr lang="en-US" sz="1200" baseline="0" dirty="0" smtClean="0">
                <a:solidFill>
                  <a:schemeClr val="accent2">
                    <a:lumMod val="50000"/>
                  </a:schemeClr>
                </a:solidFill>
              </a:rPr>
              <a:t>average</a:t>
            </a:r>
            <a:r>
              <a:rPr lang="sr-Latn-CS" sz="1200" baseline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CS" sz="1200" baseline="0" dirty="0">
                <a:solidFill>
                  <a:schemeClr val="accent2">
                    <a:lumMod val="50000"/>
                  </a:schemeClr>
                </a:solidFill>
              </a:rPr>
              <a:t>- 27.7%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7.5677018633540413E-2"/>
          <c:y val="1.55619963794872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lang="en-US" sz="11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'Fixed BB'!$A$3:$A$8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okt. 2012</c:v>
                </c:pt>
              </c:strCache>
            </c:strRef>
          </c:cat>
          <c:val>
            <c:numRef>
              <c:f>'Fixed BB'!$B$3:$B$8</c:f>
              <c:numCache>
                <c:formatCode>General</c:formatCode>
                <c:ptCount val="6"/>
                <c:pt idx="0">
                  <c:v>2.6</c:v>
                </c:pt>
                <c:pt idx="1">
                  <c:v>5.5</c:v>
                </c:pt>
                <c:pt idx="2">
                  <c:v>8.3000000000000007</c:v>
                </c:pt>
                <c:pt idx="3">
                  <c:v>11.3</c:v>
                </c:pt>
                <c:pt idx="4">
                  <c:v>13.6</c:v>
                </c:pt>
                <c:pt idx="5">
                  <c:v>13.9</c:v>
                </c:pt>
              </c:numCache>
            </c:numRef>
          </c:val>
        </c:ser>
        <c:shape val="box"/>
        <c:axId val="50639616"/>
        <c:axId val="50641152"/>
        <c:axId val="0"/>
      </c:bar3DChart>
      <c:catAx>
        <c:axId val="50639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US" sz="1100">
                <a:solidFill>
                  <a:srgbClr val="002060"/>
                </a:solidFill>
              </a:defRPr>
            </a:pPr>
            <a:endParaRPr lang="en-US"/>
          </a:p>
        </c:txPr>
        <c:crossAx val="50641152"/>
        <c:crosses val="autoZero"/>
        <c:auto val="1"/>
        <c:lblAlgn val="ctr"/>
        <c:lblOffset val="100"/>
      </c:catAx>
      <c:valAx>
        <c:axId val="506411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US" sz="1100">
                <a:solidFill>
                  <a:srgbClr val="002060"/>
                </a:solidFill>
              </a:defRPr>
            </a:pPr>
            <a:endParaRPr lang="en-US"/>
          </a:p>
        </c:txPr>
        <c:crossAx val="50639616"/>
        <c:crosses val="autoZero"/>
        <c:crossBetween val="between"/>
      </c:valAx>
    </c:plotArea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'CT-ADSL po opštinama'!$K$5:$K$25</c:f>
              <c:strCache>
                <c:ptCount val="21"/>
                <c:pt idx="0">
                  <c:v>Andrijevica</c:v>
                </c:pt>
                <c:pt idx="1">
                  <c:v>Bar</c:v>
                </c:pt>
                <c:pt idx="2">
                  <c:v>Berane</c:v>
                </c:pt>
                <c:pt idx="3">
                  <c:v>Bijelo Polje</c:v>
                </c:pt>
                <c:pt idx="4">
                  <c:v>Budva</c:v>
                </c:pt>
                <c:pt idx="5">
                  <c:v>Cetinje</c:v>
                </c:pt>
                <c:pt idx="6">
                  <c:v>Danilovgrad</c:v>
                </c:pt>
                <c:pt idx="7">
                  <c:v>Herceg Novi</c:v>
                </c:pt>
                <c:pt idx="8">
                  <c:v>Kolašin</c:v>
                </c:pt>
                <c:pt idx="9">
                  <c:v>Kotor</c:v>
                </c:pt>
                <c:pt idx="10">
                  <c:v>Mojkovac</c:v>
                </c:pt>
                <c:pt idx="11">
                  <c:v>Nikšić</c:v>
                </c:pt>
                <c:pt idx="12">
                  <c:v>Plav</c:v>
                </c:pt>
                <c:pt idx="13">
                  <c:v>Pljevlja</c:v>
                </c:pt>
                <c:pt idx="14">
                  <c:v>Plužine</c:v>
                </c:pt>
                <c:pt idx="15">
                  <c:v>Podgorica</c:v>
                </c:pt>
                <c:pt idx="16">
                  <c:v>Rožaje</c:v>
                </c:pt>
                <c:pt idx="17">
                  <c:v>Šavnik</c:v>
                </c:pt>
                <c:pt idx="18">
                  <c:v>Tivat</c:v>
                </c:pt>
                <c:pt idx="19">
                  <c:v>Ulcinj</c:v>
                </c:pt>
                <c:pt idx="20">
                  <c:v>Žabljak</c:v>
                </c:pt>
              </c:strCache>
            </c:strRef>
          </c:cat>
          <c:val>
            <c:numRef>
              <c:f>'CT-ADSL po opštinama'!$N$5:$N$25</c:f>
              <c:numCache>
                <c:formatCode>0.00%</c:formatCode>
                <c:ptCount val="21"/>
                <c:pt idx="0">
                  <c:v>2.0903174916190152E-2</c:v>
                </c:pt>
                <c:pt idx="1">
                  <c:v>0.13553557838660577</c:v>
                </c:pt>
                <c:pt idx="2">
                  <c:v>4.4863114512805835E-2</c:v>
                </c:pt>
                <c:pt idx="3">
                  <c:v>5.0422357820677104E-2</c:v>
                </c:pt>
                <c:pt idx="4">
                  <c:v>0.21407014257466991</c:v>
                </c:pt>
                <c:pt idx="5">
                  <c:v>8.8311220507894597E-2</c:v>
                </c:pt>
                <c:pt idx="6">
                  <c:v>6.7236899090515403E-2</c:v>
                </c:pt>
                <c:pt idx="7">
                  <c:v>0.16728227060653189</c:v>
                </c:pt>
                <c:pt idx="8">
                  <c:v>4.9284009546539394E-2</c:v>
                </c:pt>
                <c:pt idx="9">
                  <c:v>0.1906995265696208</c:v>
                </c:pt>
                <c:pt idx="10">
                  <c:v>4.9872419392252412E-2</c:v>
                </c:pt>
                <c:pt idx="11">
                  <c:v>7.0828099333268918E-2</c:v>
                </c:pt>
                <c:pt idx="12">
                  <c:v>8.8648153799207471E-2</c:v>
                </c:pt>
                <c:pt idx="13">
                  <c:v>3.9465991034885989E-2</c:v>
                </c:pt>
                <c:pt idx="14">
                  <c:v>3.9125077017868201E-2</c:v>
                </c:pt>
                <c:pt idx="15">
                  <c:v>0.12807563852272544</c:v>
                </c:pt>
                <c:pt idx="16">
                  <c:v>5.452011844626372E-2</c:v>
                </c:pt>
                <c:pt idx="17">
                  <c:v>2.1739130434782612E-2</c:v>
                </c:pt>
                <c:pt idx="18">
                  <c:v>0.15608295916185591</c:v>
                </c:pt>
                <c:pt idx="19">
                  <c:v>0.13754329601927734</c:v>
                </c:pt>
                <c:pt idx="20">
                  <c:v>6.9207060801344922E-2</c:v>
                </c:pt>
              </c:numCache>
            </c:numRef>
          </c:val>
        </c:ser>
        <c:gapWidth val="75"/>
        <c:shape val="box"/>
        <c:axId val="50585600"/>
        <c:axId val="50587136"/>
        <c:axId val="0"/>
      </c:bar3DChart>
      <c:catAx>
        <c:axId val="505856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>
                <a:solidFill>
                  <a:srgbClr val="002060"/>
                </a:solidFill>
              </a:defRPr>
            </a:pPr>
            <a:endParaRPr lang="en-US"/>
          </a:p>
        </c:txPr>
        <c:crossAx val="50587136"/>
        <c:crosses val="autoZero"/>
        <c:auto val="1"/>
        <c:lblAlgn val="ctr"/>
        <c:lblOffset val="100"/>
      </c:catAx>
      <c:valAx>
        <c:axId val="5058713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>
                <a:solidFill>
                  <a:srgbClr val="002060"/>
                </a:solidFill>
              </a:defRPr>
            </a:pPr>
            <a:endParaRPr lang="en-US"/>
          </a:p>
        </c:txPr>
        <c:crossAx val="50585600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lang="en-US">
                <a:solidFill>
                  <a:srgbClr val="002060"/>
                </a:solidFill>
              </a:defRPr>
            </a:pPr>
            <a:r>
              <a:rPr lang="en-US" sz="1800" b="1" i="0" u="none" strike="noStrike" baseline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Mobile broadband penetration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mobilni</c:v>
          </c:tx>
          <c:spPr>
            <a:effectLst>
              <a:outerShdw blurRad="139700" dist="76200" dir="246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 lang="en-US" sz="11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Sheet8!$A$1:$A$4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Sheet8!$B$1:$B$4</c:f>
              <c:numCache>
                <c:formatCode>0.0%</c:formatCode>
                <c:ptCount val="4"/>
                <c:pt idx="0">
                  <c:v>1.4E-2</c:v>
                </c:pt>
                <c:pt idx="1">
                  <c:v>3.4000000000000002E-2</c:v>
                </c:pt>
                <c:pt idx="2">
                  <c:v>5.5000000000000014E-2</c:v>
                </c:pt>
                <c:pt idx="3">
                  <c:v>0.10400000000000002</c:v>
                </c:pt>
              </c:numCache>
            </c:numRef>
          </c:val>
        </c:ser>
        <c:gapWidth val="142"/>
        <c:axId val="50791936"/>
        <c:axId val="50793472"/>
      </c:barChart>
      <c:catAx>
        <c:axId val="5079193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rgbClr val="002060"/>
            </a:solidFill>
            <a:prstDash val="dash"/>
          </a:ln>
        </c:spPr>
        <c:txPr>
          <a:bodyPr/>
          <a:lstStyle/>
          <a:p>
            <a:pPr>
              <a:defRPr lang="en-US" sz="1100">
                <a:solidFill>
                  <a:srgbClr val="002060"/>
                </a:solidFill>
              </a:defRPr>
            </a:pPr>
            <a:endParaRPr lang="en-US"/>
          </a:p>
        </c:txPr>
        <c:crossAx val="50793472"/>
        <c:crosses val="autoZero"/>
        <c:auto val="1"/>
        <c:lblAlgn val="ctr"/>
        <c:lblOffset val="100"/>
      </c:catAx>
      <c:valAx>
        <c:axId val="50793472"/>
        <c:scaling>
          <c:orientation val="minMax"/>
        </c:scaling>
        <c:axPos val="l"/>
        <c:majorGridlines>
          <c:spPr>
            <a:ln>
              <a:solidFill>
                <a:srgbClr val="002060"/>
              </a:solidFill>
              <a:prstDash val="dash"/>
            </a:ln>
          </c:spPr>
        </c:majorGridlines>
        <c:numFmt formatCode="0.0%" sourceLinked="1"/>
        <c:majorTickMark val="none"/>
        <c:tickLblPos val="nextTo"/>
        <c:spPr>
          <a:ln>
            <a:solidFill>
              <a:srgbClr val="002060"/>
            </a:solidFill>
            <a:prstDash val="dash"/>
          </a:ln>
        </c:spPr>
        <c:txPr>
          <a:bodyPr/>
          <a:lstStyle/>
          <a:p>
            <a:pPr>
              <a:defRPr lang="en-US" sz="1100">
                <a:solidFill>
                  <a:srgbClr val="002060"/>
                </a:solidFill>
              </a:defRPr>
            </a:pPr>
            <a:endParaRPr lang="en-US"/>
          </a:p>
        </c:txPr>
        <c:crossAx val="50791936"/>
        <c:crosses val="autoZero"/>
        <c:crossBetween val="between"/>
      </c:valAx>
      <c:spPr>
        <a:ln>
          <a:solidFill>
            <a:srgbClr val="002060"/>
          </a:solidFill>
          <a:prstDash val="dash"/>
        </a:ln>
      </c:spPr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0.15277</cdr:x>
      <cdr:y>0.51885</cdr:y>
    </cdr:from>
    <cdr:to>
      <cdr:x>0.94773</cdr:x>
      <cdr:y>0.51885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780926" y="2520280"/>
          <a:ext cx="4063637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F4B20B-04B3-4AD2-87F4-BB7B3724B806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F9C99C-BE79-4510-9E61-B69564AA9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BCBEC6-1631-4554-9354-A6B85C0C7563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93A5BD-9CAF-4A55-AF99-F0B4A604E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BE168-98EA-41F2-8148-559C02DBD0DC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B30A-2D61-4F22-961B-CB4FF40A1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A73AD-07B6-4618-922F-8F2415B22DED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0B49C-B129-4B4F-9216-9CC31EAD56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12023-FF0E-40DF-BF3A-70F047BCD4FC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2D615-0FC2-4E8F-BB2E-3F8531874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FAA3F-78EE-4730-90A8-EFD4F1E97FDA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D71F-4ED9-49D2-A9AB-9154C5793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505CF-A499-42DC-8E4D-F8307741015D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D666D-BC13-4011-8AD7-9060ED35E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BAE4C-3686-4197-A926-CD980733F574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9DF07-6DA0-421E-B96A-02CA61A71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594A-A17B-4F36-A980-4173251C0507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A5FC-C4EE-4CEB-B146-61C505173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9E74-FB19-473F-9C46-D9C7EF9328F5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A58A-72D2-418C-98B6-32D9C68173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0DE56-36F3-482A-B20E-D41B92526863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EF683-D239-43D9-AA61-F6122A8B76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F22E6-7F3C-4347-A78E-8C465582B670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3CC3-5648-4E6D-8185-CD747571B8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D9D01-2ADB-4700-9C26-1869EA8C1AAD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67CC5-418B-4D0A-A57C-107E3F4C34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0EF44D-5418-4222-B2DD-8454DC33FBD9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4923CC-7313-4D56-AB6B-541885990C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mailto:ruzica.miskovic@mid.gov.m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1600" b="1">
                <a:solidFill>
                  <a:schemeClr val="bg1"/>
                </a:solidFill>
                <a:latin typeface="Cambria" pitchFamily="18" charset="0"/>
              </a:rPr>
              <a:t> M O N T E N E G R O </a:t>
            </a:r>
          </a:p>
          <a:p>
            <a:pPr algn="ctr"/>
            <a:r>
              <a:rPr lang="en-GB" sz="1600" b="1">
                <a:solidFill>
                  <a:schemeClr val="bg1"/>
                </a:solidFill>
                <a:latin typeface="Cambria" pitchFamily="18" charset="0"/>
              </a:rPr>
              <a:t>Negotiating Team for the Accession of </a:t>
            </a:r>
            <a:r>
              <a:rPr lang="sr-Latn-CS" sz="1600" b="1">
                <a:solidFill>
                  <a:schemeClr val="bg1"/>
                </a:solidFill>
                <a:latin typeface="Cambria" pitchFamily="18" charset="0"/>
              </a:rPr>
              <a:t>Montenegro </a:t>
            </a:r>
            <a:r>
              <a:rPr lang="en-GB" sz="1600" b="1">
                <a:solidFill>
                  <a:schemeClr val="bg1"/>
                </a:solidFill>
                <a:latin typeface="Cambria" pitchFamily="18" charset="0"/>
              </a:rPr>
              <a:t>to the European Union</a:t>
            </a:r>
            <a:br>
              <a:rPr lang="en-GB" sz="1600" b="1">
                <a:solidFill>
                  <a:schemeClr val="bg1"/>
                </a:solidFill>
                <a:latin typeface="Cambria" pitchFamily="18" charset="0"/>
              </a:rPr>
            </a:br>
            <a:r>
              <a:rPr lang="en-GB" sz="1600" b="1" i="1">
                <a:solidFill>
                  <a:schemeClr val="bg1"/>
                </a:solidFill>
                <a:latin typeface="Cambria" pitchFamily="18" charset="0"/>
              </a:rPr>
              <a:t>Working Group for Chapter </a:t>
            </a:r>
            <a:r>
              <a:rPr lang="en-US" sz="1600" b="1" i="1">
                <a:solidFill>
                  <a:schemeClr val="bg1"/>
                </a:solidFill>
                <a:latin typeface="Cambria" pitchFamily="18" charset="0"/>
              </a:rPr>
              <a:t> 10 </a:t>
            </a:r>
            <a:r>
              <a:rPr lang="hr-HR" sz="1600" b="1" i="1">
                <a:solidFill>
                  <a:schemeClr val="bg1"/>
                </a:solidFill>
                <a:latin typeface="Cambria" pitchFamily="18" charset="0"/>
              </a:rPr>
              <a:t>– </a:t>
            </a:r>
            <a:r>
              <a:rPr lang="en-US" sz="1600" b="1" i="1">
                <a:solidFill>
                  <a:schemeClr val="bg1"/>
                </a:solidFill>
                <a:latin typeface="Cambria" pitchFamily="18" charset="0"/>
              </a:rPr>
              <a:t>Information society and media</a:t>
            </a:r>
            <a:endParaRPr lang="en-US" sz="3600" b="1" i="1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11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76200"/>
            <a:ext cx="1612900" cy="1597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447800" y="2590800"/>
            <a:ext cx="6324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Bilateral screening: Chapter</a:t>
            </a:r>
            <a:r>
              <a:rPr lang="x-none" sz="260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 </a:t>
            </a:r>
            <a:r>
              <a:rPr lang="en-US" sz="2600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10</a:t>
            </a:r>
            <a:endParaRPr lang="en-GB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PRESENTATION OF  </a:t>
            </a: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MONTENEGRO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Bru</a:t>
            </a:r>
            <a:r>
              <a:rPr lang="hr-HR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ssel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s, 2</a:t>
            </a:r>
            <a:r>
              <a:rPr lang="sr-Latn-C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1-22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sr-Latn-C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January 2013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</p:txBody>
      </p:sp>
      <p:grpSp>
        <p:nvGrpSpPr>
          <p:cNvPr id="15367" name="Group 22"/>
          <p:cNvGrpSpPr>
            <a:grpSpLocks/>
          </p:cNvGrpSpPr>
          <p:nvPr/>
        </p:nvGrpSpPr>
        <p:grpSpPr bwMode="auto">
          <a:xfrm rot="165688">
            <a:off x="-77788" y="5162550"/>
            <a:ext cx="1020763" cy="1752600"/>
            <a:chOff x="-28875" y="5105400"/>
            <a:chExt cx="1019475" cy="1752600"/>
          </a:xfrm>
        </p:grpSpPr>
        <p:sp>
          <p:nvSpPr>
            <p:cNvPr id="16" name="5-Point Star 15"/>
            <p:cNvSpPr/>
            <p:nvPr/>
          </p:nvSpPr>
          <p:spPr>
            <a:xfrm>
              <a:off x="0" y="64008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304800" y="62484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533400" y="59436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533400" y="55626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304800" y="52578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-28875" y="51054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5368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419600"/>
            <a:ext cx="213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5603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5605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itle 18"/>
          <p:cNvSpPr txBox="1">
            <a:spLocks/>
          </p:cNvSpPr>
          <p:nvPr/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5609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Cambria" pitchFamily="18" charset="0"/>
              </a:rPr>
              <a:t/>
            </a:r>
            <a:br>
              <a:rPr lang="en-US" sz="3200" smtClean="0">
                <a:latin typeface="Cambria" pitchFamily="18" charset="0"/>
              </a:rPr>
            </a:br>
            <a:endParaRPr lang="en-US" sz="3200" smtClean="0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>
              <a:latin typeface="Cambria" pitchFamily="18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r>
              <a:rPr lang="en-US" sz="4000" b="1" smtClean="0">
                <a:solidFill>
                  <a:srgbClr val="632523"/>
                </a:solidFill>
                <a:latin typeface="Cambria" pitchFamily="18" charset="0"/>
              </a:rPr>
              <a:t>Broadband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6627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6629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6632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b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Broadband strategy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endParaRPr lang="en-US" sz="1600" smtClean="0">
              <a:solidFill>
                <a:srgbClr val="17375E"/>
              </a:solidFill>
              <a:latin typeface="Cambria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Achieve mass acceptance of ICT and the Internet;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Improve digital inclusion;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Reach the level of: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		- use of the Internet of 70% by 2014 and 80% by 2016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		- broadband access – of 25% by 2014 and 40% by 2016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en-US" sz="2000" smtClean="0">
              <a:solidFill>
                <a:srgbClr val="632523"/>
              </a:solidFill>
              <a:latin typeface="Cambria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Raise the possibility of broadband access that is high-speed access by providing a symmetrical, guaranteed access to broadband (agnostic approach) of at least: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		- 10 Mbps for 50% of the population by 2014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632523"/>
                </a:solidFill>
                <a:latin typeface="Cambria" pitchFamily="18" charset="0"/>
              </a:rPr>
              <a:t>		- 10 Mbps for 100% of the population, and 30Mbps for 50% of the 	population by 2016 </a:t>
            </a:r>
          </a:p>
          <a:p>
            <a:pPr algn="just">
              <a:lnSpc>
                <a:spcPct val="90000"/>
              </a:lnSpc>
              <a:buFontTx/>
              <a:buChar char="-"/>
            </a:pPr>
            <a:endParaRPr lang="en-US" sz="1600" smtClean="0">
              <a:solidFill>
                <a:srgbClr val="17375E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7651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7653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7656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09600" y="1676400"/>
            <a:ext cx="3008313" cy="116205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broadband market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457200" y="3657600"/>
            <a:ext cx="3008313" cy="246856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Increase for 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13.7%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comparing with 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tob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r 2011.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sr-Latn-C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Increase for 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152%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comparing with 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20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09</a:t>
            </a:r>
            <a:r>
              <a:rPr lang="sr-Latn-C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21" name="Content Placeholder 5"/>
          <p:cNvGraphicFramePr>
            <a:graphicFrameLocks noGrp="1"/>
          </p:cNvGraphicFramePr>
          <p:nvPr>
            <p:ph idx="1"/>
          </p:nvPr>
        </p:nvGraphicFramePr>
        <p:xfrm>
          <a:off x="3581400" y="457200"/>
          <a:ext cx="511175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8675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8677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8682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648200" y="838200"/>
            <a:ext cx="4038600" cy="579438"/>
          </a:xfrm>
        </p:spPr>
        <p:txBody>
          <a:bodyPr/>
          <a:lstStyle/>
          <a:p>
            <a:pPr>
              <a:defRPr/>
            </a:pPr>
            <a:r>
              <a:rPr lang="x-none" sz="1200" b="1" dirty="0" smtClean="0"/>
              <a:t/>
            </a:r>
            <a:br>
              <a:rPr lang="x-none" sz="1200" b="1" dirty="0" smtClean="0"/>
            </a:br>
            <a:r>
              <a:rPr lang="x-none" sz="1200" b="1" dirty="0" smtClean="0"/>
              <a:t/>
            </a:r>
            <a:br>
              <a:rPr lang="x-none" sz="1200" b="1" dirty="0" smtClean="0"/>
            </a:br>
            <a:r>
              <a:rPr lang="x-none" sz="1400" b="1" dirty="0" smtClean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</a:rPr>
              <a:t>enetration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 of 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</a:rPr>
              <a:t>xDSL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 access by municipalities</a:t>
            </a:r>
            <a:b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Large differences in the penetration</a:t>
            </a:r>
            <a:endParaRPr lang="sr-Latn-C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sr-Latn-C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Between the largest and the smallest difference about 7 times</a:t>
            </a:r>
          </a:p>
          <a:p>
            <a:pPr>
              <a:defRPr/>
            </a:pPr>
            <a:endParaRPr lang="sr-Latn-C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Should pay special attention to overcome this "broadband" gap</a:t>
            </a:r>
          </a:p>
          <a:p>
            <a:pPr>
              <a:defRPr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3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9699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9701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Content Placeholder 19"/>
          <p:cNvSpPr txBox="1">
            <a:spLocks/>
          </p:cNvSpPr>
          <p:nvPr/>
        </p:nvSpPr>
        <p:spPr bwMode="auto">
          <a:xfrm>
            <a:off x="533400" y="2286000"/>
            <a:ext cx="8001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200">
                <a:solidFill>
                  <a:srgbClr val="632523"/>
                </a:solidFill>
                <a:latin typeface="Cambria" pitchFamily="18" charset="0"/>
              </a:rPr>
              <a:t>Penetration is significantly lower than the EU average;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200">
              <a:solidFill>
                <a:srgbClr val="632523"/>
              </a:solidFill>
              <a:latin typeface="Cambria" pitchFamily="18" charset="0"/>
            </a:endParaRP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200">
                <a:solidFill>
                  <a:srgbClr val="632523"/>
                </a:solidFill>
                <a:latin typeface="Cambria" pitchFamily="18" charset="0"/>
              </a:rPr>
              <a:t>The largest number of xDSL connections;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200">
              <a:solidFill>
                <a:srgbClr val="632523"/>
              </a:solidFill>
              <a:latin typeface="Cambria" pitchFamily="18" charset="0"/>
            </a:endParaRP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200">
                <a:solidFill>
                  <a:srgbClr val="632523"/>
                </a:solidFill>
                <a:latin typeface="Cambria" pitchFamily="18" charset="0"/>
              </a:rPr>
              <a:t>A significant number of installed terminals FTTx lines - 10% of the fixed cable connections;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200">
              <a:solidFill>
                <a:srgbClr val="632523"/>
              </a:solidFill>
              <a:latin typeface="Cambria" pitchFamily="18" charset="0"/>
            </a:endParaRP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200">
                <a:solidFill>
                  <a:srgbClr val="632523"/>
                </a:solidFill>
                <a:latin typeface="Cambria" pitchFamily="18" charset="0"/>
              </a:rPr>
              <a:t>A significant increase in the number of FTTx subscribers.</a:t>
            </a: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eaLnBrk="0" hangingPunct="0"/>
            <a:r>
              <a:rPr lang="sr-Latn-CS" sz="3200" b="1">
                <a:solidFill>
                  <a:schemeClr val="hlink"/>
                </a:solidFill>
                <a:latin typeface="Cambria" pitchFamily="18" charset="0"/>
              </a:rPr>
              <a:t>Fixed broadband</a:t>
            </a:r>
            <a:r>
              <a:rPr lang="en-US" sz="3200" b="1">
                <a:solidFill>
                  <a:schemeClr val="hlink"/>
                </a:solidFill>
                <a:latin typeface="Cambria" pitchFamily="18" charset="0"/>
              </a:rPr>
              <a:t> access</a:t>
            </a:r>
            <a:endParaRPr lang="sr-Latn-CS" sz="3200" b="1">
              <a:solidFill>
                <a:schemeClr val="hlink"/>
              </a:solidFill>
              <a:latin typeface="Cambria" pitchFamily="18" charset="0"/>
            </a:endParaRPr>
          </a:p>
        </p:txBody>
      </p:sp>
      <p:pic>
        <p:nvPicPr>
          <p:cNvPr id="29706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30723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30725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0730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533400" y="1295400"/>
            <a:ext cx="3008313" cy="1524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Mobile broadband access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endParaRPr lang="en-US" dirty="0" smtClean="0">
              <a:solidFill>
                <a:srgbClr val="0000FF"/>
              </a:solidFill>
              <a:latin typeface="Cambria" pitchFamily="18" charset="0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endParaRPr lang="en-U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1600" dirty="0" smtClean="0">
                <a:solidFill>
                  <a:srgbClr val="632523"/>
                </a:solidFill>
                <a:latin typeface="Cambria" pitchFamily="18" charset="0"/>
              </a:rPr>
              <a:t>2011. is almost twice as high comparing with 2010.</a:t>
            </a:r>
            <a:endParaRPr lang="sr-Latn-C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sr-Latn-C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1600" dirty="0" smtClean="0">
                <a:solidFill>
                  <a:srgbClr val="632523"/>
                </a:solidFill>
                <a:latin typeface="Cambria" pitchFamily="18" charset="0"/>
              </a:rPr>
              <a:t>Higher than the regional average;</a:t>
            </a:r>
          </a:p>
          <a:p>
            <a:pPr marL="342900" indent="-342900">
              <a:buFont typeface="Arial" charset="0"/>
              <a:buChar char="•"/>
            </a:pPr>
            <a:endParaRPr lang="en-U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1600" dirty="0" smtClean="0">
                <a:solidFill>
                  <a:srgbClr val="632523"/>
                </a:solidFill>
                <a:latin typeface="Cambria" pitchFamily="18" charset="0"/>
              </a:rPr>
              <a:t> Higher than the EU average;</a:t>
            </a:r>
            <a:endParaRPr lang="sr-Latn-C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sr-Latn-C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r-Latn-CS" sz="1600" dirty="0" smtClean="0">
                <a:solidFill>
                  <a:srgbClr val="632523"/>
                </a:solidFill>
                <a:latin typeface="Cambria" pitchFamily="18" charset="0"/>
              </a:rPr>
              <a:t>UMTS/HSDPA/HSPA+/LTE </a:t>
            </a:r>
            <a:endParaRPr lang="en-US" sz="16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342900" indent="-342900"/>
            <a:endParaRPr lang="en-US" sz="1600" dirty="0" smtClean="0">
              <a:latin typeface="Cambria" pitchFamily="18" charset="0"/>
            </a:endParaRPr>
          </a:p>
        </p:txBody>
      </p:sp>
      <p:graphicFrame>
        <p:nvGraphicFramePr>
          <p:cNvPr id="23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5050" y="914400"/>
          <a:ext cx="511175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31747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31749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sr-Latn-CS" sz="3200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1754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12838"/>
          </a:xfrm>
        </p:spPr>
        <p:txBody>
          <a:bodyPr/>
          <a:lstStyle/>
          <a:p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Mobile broadband access</a:t>
            </a:r>
            <a:r>
              <a:rPr lang="en-US" sz="2400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2400" b="1" smtClean="0">
                <a:solidFill>
                  <a:schemeClr val="hlink"/>
                </a:solidFill>
                <a:latin typeface="Cambria" pitchFamily="18" charset="0"/>
              </a:rPr>
            </a:br>
            <a:endParaRPr lang="en-US" sz="2400" b="1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762000" y="2332037"/>
            <a:ext cx="8229600" cy="38401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The high level of penetration - above the EU average</a:t>
            </a:r>
          </a:p>
          <a:p>
            <a:pPr algn="just">
              <a:buFont typeface="Arial" charset="0"/>
              <a:buNone/>
            </a:pPr>
            <a:endParaRPr lang="en-US" sz="22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The range of the digital dividend (790-862 MHz)</a:t>
            </a:r>
          </a:p>
          <a:p>
            <a:pPr algn="just">
              <a:buFont typeface="Arial" charset="0"/>
              <a:buNone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	Free to mid 2015/digitizing broadcasting</a:t>
            </a:r>
          </a:p>
          <a:p>
            <a:pPr>
              <a:buFont typeface="Arial" charset="0"/>
              <a:buNone/>
            </a:pPr>
            <a:endParaRPr lang="en-US" sz="22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2772" name="Group 31"/>
          <p:cNvGrpSpPr>
            <a:grpSpLocks/>
          </p:cNvGrpSpPr>
          <p:nvPr/>
        </p:nvGrpSpPr>
        <p:grpSpPr bwMode="auto">
          <a:xfrm>
            <a:off x="0" y="0"/>
            <a:ext cx="4662488" cy="4081463"/>
            <a:chOff x="1364455" y="17002"/>
            <a:chExt cx="4662490" cy="4080796"/>
          </a:xfrm>
        </p:grpSpPr>
        <p:sp>
          <p:nvSpPr>
            <p:cNvPr id="16" name="5-Point Star 15"/>
            <p:cNvSpPr/>
            <p:nvPr/>
          </p:nvSpPr>
          <p:spPr>
            <a:xfrm rot="8520840">
              <a:off x="2888454" y="170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5-Point Star 14"/>
            <p:cNvSpPr/>
            <p:nvPr/>
          </p:nvSpPr>
          <p:spPr>
            <a:xfrm rot="8520840">
              <a:off x="1974053" y="321803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5-Point Star 21"/>
            <p:cNvSpPr/>
            <p:nvPr/>
          </p:nvSpPr>
          <p:spPr>
            <a:xfrm rot="8520840">
              <a:off x="1364455" y="10838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5-Point Star 22"/>
            <p:cNvSpPr/>
            <p:nvPr/>
          </p:nvSpPr>
          <p:spPr>
            <a:xfrm rot="8520840">
              <a:off x="1440653" y="19982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5-Point Star 23"/>
            <p:cNvSpPr/>
            <p:nvPr/>
          </p:nvSpPr>
          <p:spPr>
            <a:xfrm rot="8520840">
              <a:off x="1897855" y="276020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5-Point Star 24"/>
            <p:cNvSpPr/>
            <p:nvPr/>
          </p:nvSpPr>
          <p:spPr>
            <a:xfrm rot="8520840">
              <a:off x="2507455" y="32174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5-Point Star 25"/>
            <p:cNvSpPr/>
            <p:nvPr/>
          </p:nvSpPr>
          <p:spPr>
            <a:xfrm rot="8520840">
              <a:off x="3498055" y="334742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5-Point Star 26"/>
            <p:cNvSpPr/>
            <p:nvPr/>
          </p:nvSpPr>
          <p:spPr>
            <a:xfrm rot="8520840">
              <a:off x="4412455" y="30650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5-Point Star 27"/>
            <p:cNvSpPr/>
            <p:nvPr/>
          </p:nvSpPr>
          <p:spPr>
            <a:xfrm rot="8520840">
              <a:off x="4989591" y="235682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" name="5-Point Star 28"/>
            <p:cNvSpPr/>
            <p:nvPr/>
          </p:nvSpPr>
          <p:spPr>
            <a:xfrm rot="8520840">
              <a:off x="5218191" y="13886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8520840">
              <a:off x="4717254" y="6266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8520840">
              <a:off x="3955255" y="932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733800" y="4114800"/>
            <a:ext cx="533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320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Thank you for your attention.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32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QUESTIONS</a:t>
            </a:r>
            <a:endParaRPr lang="hr-HR" sz="4000" b="1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3" name="Text Box 121"/>
          <p:cNvSpPr txBox="1">
            <a:spLocks noChangeArrowheads="1"/>
          </p:cNvSpPr>
          <p:nvPr/>
        </p:nvSpPr>
        <p:spPr bwMode="auto">
          <a:xfrm>
            <a:off x="287338" y="2590800"/>
            <a:ext cx="856932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4288" indent="-14288" algn="ctr"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4400" b="1" dirty="0">
                <a:solidFill>
                  <a:srgbClr val="632523"/>
                </a:solidFill>
                <a:latin typeface="Cambria" pitchFamily="18" charset="0"/>
              </a:rPr>
              <a:t>DIGITAL AGENDA FOR EUROPE</a:t>
            </a:r>
          </a:p>
          <a:p>
            <a:pPr marL="14288" indent="-14288" algn="ctr"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</a:pPr>
            <a:endParaRPr lang="en-US" sz="4400" b="1" dirty="0">
              <a:solidFill>
                <a:srgbClr val="632523"/>
              </a:solidFill>
              <a:latin typeface="Cambria" pitchFamily="18" charset="0"/>
            </a:endParaRP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endParaRPr lang="en-US" sz="2000" b="1" dirty="0">
              <a:solidFill>
                <a:srgbClr val="632523"/>
              </a:solidFill>
              <a:latin typeface="Cambria" pitchFamily="18" charset="0"/>
            </a:endParaRP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632523"/>
                </a:solidFill>
                <a:latin typeface="Cambria" pitchFamily="18" charset="0"/>
              </a:rPr>
              <a:t>	</a:t>
            </a:r>
            <a:r>
              <a:rPr lang="en-US" b="1" dirty="0" err="1">
                <a:solidFill>
                  <a:srgbClr val="632523"/>
                </a:solidFill>
                <a:latin typeface="Cambria" pitchFamily="18" charset="0"/>
              </a:rPr>
              <a:t>Ružica</a:t>
            </a:r>
            <a:r>
              <a:rPr lang="en-US" b="1" dirty="0">
                <a:solidFill>
                  <a:srgbClr val="632523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632523"/>
                </a:solidFill>
                <a:latin typeface="Cambria" pitchFamily="18" charset="0"/>
              </a:rPr>
              <a:t>Mišković</a:t>
            </a:r>
            <a:endParaRPr lang="en-US" sz="2000" dirty="0">
              <a:solidFill>
                <a:srgbClr val="632523"/>
              </a:solidFill>
              <a:latin typeface="Cambria" pitchFamily="18" charset="0"/>
            </a:endParaRP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solidFill>
                  <a:srgbClr val="632523"/>
                </a:solidFill>
                <a:latin typeface="Cambria" pitchFamily="18" charset="0"/>
              </a:rPr>
              <a:t>	Adviser for European Integration and International Cooperation </a:t>
            </a: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solidFill>
                  <a:srgbClr val="632523"/>
                </a:solidFill>
                <a:latin typeface="Cambria" pitchFamily="18" charset="0"/>
              </a:rPr>
              <a:t>Ministry for Information Society and </a:t>
            </a:r>
            <a:r>
              <a:rPr lang="en-US" sz="1600" b="1" dirty="0" smtClean="0">
                <a:solidFill>
                  <a:srgbClr val="632523"/>
                </a:solidFill>
                <a:latin typeface="Cambria" pitchFamily="18" charset="0"/>
              </a:rPr>
              <a:t>Telecommunication</a:t>
            </a:r>
            <a:r>
              <a:rPr lang="en-US" sz="1600" dirty="0">
                <a:solidFill>
                  <a:srgbClr val="632523"/>
                </a:solidFill>
                <a:latin typeface="Cambria" pitchFamily="18" charset="0"/>
              </a:rPr>
              <a:t>	</a:t>
            </a: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ambria" pitchFamily="18" charset="0"/>
                <a:hlinkClick r:id="rId2"/>
              </a:rPr>
              <a:t>ruzica.miskovic@mid.gov.me</a:t>
            </a:r>
            <a:r>
              <a:rPr lang="en-US" sz="1600" dirty="0">
                <a:solidFill>
                  <a:schemeClr val="tx2"/>
                </a:solidFill>
                <a:latin typeface="Cambria" pitchFamily="18" charset="0"/>
              </a:rPr>
              <a:t> </a:t>
            </a:r>
          </a:p>
          <a:p>
            <a:pPr marL="14288" indent="-14288" algn="ctr">
              <a:spcAft>
                <a:spcPct val="10000"/>
              </a:spcAft>
              <a:buClr>
                <a:srgbClr val="FF0000"/>
              </a:buClr>
              <a:buFont typeface="Wingdings" pitchFamily="2" charset="2"/>
              <a:buNone/>
            </a:pPr>
            <a:endParaRPr lang="en-US" sz="4400" b="1" dirty="0">
              <a:solidFill>
                <a:srgbClr val="632523"/>
              </a:solidFill>
              <a:latin typeface="Cambria" pitchFamily="18" charset="0"/>
            </a:endParaRPr>
          </a:p>
          <a:p>
            <a:pPr marL="14288" indent="-14288" algn="ctr"/>
            <a:endParaRPr lang="en-US" sz="4400" b="1" dirty="0">
              <a:solidFill>
                <a:srgbClr val="000099"/>
              </a:solidFill>
              <a:latin typeface="Cambria" pitchFamily="18" charset="0"/>
            </a:endParaRPr>
          </a:p>
          <a:p>
            <a:pPr marL="14288" indent="-14288" algn="ctr"/>
            <a:endParaRPr lang="en-US" sz="4400" b="1" dirty="0">
              <a:solidFill>
                <a:srgbClr val="000099"/>
              </a:solidFill>
              <a:latin typeface="Cambria" pitchFamily="18" charset="0"/>
            </a:endParaRPr>
          </a:p>
        </p:txBody>
      </p:sp>
      <p:grpSp>
        <p:nvGrpSpPr>
          <p:cNvPr id="16388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6390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6393" name="Picture 18" descr="EU MN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7411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7412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Title 20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</a:b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7416" name="Rectangle 41"/>
          <p:cNvSpPr>
            <a:spLocks noChangeArrowheads="1"/>
          </p:cNvSpPr>
          <p:nvPr/>
        </p:nvSpPr>
        <p:spPr bwMode="auto">
          <a:xfrm>
            <a:off x="609600" y="1905000"/>
            <a:ext cx="7924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sr-Latn-C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60000"/>
              </a:lnSpc>
              <a:buFont typeface="Wingdings" pitchFamily="2" charset="2"/>
              <a:buChar char="Ø"/>
            </a:pPr>
            <a:endParaRPr lang="en-U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7417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Background</a:t>
            </a:r>
            <a:endParaRPr lang="en-GB" sz="3200" b="1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229600" cy="220980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>
                <a:solidFill>
                  <a:srgbClr val="953735"/>
                </a:solidFill>
                <a:latin typeface="Cambria" pitchFamily="18" charset="0"/>
              </a:rPr>
              <a:t> 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Europe 2020 Strategy1</a:t>
            </a: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, la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unched in March 2010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200" smtClean="0">
              <a:solidFill>
                <a:srgbClr val="632523"/>
              </a:solidFill>
              <a:latin typeface="Cambria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 O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ne of the seven flagship initiatives of the Europe</a:t>
            </a: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 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2020 Strategy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200" smtClean="0">
              <a:solidFill>
                <a:srgbClr val="632523"/>
              </a:solidFill>
              <a:latin typeface="Cambria" pitchFamily="18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 Ob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jective</a:t>
            </a: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,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 to maximise the social and</a:t>
            </a:r>
            <a:r>
              <a:rPr lang="en-US" sz="2200" smtClean="0">
                <a:solidFill>
                  <a:srgbClr val="632523"/>
                </a:solidFill>
                <a:latin typeface="Cambria" pitchFamily="18" charset="0"/>
              </a:rPr>
              <a:t> </a:t>
            </a:r>
            <a:r>
              <a:rPr lang="en-GB" sz="2200" smtClean="0">
                <a:solidFill>
                  <a:srgbClr val="632523"/>
                </a:solidFill>
                <a:latin typeface="Cambria" pitchFamily="18" charset="0"/>
              </a:rPr>
              <a:t>economic potential of ICT</a:t>
            </a:r>
            <a:endParaRPr lang="en-US" sz="2200" smtClean="0">
              <a:solidFill>
                <a:srgbClr val="632523"/>
              </a:solidFill>
              <a:latin typeface="Cambria" pitchFamily="18" charset="0"/>
            </a:endParaRPr>
          </a:p>
          <a:p>
            <a:pPr algn="l">
              <a:lnSpc>
                <a:spcPct val="90000"/>
              </a:lnSpc>
            </a:pPr>
            <a:endParaRPr lang="en-US" sz="2200" smtClean="0">
              <a:solidFill>
                <a:srgbClr val="953735"/>
              </a:solidFill>
              <a:latin typeface="Cambria" pitchFamily="18" charset="0"/>
            </a:endParaRPr>
          </a:p>
          <a:p>
            <a:pPr algn="l">
              <a:lnSpc>
                <a:spcPct val="90000"/>
              </a:lnSpc>
            </a:pPr>
            <a:endParaRPr lang="en-GB" sz="2200" smtClean="0">
              <a:solidFill>
                <a:srgbClr val="898989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8435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8436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Title 20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</a:b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8440" name="Rectangle 41"/>
          <p:cNvSpPr>
            <a:spLocks noChangeArrowheads="1"/>
          </p:cNvSpPr>
          <p:nvPr/>
        </p:nvSpPr>
        <p:spPr bwMode="auto">
          <a:xfrm>
            <a:off x="609600" y="1905000"/>
            <a:ext cx="7924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sr-Latn-C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60000"/>
              </a:lnSpc>
              <a:buFont typeface="Wingdings" pitchFamily="2" charset="2"/>
              <a:buChar char="Ø"/>
            </a:pPr>
            <a:endParaRPr lang="en-U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00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8441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Content</a:t>
            </a:r>
            <a:endParaRPr lang="en-GB" sz="3200" b="1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239000" cy="1752600"/>
          </a:xfrm>
        </p:spPr>
        <p:txBody>
          <a:bodyPr/>
          <a:lstStyle/>
          <a:p>
            <a:pPr marL="812800" indent="-812800"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953735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Strategy for Information Society Development</a:t>
            </a:r>
          </a:p>
          <a:p>
            <a:pPr marL="812800" indent="-812800" algn="l">
              <a:buFont typeface="Wingdings" pitchFamily="2" charset="2"/>
              <a:buChar char="q"/>
            </a:pPr>
            <a:endParaRPr lang="en-US" sz="24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marL="812800" indent="-812800"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 Broadband</a:t>
            </a:r>
          </a:p>
          <a:p>
            <a:pPr marL="812800" indent="-812800" algn="l">
              <a:buFont typeface="Wingdings" pitchFamily="2" charset="2"/>
              <a:buChar char="q"/>
            </a:pPr>
            <a:endParaRPr lang="en-US" sz="2400" dirty="0" smtClean="0">
              <a:solidFill>
                <a:srgbClr val="953735"/>
              </a:solidFill>
              <a:latin typeface="Cambria" pitchFamily="18" charset="0"/>
            </a:endParaRPr>
          </a:p>
          <a:p>
            <a:pPr marL="812800" indent="-812800" algn="l">
              <a:buFont typeface="Wingdings" pitchFamily="2" charset="2"/>
              <a:buChar char="q"/>
            </a:pPr>
            <a:endParaRPr lang="en-US" sz="2400" dirty="0" smtClean="0">
              <a:solidFill>
                <a:srgbClr val="953735"/>
              </a:solidFill>
              <a:latin typeface="Cambria" pitchFamily="18" charset="0"/>
            </a:endParaRPr>
          </a:p>
          <a:p>
            <a:pPr marL="812800" indent="-812800" algn="l">
              <a:buFont typeface="Wingdings" pitchFamily="2" charset="2"/>
              <a:buChar char="q"/>
            </a:pPr>
            <a:endParaRPr lang="en-GB" sz="2400" dirty="0" smtClean="0">
              <a:solidFill>
                <a:srgbClr val="898989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9459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9460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9600" y="2209800"/>
            <a:ext cx="8153400" cy="5349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19" name="Title 18"/>
          <p:cNvSpPr txBox="1">
            <a:spLocks/>
          </p:cNvSpPr>
          <p:nvPr/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19465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dirty="0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2400" b="1" dirty="0" smtClean="0">
                <a:solidFill>
                  <a:schemeClr val="hlink"/>
                </a:solidFill>
                <a:latin typeface="Cambria" pitchFamily="18" charset="0"/>
              </a:rPr>
              <a:t>Strategy for Information Society development </a:t>
            </a:r>
            <a:br>
              <a:rPr lang="en-US" sz="2400" b="1" dirty="0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2400" b="1" dirty="0" smtClean="0">
                <a:solidFill>
                  <a:schemeClr val="hlink"/>
                </a:solidFill>
                <a:latin typeface="Cambria" pitchFamily="18" charset="0"/>
              </a:rPr>
              <a:t>Montenegro - digital society</a:t>
            </a:r>
            <a:r>
              <a:rPr lang="en-US" dirty="0" smtClean="0">
                <a:solidFill>
                  <a:schemeClr val="hlink"/>
                </a:solidFill>
              </a:rPr>
              <a:t/>
            </a:r>
            <a:br>
              <a:rPr lang="en-US" dirty="0" smtClean="0">
                <a:solidFill>
                  <a:schemeClr val="hlink"/>
                </a:solidFill>
              </a:rPr>
            </a:br>
            <a:r>
              <a:rPr lang="en-US" b="1" dirty="0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Cambria" pitchFamily="18" charset="0"/>
              </a:rPr>
            </a:br>
            <a:endParaRPr lang="en-GB" dirty="0" smtClean="0">
              <a:solidFill>
                <a:schemeClr val="hlink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2743200"/>
            <a:ext cx="84582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Adopted in December 2011.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For period 2012. to 2016.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Five pillars of development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Information society development, Electronic communication strategy, Broadband strategy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632523"/>
                </a:solidFill>
                <a:latin typeface="Cambria" pitchFamily="18" charset="0"/>
              </a:rPr>
              <a:t>Action Plan</a:t>
            </a:r>
          </a:p>
          <a:p>
            <a:pPr>
              <a:buFont typeface="Arial" charset="0"/>
              <a:buNone/>
            </a:pPr>
            <a:endParaRPr lang="en-GB" sz="24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0483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0485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itle 18"/>
          <p:cNvSpPr txBox="1">
            <a:spLocks/>
          </p:cNvSpPr>
          <p:nvPr/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0489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hlink"/>
                </a:solidFill>
              </a:rPr>
              <a:t/>
            </a:r>
            <a:br>
              <a:rPr lang="en-US" sz="3200" smtClean="0">
                <a:solidFill>
                  <a:schemeClr val="hlink"/>
                </a:solidFill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Five Pillars of Development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2400" smtClean="0">
              <a:latin typeface="Cambria" pitchFamily="18" charset="0"/>
            </a:endParaRPr>
          </a:p>
          <a:p>
            <a:pPr>
              <a:buFont typeface="Arial" charset="0"/>
              <a:buNone/>
            </a:pPr>
            <a:endParaRPr lang="en-US" sz="240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632523"/>
                </a:solidFill>
                <a:latin typeface="Cambria" pitchFamily="18" charset="0"/>
              </a:rPr>
              <a:t>ICT sustainablity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632523"/>
                </a:solidFill>
                <a:latin typeface="Cambria" pitchFamily="18" charset="0"/>
              </a:rPr>
              <a:t>ICT for community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632523"/>
                </a:solidFill>
                <a:latin typeface="Cambria" pitchFamily="18" charset="0"/>
              </a:rPr>
              <a:t>ICT for public administration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632523"/>
                </a:solidFill>
                <a:latin typeface="Cambria" pitchFamily="18" charset="0"/>
              </a:rPr>
              <a:t>ICT for economic development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632523"/>
                </a:solidFill>
                <a:latin typeface="Cambria" pitchFamily="18" charset="0"/>
              </a:rPr>
              <a:t>Development of media and broadcasting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34820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34828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itle 18"/>
          <p:cNvSpPr txBox="1">
            <a:spLocks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4832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Institutional Framework</a:t>
            </a:r>
            <a:endParaRPr lang="en-US" sz="2400" b="1" smtClean="0">
              <a:solidFill>
                <a:schemeClr val="hlink"/>
              </a:solidFill>
              <a:latin typeface="Cambria" pitchFamily="18" charset="0"/>
            </a:endParaRPr>
          </a:p>
        </p:txBody>
      </p:sp>
      <p:pic>
        <p:nvPicPr>
          <p:cNvPr id="2" name="Diagram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619250"/>
            <a:ext cx="8458200" cy="455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2531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2533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itle 18"/>
          <p:cNvSpPr txBox="1">
            <a:spLocks/>
          </p:cNvSpPr>
          <p:nvPr/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2537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>Adopted Laws</a:t>
            </a:r>
            <a:b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b="1" smtClean="0">
                <a:solidFill>
                  <a:schemeClr val="hlink"/>
                </a:solidFill>
                <a:latin typeface="Cambria" pitchFamily="18" charset="0"/>
              </a:rPr>
            </a:br>
            <a:endParaRPr lang="en-US" sz="2400" b="1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525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Electronic Communication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Electronic Com</a:t>
            </a:r>
            <a:r>
              <a:rPr lang="x-none" sz="2000" dirty="0" smtClean="0">
                <a:solidFill>
                  <a:srgbClr val="632523"/>
                </a:solidFill>
                <a:latin typeface="Cambria" pitchFamily="18" charset="0"/>
              </a:rPr>
              <a:t>m</a:t>
            </a:r>
            <a:r>
              <a:rPr lang="en-US" sz="2000" dirty="0" err="1" smtClean="0">
                <a:solidFill>
                  <a:srgbClr val="632523"/>
                </a:solidFill>
                <a:latin typeface="Cambria" pitchFamily="18" charset="0"/>
              </a:rPr>
              <a:t>erce</a:t>
            </a:r>
            <a:endParaRPr lang="en-US" sz="20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Electronic Signature</a:t>
            </a:r>
            <a:endParaRPr lang="x-none" sz="20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Law on Electronic Media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Electronic Document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Information Security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32523"/>
                </a:solidFill>
                <a:latin typeface="Cambria" pitchFamily="18" charset="0"/>
              </a:rPr>
              <a:t>Law on Personal Data Protection</a:t>
            </a:r>
            <a:endParaRPr lang="x-none" sz="2000" dirty="0" smtClean="0">
              <a:solidFill>
                <a:srgbClr val="632523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Copyright and Related Rights Law</a:t>
            </a:r>
            <a:endParaRPr lang="en-GB" sz="20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19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Law on application of legal acts for protection of intellectual property rights</a:t>
            </a:r>
            <a:endParaRPr lang="x-none" sz="19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Digital Broadcasting Law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Law on confirmation of Convention on Cyber crime</a:t>
            </a:r>
            <a:endParaRPr lang="x-none" sz="20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...</a:t>
            </a:r>
            <a:endParaRPr lang="en-GB" sz="20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1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3555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3557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itle 18"/>
          <p:cNvSpPr txBox="1">
            <a:spLocks/>
          </p:cNvSpPr>
          <p:nvPr/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3561" name="Picture 18" descr="EU M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en-US" sz="3200" b="1" dirty="0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3200" b="1" dirty="0" smtClean="0">
                <a:solidFill>
                  <a:schemeClr val="hlink"/>
                </a:solidFill>
                <a:latin typeface="Cambria" pitchFamily="18" charset="0"/>
              </a:rPr>
              <a:t>Action Plan</a:t>
            </a:r>
            <a:endParaRPr lang="en-US" sz="2400" b="1" dirty="0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Adopted Law on Electronic Communication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Adopted Amended Law on Electronic Commerce.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Established Disaster Recovery Center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Implemented National CIRT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Implemented Portal e-Government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Fully implemented Electronic Document Management System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Permanent Promotion of Information Society Development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Improved education system in ICT development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ICT for marginalized groups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632523"/>
                </a:solidFill>
                <a:latin typeface="Cambria" pitchFamily="18" charset="0"/>
              </a:rPr>
              <a:t>Organized workshops, trainings, seminars, round-tables</a:t>
            </a:r>
            <a:endParaRPr lang="x-none" sz="2200" dirty="0" smtClean="0">
              <a:solidFill>
                <a:srgbClr val="632523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200" dirty="0" smtClean="0">
                <a:solidFill>
                  <a:srgbClr val="632523"/>
                </a:solidFill>
                <a:latin typeface="Cambria" pitchFamily="18" charset="0"/>
              </a:rPr>
              <a:t>Other activities </a:t>
            </a:r>
            <a:endParaRPr lang="en-US" sz="2200" dirty="0" smtClean="0">
              <a:solidFill>
                <a:srgbClr val="632523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2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2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940</Words>
  <Application>Microsoft Office PowerPoint</Application>
  <PresentationFormat>On-screen Show (4:3)</PresentationFormat>
  <Paragraphs>201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Background</vt:lpstr>
      <vt:lpstr>Content</vt:lpstr>
      <vt:lpstr>  Strategy for Information Society development  Montenegro - digital society  </vt:lpstr>
      <vt:lpstr> Five Pillars of Development</vt:lpstr>
      <vt:lpstr> Institutional Framework</vt:lpstr>
      <vt:lpstr>  Adopted Laws  </vt:lpstr>
      <vt:lpstr> Action Plan</vt:lpstr>
      <vt:lpstr> </vt:lpstr>
      <vt:lpstr> Broadband strategy</vt:lpstr>
      <vt:lpstr>Fixed broadband market </vt:lpstr>
      <vt:lpstr>  Penetration of xDSL access by municipalities </vt:lpstr>
      <vt:lpstr>Slide 14</vt:lpstr>
      <vt:lpstr>     Mobile broadband access </vt:lpstr>
      <vt:lpstr>Mobile broadband access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alen.nikezic</dc:creator>
  <cp:lastModifiedBy>melita.rastoder</cp:lastModifiedBy>
  <cp:revision>340</cp:revision>
  <dcterms:created xsi:type="dcterms:W3CDTF">2012-04-18T16:21:57Z</dcterms:created>
  <dcterms:modified xsi:type="dcterms:W3CDTF">2013-01-14T14:35:36Z</dcterms:modified>
</cp:coreProperties>
</file>