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7" r:id="rId2"/>
    <p:sldId id="256" r:id="rId3"/>
    <p:sldId id="319" r:id="rId4"/>
    <p:sldId id="320" r:id="rId5"/>
    <p:sldId id="294" r:id="rId6"/>
    <p:sldId id="303" r:id="rId7"/>
    <p:sldId id="318" r:id="rId8"/>
    <p:sldId id="304" r:id="rId9"/>
    <p:sldId id="305" r:id="rId10"/>
    <p:sldId id="306" r:id="rId11"/>
    <p:sldId id="307" r:id="rId12"/>
    <p:sldId id="308" r:id="rId13"/>
    <p:sldId id="309" r:id="rId14"/>
    <p:sldId id="310" r:id="rId15"/>
    <p:sldId id="311" r:id="rId16"/>
    <p:sldId id="312" r:id="rId17"/>
    <p:sldId id="313" r:id="rId18"/>
    <p:sldId id="314" r:id="rId19"/>
    <p:sldId id="315" r:id="rId20"/>
    <p:sldId id="316" r:id="rId21"/>
    <p:sldId id="265" r:id="rId22"/>
  </p:sldIdLst>
  <p:sldSz cx="9144000" cy="6858000" type="screen4x3"/>
  <p:notesSz cx="6858000" cy="994727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lita.rastoder" initials="m" lastIdx="4" clrIdx="0"/>
  <p:cmAuthor id="1" name="ruzica.miskovic" initials="r" lastIdx="2" clrIdx="1"/>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598" autoAdjust="0"/>
    <p:restoredTop sz="77826" autoAdjust="0"/>
  </p:normalViewPr>
  <p:slideViewPr>
    <p:cSldViewPr>
      <p:cViewPr>
        <p:scale>
          <a:sx n="82" d="100"/>
          <a:sy n="82" d="100"/>
        </p:scale>
        <p:origin x="-1296" y="-3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2148" y="-102"/>
      </p:cViewPr>
      <p:guideLst>
        <p:guide orient="horz" pos="3133"/>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9747A02-84BE-4864-B03E-89F9860D7F64}" type="datetimeFigureOut">
              <a:rPr lang="en-US"/>
              <a:pPr>
                <a:defRPr/>
              </a:pPr>
              <a:t>1/14/2013</a:t>
            </a:fld>
            <a:endParaRPr lang="en-US" dirty="0"/>
          </a:p>
        </p:txBody>
      </p:sp>
      <p:sp>
        <p:nvSpPr>
          <p:cNvPr id="4" name="Footer Placeholder 3"/>
          <p:cNvSpPr>
            <a:spLocks noGrp="1"/>
          </p:cNvSpPr>
          <p:nvPr>
            <p:ph type="ftr" sz="quarter" idx="2"/>
          </p:nvPr>
        </p:nvSpPr>
        <p:spPr>
          <a:xfrm>
            <a:off x="0" y="9448800"/>
            <a:ext cx="2971800"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9448800"/>
            <a:ext cx="2971800" cy="49688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8B78B18-5C42-433F-8478-7E7E44E67A0A}"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1B51FB8-DE24-4779-9488-6286C86748B1}" type="datetimeFigureOut">
              <a:rPr lang="en-US"/>
              <a:pPr>
                <a:defRPr/>
              </a:pPr>
              <a:t>1/14/2013</a:t>
            </a:fld>
            <a:endParaRPr lang="en-US" dirty="0"/>
          </a:p>
        </p:txBody>
      </p:sp>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724400"/>
            <a:ext cx="5486400" cy="447675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48800"/>
            <a:ext cx="2971800"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9448800"/>
            <a:ext cx="2971800" cy="49688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297A956-6C76-4E8C-8099-1C9033482B60}"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F3A2818E-039F-44B9-BD8B-D8C63B7F8100}" type="slidenum">
              <a:rPr lang="en-US" smtClean="0"/>
              <a:pPr>
                <a:defRPr/>
              </a:pPr>
              <a:t>5</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B5A3C314-A834-421E-BB6B-BBA8D2C9F997}" type="slidenum">
              <a:rPr lang="en-US" smtClean="0"/>
              <a:pPr>
                <a:defRPr/>
              </a:pPr>
              <a:t>14</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2024CC14-C0DC-4249-A421-53F65743AE4D}" type="slidenum">
              <a:rPr lang="en-US" smtClean="0"/>
              <a:pPr>
                <a:defRPr/>
              </a:pPr>
              <a:t>15</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DBD0916-1EA5-4C81-BAB8-088C28C3F334}" type="slidenum">
              <a:rPr lang="en-US" smtClean="0"/>
              <a:pPr>
                <a:defRPr/>
              </a:pPr>
              <a:t>16</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162B620-6805-4813-AEAA-C94BE598890A}" type="slidenum">
              <a:rPr lang="en-US" smtClean="0"/>
              <a:pPr>
                <a:defRPr/>
              </a:pPr>
              <a:t>17</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74850D10-D561-4AF6-95CB-CDAE45B79354}" type="slidenum">
              <a:rPr lang="en-US" smtClean="0"/>
              <a:pPr>
                <a:defRPr/>
              </a:pPr>
              <a:t>18</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sr-Latn-CS" smtClean="0"/>
          </a:p>
        </p:txBody>
      </p:sp>
      <p:sp>
        <p:nvSpPr>
          <p:cNvPr id="4" name="Slide Number Placeholder 3"/>
          <p:cNvSpPr>
            <a:spLocks noGrp="1"/>
          </p:cNvSpPr>
          <p:nvPr>
            <p:ph type="sldNum" sz="quarter" idx="5"/>
          </p:nvPr>
        </p:nvSpPr>
        <p:spPr/>
        <p:txBody>
          <a:bodyPr/>
          <a:lstStyle/>
          <a:p>
            <a:pPr>
              <a:defRPr/>
            </a:pPr>
            <a:fld id="{2F461737-C70F-410A-8A0A-F307CF989328}" type="slidenum">
              <a:rPr lang="en-US" smtClean="0"/>
              <a:pPr>
                <a:defRPr/>
              </a:pPr>
              <a:t>19</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68930D71-30DC-489F-9065-31C8895E5D59}" type="slidenum">
              <a:rPr lang="en-US" smtClean="0"/>
              <a:pPr>
                <a:defRPr/>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pl-PL" smtClean="0"/>
          </a:p>
          <a:p>
            <a:endParaRPr lang="en-US" smtClean="0"/>
          </a:p>
          <a:p>
            <a:endParaRPr lang="vi-VN" smtClean="0"/>
          </a:p>
          <a:p>
            <a:endParaRPr lang="nl-NL" smtClean="0"/>
          </a:p>
          <a:p>
            <a:endParaRPr lang="en-GB" smtClean="0"/>
          </a:p>
        </p:txBody>
      </p:sp>
      <p:sp>
        <p:nvSpPr>
          <p:cNvPr id="4" name="Slide Number Placeholder 3"/>
          <p:cNvSpPr>
            <a:spLocks noGrp="1"/>
          </p:cNvSpPr>
          <p:nvPr>
            <p:ph type="sldNum" sz="quarter" idx="5"/>
          </p:nvPr>
        </p:nvSpPr>
        <p:spPr/>
        <p:txBody>
          <a:bodyPr/>
          <a:lstStyle/>
          <a:p>
            <a:pPr>
              <a:defRPr/>
            </a:pPr>
            <a:fld id="{6670D82A-1268-4C77-BBAF-2DC94C09C8FF}" type="slidenum">
              <a:rPr lang="en-US" smtClean="0"/>
              <a:pPr>
                <a:defRPr/>
              </a:pPr>
              <a:t>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B4378EA-F5D6-44D4-A07A-3AC6E22D91A6}" type="slidenum">
              <a:rPr lang="en-US" smtClean="0"/>
              <a:pPr>
                <a:defRPr/>
              </a:pPr>
              <a:t>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3621C9A-7B9B-41E8-BC62-1C742DE50599}" type="slidenum">
              <a:rPr lang="en-US" smtClean="0"/>
              <a:pPr>
                <a:defRPr/>
              </a:pPr>
              <a:t>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715B550-512A-4531-B8B1-039F54B0852E}" type="slidenum">
              <a:rPr lang="en-US" smtClean="0"/>
              <a:pPr>
                <a:defRPr/>
              </a:pPr>
              <a:t>9</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EFB4BC46-2DD7-4254-B75B-404B328C5FD9}" type="slidenum">
              <a:rPr lang="en-US" smtClean="0"/>
              <a:pPr>
                <a:defRPr/>
              </a:pPr>
              <a:t>10</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AFB9B5BD-D5A0-4BBA-893F-A7C9F67DC83C}" type="slidenum">
              <a:rPr lang="en-US" smtClean="0"/>
              <a:pPr>
                <a:defRPr/>
              </a:pPr>
              <a:t>11</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D4FEFCD-0168-4269-94D5-ECB58FD26725}" type="slidenum">
              <a:rPr lang="en-US" smtClean="0"/>
              <a:pPr>
                <a:defRPr/>
              </a:pPr>
              <a:t>12</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44730DC6-8572-45F3-B4DD-2C0CB3D2151F}" type="slidenum">
              <a:rPr lang="en-US" smtClean="0"/>
              <a:pPr>
                <a:defRPr/>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282A13F-0D80-4211-8597-4886BF30513F}" type="datetimeFigureOut">
              <a:rPr lang="en-US"/>
              <a:pPr>
                <a:defRPr/>
              </a:pPr>
              <a:t>1/14/2013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D6D70A-0F0E-400A-862D-A581A3DBD850}"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FE2507A-8A94-4F22-AE17-55BA28A13991}" type="datetimeFigureOut">
              <a:rPr lang="en-US"/>
              <a:pPr>
                <a:defRPr/>
              </a:pPr>
              <a:t>1/14/2013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3D76CA-4B7F-42B5-842D-497F3E349EA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A28CE2E-EF09-480D-9DEA-98A1588DEF6D}" type="datetimeFigureOut">
              <a:rPr lang="en-US"/>
              <a:pPr>
                <a:defRPr/>
              </a:pPr>
              <a:t>1/14/2013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8A5FF78-68D6-430D-98F7-7280C0F156F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D020993-050B-4433-AB1C-D7C1D1E5E6F7}" type="datetimeFigureOut">
              <a:rPr lang="en-US"/>
              <a:pPr>
                <a:defRPr/>
              </a:pPr>
              <a:t>1/14/2013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6FB234-79AE-4DF8-B8A2-85E52945B573}"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C589A2F-D016-484F-B2DE-1C84032F6344}" type="datetimeFigureOut">
              <a:rPr lang="en-US"/>
              <a:pPr>
                <a:defRPr/>
              </a:pPr>
              <a:t>1/14/2013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3DB5B6-9A63-45EA-BCAE-85DB8A8C40E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14590D9-309A-4772-87A1-7FFF88237F04}" type="datetimeFigureOut">
              <a:rPr lang="en-US"/>
              <a:pPr>
                <a:defRPr/>
              </a:pPr>
              <a:t>1/14/2013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2FE44F0-7271-4E49-9757-23463975802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CFF0E1F-238E-472D-9556-29632A3F1C52}" type="datetimeFigureOut">
              <a:rPr lang="en-US"/>
              <a:pPr>
                <a:defRPr/>
              </a:pPr>
              <a:t>1/14/2013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42C28D7-14E2-40B5-89E0-E47E67B1432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5A55695-112B-463A-9513-73BAC0BD1A9C}" type="datetimeFigureOut">
              <a:rPr lang="en-US"/>
              <a:pPr>
                <a:defRPr/>
              </a:pPr>
              <a:t>1/14/2013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E661E63-A2B5-4045-8511-EF692BADA09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2577DBC-3BD5-4071-988F-E577E6988C22}" type="datetimeFigureOut">
              <a:rPr lang="en-US"/>
              <a:pPr>
                <a:defRPr/>
              </a:pPr>
              <a:t>1/14/2013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B3DC4B2-BCF7-4549-91BB-02D7D3F2010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700F525-E907-484E-A346-815E84C75ABE}" type="datetimeFigureOut">
              <a:rPr lang="en-US"/>
              <a:pPr>
                <a:defRPr/>
              </a:pPr>
              <a:t>1/14/2013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1424496-EF38-437F-965F-F0165CB6BA6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CD74F68-5A15-4458-8EC5-09D690FE1270}" type="datetimeFigureOut">
              <a:rPr lang="en-US"/>
              <a:pPr>
                <a:defRPr/>
              </a:pPr>
              <a:t>1/14/2013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42E4FA-3AA1-432B-931D-2EB23A6EDC3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89A720C-28C3-4E38-82F3-B312BA9111CD}" type="datetimeFigureOut">
              <a:rPr lang="en-US"/>
              <a:pPr>
                <a:defRPr/>
              </a:pPr>
              <a:t>1/14/2013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3F3B422-EBBC-49E4-9458-169DDBDB31E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mailto:zarko.marjanovic@mid.gov.me"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228600"/>
            <a:ext cx="9144000" cy="6858000"/>
          </a:xfrm>
          <a:prstGeom prst="rect">
            <a:avLst/>
          </a:prstGeom>
          <a:gradFill flip="none" rotWithShape="1">
            <a:gsLst>
              <a:gs pos="0">
                <a:schemeClr val="accent2">
                  <a:lumMod val="60000"/>
                  <a:lumOff val="40000"/>
                </a:schemeClr>
              </a:gs>
              <a:gs pos="50000">
                <a:schemeClr val="accent2">
                  <a:lumMod val="50000"/>
                  <a:shade val="67500"/>
                  <a:satMod val="115000"/>
                </a:schemeClr>
              </a:gs>
              <a:gs pos="100000">
                <a:schemeClr val="accent2">
                  <a:lumMod val="50000"/>
                  <a:shade val="100000"/>
                  <a:satMod val="115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accent2">
                  <a:lumMod val="60000"/>
                  <a:lumOff val="40000"/>
                </a:schemeClr>
              </a:solidFill>
            </a:endParaRPr>
          </a:p>
        </p:txBody>
      </p:sp>
      <p:sp>
        <p:nvSpPr>
          <p:cNvPr id="2053" name="Text Box 3"/>
          <p:cNvSpPr txBox="1">
            <a:spLocks noChangeArrowheads="1"/>
          </p:cNvSpPr>
          <p:nvPr/>
        </p:nvSpPr>
        <p:spPr bwMode="auto">
          <a:xfrm>
            <a:off x="304800" y="1676400"/>
            <a:ext cx="8458200" cy="830263"/>
          </a:xfrm>
          <a:prstGeom prst="rect">
            <a:avLst/>
          </a:prstGeom>
          <a:noFill/>
          <a:ln w="9525">
            <a:noFill/>
            <a:miter lim="800000"/>
            <a:headEnd/>
            <a:tailEnd/>
          </a:ln>
        </p:spPr>
        <p:txBody>
          <a:bodyPr>
            <a:spAutoFit/>
          </a:bodyPr>
          <a:lstStyle/>
          <a:p>
            <a:pPr algn="ctr"/>
            <a:r>
              <a:rPr lang="sr-Latn-CS" sz="1600" b="1">
                <a:solidFill>
                  <a:schemeClr val="bg1"/>
                </a:solidFill>
                <a:latin typeface="Cambria" pitchFamily="18" charset="0"/>
              </a:rPr>
              <a:t> M O N T E N E G R O </a:t>
            </a:r>
          </a:p>
          <a:p>
            <a:pPr algn="ctr"/>
            <a:r>
              <a:rPr lang="en-GB" sz="1600" b="1">
                <a:solidFill>
                  <a:schemeClr val="bg1"/>
                </a:solidFill>
                <a:latin typeface="Cambria" pitchFamily="18" charset="0"/>
              </a:rPr>
              <a:t>Negotiating Team for the Accession of </a:t>
            </a:r>
            <a:r>
              <a:rPr lang="sr-Latn-CS" sz="1600" b="1">
                <a:solidFill>
                  <a:schemeClr val="bg1"/>
                </a:solidFill>
                <a:latin typeface="Cambria" pitchFamily="18" charset="0"/>
              </a:rPr>
              <a:t>Montenegro </a:t>
            </a:r>
            <a:r>
              <a:rPr lang="en-GB" sz="1600" b="1">
                <a:solidFill>
                  <a:schemeClr val="bg1"/>
                </a:solidFill>
                <a:latin typeface="Cambria" pitchFamily="18" charset="0"/>
              </a:rPr>
              <a:t>to the European Union</a:t>
            </a:r>
            <a:br>
              <a:rPr lang="en-GB" sz="1600" b="1">
                <a:solidFill>
                  <a:schemeClr val="bg1"/>
                </a:solidFill>
                <a:latin typeface="Cambria" pitchFamily="18" charset="0"/>
              </a:rPr>
            </a:br>
            <a:r>
              <a:rPr lang="en-GB" sz="1600" b="1" i="1">
                <a:solidFill>
                  <a:schemeClr val="bg1"/>
                </a:solidFill>
                <a:latin typeface="Cambria" pitchFamily="18" charset="0"/>
              </a:rPr>
              <a:t>Working Group for Chapter </a:t>
            </a:r>
            <a:r>
              <a:rPr lang="en-US" sz="1600" b="1" i="1">
                <a:solidFill>
                  <a:schemeClr val="bg1"/>
                </a:solidFill>
                <a:latin typeface="Cambria" pitchFamily="18" charset="0"/>
              </a:rPr>
              <a:t> 10 </a:t>
            </a:r>
            <a:r>
              <a:rPr lang="hr-HR" sz="1600" b="1" i="1">
                <a:solidFill>
                  <a:schemeClr val="bg1"/>
                </a:solidFill>
                <a:latin typeface="Cambria" pitchFamily="18" charset="0"/>
              </a:rPr>
              <a:t>– </a:t>
            </a:r>
            <a:r>
              <a:rPr lang="en-US" sz="1600" b="1" i="1">
                <a:solidFill>
                  <a:schemeClr val="bg1"/>
                </a:solidFill>
                <a:latin typeface="Cambria" pitchFamily="18" charset="0"/>
              </a:rPr>
              <a:t>Information society and media</a:t>
            </a:r>
            <a:endParaRPr lang="en-US" sz="3600" b="1" i="1">
              <a:solidFill>
                <a:schemeClr val="bg1"/>
              </a:solidFill>
              <a:latin typeface="Cambria" pitchFamily="18" charset="0"/>
            </a:endParaRPr>
          </a:p>
        </p:txBody>
      </p:sp>
      <p:pic>
        <p:nvPicPr>
          <p:cNvPr id="11" name="Picture 4" descr="C:\Documents and Settings\alen.nikezic\Desktop\MUPIJU-Stari komp\Press clipping\montenegro grb.wmf"/>
          <p:cNvPicPr>
            <a:picLocks noChangeAspect="1" noChangeArrowheads="1"/>
          </p:cNvPicPr>
          <p:nvPr/>
        </p:nvPicPr>
        <p:blipFill>
          <a:blip r:embed="rId2" cstate="print"/>
          <a:srcRect/>
          <a:stretch>
            <a:fillRect/>
          </a:stretch>
        </p:blipFill>
        <p:spPr bwMode="auto">
          <a:xfrm>
            <a:off x="3657600" y="76200"/>
            <a:ext cx="1612900" cy="1597025"/>
          </a:xfrm>
          <a:prstGeom prst="rect">
            <a:avLst/>
          </a:prstGeom>
          <a:ln>
            <a:noFill/>
          </a:ln>
          <a:effectLst>
            <a:outerShdw blurRad="190500" algn="tl" rotWithShape="0">
              <a:srgbClr val="000000">
                <a:alpha val="70000"/>
              </a:srgbClr>
            </a:outerShdw>
          </a:effectLst>
        </p:spPr>
      </p:pic>
      <p:sp>
        <p:nvSpPr>
          <p:cNvPr id="12" name="Rectangle 3"/>
          <p:cNvSpPr>
            <a:spLocks noChangeArrowheads="1"/>
          </p:cNvSpPr>
          <p:nvPr/>
        </p:nvSpPr>
        <p:spPr bwMode="auto">
          <a:xfrm>
            <a:off x="1447800" y="2590800"/>
            <a:ext cx="6400800" cy="4114800"/>
          </a:xfrm>
          <a:prstGeom prst="rect">
            <a:avLst/>
          </a:prstGeom>
          <a:noFill/>
          <a:ln w="9525">
            <a:noFill/>
            <a:miter lim="800000"/>
            <a:headEnd/>
            <a:tailEnd/>
          </a:ln>
          <a:effectLst/>
        </p:spPr>
        <p:txBody>
          <a:bodyPr anchor="ctr"/>
          <a:lstStyle/>
          <a:p>
            <a:pPr algn="ctr" fontAlgn="auto">
              <a:spcBef>
                <a:spcPts val="0"/>
              </a:spcBef>
              <a:spcAft>
                <a:spcPts val="0"/>
              </a:spcAft>
              <a:defRPr/>
            </a:pPr>
            <a:endParaRPr lang="en-GB" sz="2600" dirty="0">
              <a:solidFill>
                <a:schemeClr val="accent2">
                  <a:lumMod val="20000"/>
                  <a:lumOff val="80000"/>
                </a:schemeClr>
              </a:solidFill>
              <a:latin typeface="Cambria" pitchFamily="18" charset="0"/>
              <a:cs typeface="+mn-cs"/>
            </a:endParaRPr>
          </a:p>
          <a:p>
            <a:pPr algn="ctr" fontAlgn="auto">
              <a:spcBef>
                <a:spcPts val="0"/>
              </a:spcBef>
              <a:spcAft>
                <a:spcPts val="0"/>
              </a:spcAft>
              <a:defRPr/>
            </a:pPr>
            <a:endParaRPr lang="en-GB" sz="2600" dirty="0">
              <a:solidFill>
                <a:schemeClr val="accent2">
                  <a:lumMod val="20000"/>
                  <a:lumOff val="80000"/>
                </a:schemeClr>
              </a:solidFill>
              <a:latin typeface="Cambria" pitchFamily="18" charset="0"/>
              <a:cs typeface="+mn-cs"/>
            </a:endParaRPr>
          </a:p>
          <a:p>
            <a:pPr algn="ctr" fontAlgn="auto">
              <a:spcBef>
                <a:spcPts val="0"/>
              </a:spcBef>
              <a:spcAft>
                <a:spcPts val="0"/>
              </a:spcAft>
              <a:defRPr/>
            </a:pPr>
            <a:endParaRPr lang="en-GB" sz="2600" dirty="0">
              <a:solidFill>
                <a:schemeClr val="accent2">
                  <a:lumMod val="20000"/>
                  <a:lumOff val="80000"/>
                </a:schemeClr>
              </a:solidFill>
              <a:latin typeface="Cambria" pitchFamily="18" charset="0"/>
              <a:cs typeface="+mn-cs"/>
            </a:endParaRPr>
          </a:p>
          <a:p>
            <a:pPr algn="ctr" fontAlgn="auto">
              <a:spcBef>
                <a:spcPts val="0"/>
              </a:spcBef>
              <a:spcAft>
                <a:spcPts val="0"/>
              </a:spcAft>
              <a:defRPr/>
            </a:pPr>
            <a:endParaRPr lang="en-GB" sz="2600" dirty="0">
              <a:solidFill>
                <a:schemeClr val="accent2">
                  <a:lumMod val="20000"/>
                  <a:lumOff val="80000"/>
                </a:schemeClr>
              </a:solidFill>
              <a:latin typeface="Cambria" pitchFamily="18" charset="0"/>
              <a:cs typeface="+mn-cs"/>
            </a:endParaRPr>
          </a:p>
          <a:p>
            <a:pPr algn="ctr" fontAlgn="auto">
              <a:spcBef>
                <a:spcPts val="0"/>
              </a:spcBef>
              <a:spcAft>
                <a:spcPts val="0"/>
              </a:spcAft>
              <a:defRPr/>
            </a:pPr>
            <a:r>
              <a:rPr lang="en-GB" sz="2600" dirty="0">
                <a:solidFill>
                  <a:schemeClr val="accent2">
                    <a:lumMod val="20000"/>
                    <a:lumOff val="80000"/>
                  </a:schemeClr>
                </a:solidFill>
                <a:latin typeface="Cambria" pitchFamily="18" charset="0"/>
                <a:cs typeface="+mn-cs"/>
              </a:rPr>
              <a:t>Bilateral screening: Chapter 10</a:t>
            </a:r>
          </a:p>
          <a:p>
            <a:pPr algn="ctr" fontAlgn="auto">
              <a:spcBef>
                <a:spcPts val="0"/>
              </a:spcBef>
              <a:spcAft>
                <a:spcPts val="0"/>
              </a:spcAft>
              <a:defRPr/>
            </a:pPr>
            <a:r>
              <a:rPr lang="en-GB" sz="2600" b="1" dirty="0">
                <a:solidFill>
                  <a:schemeClr val="accent2">
                    <a:lumMod val="20000"/>
                    <a:lumOff val="80000"/>
                  </a:schemeClr>
                </a:solidFill>
                <a:latin typeface="Cambria" pitchFamily="18" charset="0"/>
                <a:cs typeface="+mn-cs"/>
              </a:rPr>
              <a:t>PRESENTATION OF  MONTENEGRO</a:t>
            </a:r>
          </a:p>
          <a:p>
            <a:pPr algn="ctr" fontAlgn="auto">
              <a:spcBef>
                <a:spcPts val="0"/>
              </a:spcBef>
              <a:spcAft>
                <a:spcPts val="0"/>
              </a:spcAft>
              <a:defRPr/>
            </a:pPr>
            <a:endParaRPr lang="en-GB" sz="2600" b="1" dirty="0">
              <a:solidFill>
                <a:schemeClr val="accent2">
                  <a:lumMod val="20000"/>
                  <a:lumOff val="80000"/>
                </a:schemeClr>
              </a:solidFill>
              <a:latin typeface="Cambria" pitchFamily="18" charset="0"/>
              <a:cs typeface="+mn-cs"/>
            </a:endParaRPr>
          </a:p>
          <a:p>
            <a:pPr algn="ctr" fontAlgn="auto">
              <a:spcBef>
                <a:spcPts val="0"/>
              </a:spcBef>
              <a:spcAft>
                <a:spcPts val="0"/>
              </a:spcAft>
              <a:defRPr/>
            </a:pPr>
            <a:r>
              <a:rPr lang="en-GB" sz="2600" b="1" dirty="0">
                <a:solidFill>
                  <a:schemeClr val="accent2">
                    <a:lumMod val="20000"/>
                    <a:lumOff val="80000"/>
                  </a:schemeClr>
                </a:solidFill>
                <a:latin typeface="Cambria" pitchFamily="18" charset="0"/>
                <a:cs typeface="+mn-cs"/>
              </a:rPr>
              <a:t/>
            </a:r>
            <a:br>
              <a:rPr lang="en-GB" sz="2600" b="1" dirty="0">
                <a:solidFill>
                  <a:schemeClr val="accent2">
                    <a:lumMod val="20000"/>
                    <a:lumOff val="80000"/>
                  </a:schemeClr>
                </a:solidFill>
                <a:latin typeface="Cambria" pitchFamily="18" charset="0"/>
                <a:cs typeface="+mn-cs"/>
              </a:rPr>
            </a:br>
            <a:r>
              <a:rPr lang="en-GB" sz="2600" b="1" dirty="0">
                <a:solidFill>
                  <a:schemeClr val="accent2">
                    <a:lumMod val="20000"/>
                    <a:lumOff val="80000"/>
                  </a:schemeClr>
                </a:solidFill>
                <a:latin typeface="Cambria" pitchFamily="18" charset="0"/>
                <a:cs typeface="+mn-cs"/>
              </a:rPr>
              <a:t/>
            </a:r>
            <a:br>
              <a:rPr lang="en-GB" sz="2600" b="1" dirty="0">
                <a:solidFill>
                  <a:schemeClr val="accent2">
                    <a:lumMod val="20000"/>
                    <a:lumOff val="80000"/>
                  </a:schemeClr>
                </a:solidFill>
                <a:latin typeface="Cambria" pitchFamily="18" charset="0"/>
                <a:cs typeface="+mn-cs"/>
              </a:rPr>
            </a:br>
            <a:r>
              <a:rPr lang="en-GB" sz="2600" b="1" dirty="0">
                <a:solidFill>
                  <a:schemeClr val="accent2">
                    <a:lumMod val="20000"/>
                    <a:lumOff val="80000"/>
                  </a:schemeClr>
                </a:solidFill>
                <a:latin typeface="Cambria" pitchFamily="18" charset="0"/>
                <a:cs typeface="+mn-cs"/>
              </a:rPr>
              <a:t/>
            </a:r>
            <a:br>
              <a:rPr lang="en-GB" sz="2600" b="1" dirty="0">
                <a:solidFill>
                  <a:schemeClr val="accent2">
                    <a:lumMod val="20000"/>
                    <a:lumOff val="80000"/>
                  </a:schemeClr>
                </a:solidFill>
                <a:latin typeface="Cambria" pitchFamily="18" charset="0"/>
                <a:cs typeface="+mn-cs"/>
              </a:rPr>
            </a:br>
            <a:r>
              <a:rPr lang="en-GB" sz="2600" b="1" dirty="0">
                <a:solidFill>
                  <a:schemeClr val="accent2">
                    <a:lumMod val="20000"/>
                    <a:lumOff val="80000"/>
                  </a:schemeClr>
                </a:solidFill>
                <a:latin typeface="Cambria" pitchFamily="18" charset="0"/>
                <a:cs typeface="+mn-cs"/>
              </a:rPr>
              <a:t/>
            </a:r>
            <a:br>
              <a:rPr lang="en-GB" sz="2600" b="1" dirty="0">
                <a:solidFill>
                  <a:schemeClr val="accent2">
                    <a:lumMod val="20000"/>
                    <a:lumOff val="80000"/>
                  </a:schemeClr>
                </a:solidFill>
                <a:latin typeface="Cambria" pitchFamily="18" charset="0"/>
                <a:cs typeface="+mn-cs"/>
              </a:rPr>
            </a:br>
            <a:r>
              <a:rPr lang="en-GB" sz="2000" b="1" dirty="0">
                <a:solidFill>
                  <a:schemeClr val="accent2">
                    <a:lumMod val="60000"/>
                    <a:lumOff val="40000"/>
                  </a:schemeClr>
                </a:solidFill>
                <a:latin typeface="Cambria" pitchFamily="18" charset="0"/>
                <a:cs typeface="Arial" pitchFamily="34" charset="0"/>
              </a:rPr>
              <a:t>Brussels, 21-22 January 2013</a:t>
            </a:r>
            <a:endParaRPr lang="x-none" sz="2000" b="1" dirty="0">
              <a:solidFill>
                <a:schemeClr val="accent2">
                  <a:lumMod val="60000"/>
                  <a:lumOff val="40000"/>
                </a:schemeClr>
              </a:solidFill>
              <a:latin typeface="Cambria" pitchFamily="18" charset="0"/>
              <a:cs typeface="Arial" pitchFamily="34" charset="0"/>
            </a:endParaRPr>
          </a:p>
          <a:p>
            <a:pPr algn="ctr" fontAlgn="auto">
              <a:spcBef>
                <a:spcPts val="0"/>
              </a:spcBef>
              <a:spcAft>
                <a:spcPts val="0"/>
              </a:spcAft>
              <a:defRPr/>
            </a:pPr>
            <a:endParaRPr lang="en-GB" sz="2600" b="1" dirty="0">
              <a:solidFill>
                <a:schemeClr val="accent2">
                  <a:lumMod val="20000"/>
                  <a:lumOff val="80000"/>
                </a:schemeClr>
              </a:solidFill>
              <a:latin typeface="Cambria" pitchFamily="18" charset="0"/>
              <a:cs typeface="+mn-cs"/>
            </a:endParaRPr>
          </a:p>
          <a:p>
            <a:pPr algn="ctr" fontAlgn="auto">
              <a:spcBef>
                <a:spcPts val="0"/>
              </a:spcBef>
              <a:spcAft>
                <a:spcPts val="0"/>
              </a:spcAft>
              <a:defRPr/>
            </a:pPr>
            <a:endParaRPr lang="en-GB" sz="2600" b="1" dirty="0">
              <a:solidFill>
                <a:schemeClr val="accent2">
                  <a:lumMod val="20000"/>
                  <a:lumOff val="80000"/>
                </a:schemeClr>
              </a:solidFill>
              <a:latin typeface="Cambria" pitchFamily="18" charset="0"/>
              <a:cs typeface="+mn-cs"/>
            </a:endParaRPr>
          </a:p>
          <a:p>
            <a:pPr algn="ctr" fontAlgn="auto">
              <a:spcBef>
                <a:spcPts val="0"/>
              </a:spcBef>
              <a:spcAft>
                <a:spcPts val="0"/>
              </a:spcAft>
              <a:defRPr/>
            </a:pPr>
            <a:endParaRPr lang="en-GB" sz="2600" b="1" dirty="0">
              <a:solidFill>
                <a:schemeClr val="accent2">
                  <a:lumMod val="20000"/>
                  <a:lumOff val="80000"/>
                </a:schemeClr>
              </a:solidFill>
              <a:latin typeface="Cambria" pitchFamily="18" charset="0"/>
              <a:cs typeface="+mn-cs"/>
            </a:endParaRPr>
          </a:p>
        </p:txBody>
      </p:sp>
      <p:grpSp>
        <p:nvGrpSpPr>
          <p:cNvPr id="2056" name="Group 22"/>
          <p:cNvGrpSpPr>
            <a:grpSpLocks/>
          </p:cNvGrpSpPr>
          <p:nvPr/>
        </p:nvGrpSpPr>
        <p:grpSpPr bwMode="auto">
          <a:xfrm rot="165688">
            <a:off x="-77788" y="5162550"/>
            <a:ext cx="1020763" cy="1752600"/>
            <a:chOff x="-28875" y="5105400"/>
            <a:chExt cx="1019475" cy="1752600"/>
          </a:xfrm>
        </p:grpSpPr>
        <p:sp>
          <p:nvSpPr>
            <p:cNvPr id="16" name="5-Point Star 15"/>
            <p:cNvSpPr/>
            <p:nvPr/>
          </p:nvSpPr>
          <p:spPr>
            <a:xfrm>
              <a:off x="0" y="64008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5-Point Star 16"/>
            <p:cNvSpPr/>
            <p:nvPr/>
          </p:nvSpPr>
          <p:spPr>
            <a:xfrm>
              <a:off x="304800" y="62484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5-Point Star 17"/>
            <p:cNvSpPr/>
            <p:nvPr/>
          </p:nvSpPr>
          <p:spPr>
            <a:xfrm>
              <a:off x="533400" y="59436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5-Point Star 18"/>
            <p:cNvSpPr/>
            <p:nvPr/>
          </p:nvSpPr>
          <p:spPr>
            <a:xfrm>
              <a:off x="533400" y="55626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5-Point Star 19"/>
            <p:cNvSpPr/>
            <p:nvPr/>
          </p:nvSpPr>
          <p:spPr>
            <a:xfrm>
              <a:off x="304800" y="52578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5-Point Star 20"/>
            <p:cNvSpPr/>
            <p:nvPr/>
          </p:nvSpPr>
          <p:spPr>
            <a:xfrm>
              <a:off x="-28875" y="5105400"/>
              <a:ext cx="457200" cy="457200"/>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2057" name="Picture 18" descr="EU MN logo"/>
          <p:cNvPicPr>
            <a:picLocks noChangeAspect="1" noChangeArrowheads="1"/>
          </p:cNvPicPr>
          <p:nvPr/>
        </p:nvPicPr>
        <p:blipFill>
          <a:blip r:embed="rId3" cstate="print"/>
          <a:srcRect/>
          <a:stretch>
            <a:fillRect/>
          </a:stretch>
        </p:blipFill>
        <p:spPr bwMode="auto">
          <a:xfrm>
            <a:off x="3581400" y="4419600"/>
            <a:ext cx="2133600" cy="1200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11268"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11269"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18" name="Rectangle 17"/>
          <p:cNvSpPr/>
          <p:nvPr/>
        </p:nvSpPr>
        <p:spPr>
          <a:xfrm>
            <a:off x="304800" y="1524000"/>
            <a:ext cx="8458200" cy="5202238"/>
          </a:xfrm>
          <a:prstGeom prst="rect">
            <a:avLst/>
          </a:prstGeom>
        </p:spPr>
        <p:txBody>
          <a:bodyPr>
            <a:spAutoFit/>
          </a:bodyPr>
          <a:lstStyle/>
          <a:p>
            <a:pPr>
              <a:lnSpc>
                <a:spcPct val="80000"/>
              </a:lnSpc>
              <a:defRPr/>
            </a:pPr>
            <a:endParaRPr lang="en-GB" b="1" dirty="0">
              <a:solidFill>
                <a:srgbClr val="632523"/>
              </a:solidFill>
              <a:latin typeface="Cambria" pitchFamily="18" charset="0"/>
            </a:endParaRPr>
          </a:p>
          <a:p>
            <a:pPr algn="just">
              <a:spcBef>
                <a:spcPts val="600"/>
              </a:spcBef>
              <a:spcAft>
                <a:spcPts val="600"/>
              </a:spcAft>
              <a:buFont typeface="Wingdings" pitchFamily="2" charset="2"/>
              <a:buChar char="Ø"/>
              <a:defRPr/>
            </a:pPr>
            <a:r>
              <a:rPr lang="en-GB" b="1" dirty="0">
                <a:solidFill>
                  <a:srgbClr val="632523"/>
                </a:solidFill>
                <a:latin typeface="Cambria" pitchFamily="18" charset="0"/>
              </a:rPr>
              <a:t>Frequency allocation plan</a:t>
            </a:r>
          </a:p>
          <a:p>
            <a:pPr algn="just">
              <a:spcBef>
                <a:spcPts val="600"/>
              </a:spcBef>
              <a:spcAft>
                <a:spcPts val="600"/>
              </a:spcAft>
              <a:buFont typeface="Cambria" pitchFamily="18" charset="0"/>
              <a:buChar char="–"/>
              <a:defRPr/>
            </a:pPr>
            <a:r>
              <a:rPr lang="en-GB" dirty="0">
                <a:solidFill>
                  <a:srgbClr val="632523"/>
                </a:solidFill>
                <a:latin typeface="Cambria" pitchFamily="18" charset="0"/>
              </a:rPr>
              <a:t> Harmonisation – Radio Spectrum Decision</a:t>
            </a:r>
          </a:p>
          <a:p>
            <a:pPr algn="just">
              <a:spcBef>
                <a:spcPts val="600"/>
              </a:spcBef>
              <a:spcAft>
                <a:spcPts val="600"/>
              </a:spcAft>
              <a:buFont typeface="Wingdings" pitchFamily="2" charset="2"/>
              <a:buChar char="Ø"/>
              <a:defRPr/>
            </a:pPr>
            <a:r>
              <a:rPr lang="en-GB" b="1" dirty="0">
                <a:solidFill>
                  <a:srgbClr val="632523"/>
                </a:solidFill>
                <a:latin typeface="Cambria" pitchFamily="18" charset="0"/>
              </a:rPr>
              <a:t>Frequency assignment plans</a:t>
            </a:r>
          </a:p>
          <a:p>
            <a:pPr algn="just">
              <a:spcBef>
                <a:spcPts val="600"/>
              </a:spcBef>
              <a:spcAft>
                <a:spcPts val="600"/>
              </a:spcAft>
              <a:buFont typeface="Wingdings" pitchFamily="2" charset="2"/>
              <a:buChar char="Ø"/>
              <a:defRPr/>
            </a:pPr>
            <a:r>
              <a:rPr lang="en-GB" b="1" dirty="0">
                <a:solidFill>
                  <a:srgbClr val="632523"/>
                </a:solidFill>
                <a:latin typeface="Cambria" pitchFamily="18" charset="0"/>
              </a:rPr>
              <a:t>Approval for Use of Radio Frequencies</a:t>
            </a:r>
          </a:p>
          <a:p>
            <a:pPr algn="just">
              <a:spcBef>
                <a:spcPts val="600"/>
              </a:spcBef>
              <a:spcAft>
                <a:spcPts val="600"/>
              </a:spcAft>
              <a:buFont typeface="Cambria" pitchFamily="18" charset="0"/>
              <a:buChar char="–"/>
              <a:defRPr/>
            </a:pPr>
            <a:r>
              <a:rPr lang="en-GB" dirty="0">
                <a:solidFill>
                  <a:srgbClr val="632523"/>
                </a:solidFill>
                <a:latin typeface="Cambria" pitchFamily="18" charset="0"/>
              </a:rPr>
              <a:t> Upon request</a:t>
            </a:r>
          </a:p>
          <a:p>
            <a:pPr algn="just">
              <a:spcBef>
                <a:spcPts val="600"/>
              </a:spcBef>
              <a:spcAft>
                <a:spcPts val="600"/>
              </a:spcAft>
              <a:buFont typeface="Cambria" pitchFamily="18" charset="0"/>
              <a:buChar char="–"/>
              <a:defRPr/>
            </a:pPr>
            <a:r>
              <a:rPr lang="en-GB" dirty="0">
                <a:solidFill>
                  <a:srgbClr val="632523"/>
                </a:solidFill>
                <a:latin typeface="Cambria" pitchFamily="18" charset="0"/>
              </a:rPr>
              <a:t> Public tender procedure</a:t>
            </a:r>
          </a:p>
          <a:p>
            <a:pPr lvl="1" indent="-215900" algn="just">
              <a:spcBef>
                <a:spcPts val="600"/>
              </a:spcBef>
              <a:spcAft>
                <a:spcPts val="600"/>
              </a:spcAft>
              <a:buFont typeface="Cambria" pitchFamily="18" charset="0"/>
              <a:buChar char="–"/>
              <a:defRPr/>
            </a:pPr>
            <a:r>
              <a:rPr lang="en-GB" dirty="0">
                <a:solidFill>
                  <a:srgbClr val="632523"/>
                </a:solidFill>
                <a:latin typeface="Cambria" pitchFamily="18" charset="0"/>
              </a:rPr>
              <a:t>Public tender procedure for granting rights of use of radio frequencies to providers of radio and television broadcast content is conducted pursuant </a:t>
            </a:r>
            <a:r>
              <a:rPr lang="en-GB" dirty="0">
                <a:solidFill>
                  <a:schemeClr val="accent2">
                    <a:lumMod val="50000"/>
                  </a:schemeClr>
                </a:solidFill>
                <a:latin typeface="Cambria" pitchFamily="18" charset="0"/>
              </a:rPr>
              <a:t>to</a:t>
            </a:r>
            <a:r>
              <a:rPr lang="en-GB" u="sng" dirty="0">
                <a:solidFill>
                  <a:schemeClr val="accent2">
                    <a:lumMod val="50000"/>
                  </a:schemeClr>
                </a:solidFill>
                <a:latin typeface="Cambria" pitchFamily="18" charset="0"/>
              </a:rPr>
              <a:t> </a:t>
            </a:r>
            <a:r>
              <a:rPr lang="en-GB" dirty="0">
                <a:solidFill>
                  <a:srgbClr val="632523"/>
                </a:solidFill>
                <a:latin typeface="Cambria" pitchFamily="18" charset="0"/>
              </a:rPr>
              <a:t>Electronic Media Law </a:t>
            </a:r>
          </a:p>
          <a:p>
            <a:pPr algn="just">
              <a:spcBef>
                <a:spcPts val="600"/>
              </a:spcBef>
              <a:spcAft>
                <a:spcPts val="600"/>
              </a:spcAft>
              <a:buFont typeface="Cambria" pitchFamily="18" charset="0"/>
              <a:buChar char="–"/>
              <a:defRPr/>
            </a:pPr>
            <a:r>
              <a:rPr lang="en-GB" dirty="0">
                <a:solidFill>
                  <a:srgbClr val="632523"/>
                </a:solidFill>
                <a:latin typeface="Cambria" pitchFamily="18" charset="0"/>
              </a:rPr>
              <a:t> Transfer of right of use (Article 79)</a:t>
            </a:r>
          </a:p>
          <a:p>
            <a:pPr lvl="1" indent="-215900">
              <a:defRPr/>
            </a:pPr>
            <a:endParaRPr lang="en-GB" sz="1400" dirty="0">
              <a:solidFill>
                <a:srgbClr val="632523"/>
              </a:solidFill>
              <a:latin typeface="Cambria" pitchFamily="18" charset="0"/>
            </a:endParaRPr>
          </a:p>
          <a:p>
            <a:pPr>
              <a:defRPr/>
            </a:pPr>
            <a:endParaRPr lang="en-GB" dirty="0">
              <a:solidFill>
                <a:srgbClr val="632523"/>
              </a:solidFill>
              <a:latin typeface="Cambria" pitchFamily="18" charset="0"/>
            </a:endParaRPr>
          </a:p>
          <a:p>
            <a:pPr>
              <a:lnSpc>
                <a:spcPct val="80000"/>
              </a:lnSpc>
              <a:defRPr/>
            </a:pPr>
            <a:endParaRPr lang="en-GB" dirty="0">
              <a:solidFill>
                <a:srgbClr val="632523"/>
              </a:solidFill>
              <a:latin typeface="Cambria" pitchFamily="18" charset="0"/>
            </a:endParaRPr>
          </a:p>
          <a:p>
            <a:pPr>
              <a:lnSpc>
                <a:spcPct val="80000"/>
              </a:lnSpc>
              <a:buFont typeface="Wingdings" pitchFamily="2" charset="2"/>
              <a:buChar char="Ø"/>
              <a:defRPr/>
            </a:pPr>
            <a:endParaRPr lang="en-GB" dirty="0">
              <a:solidFill>
                <a:srgbClr val="632523"/>
              </a:solidFill>
              <a:latin typeface="Cambria" pitchFamily="18" charset="0"/>
            </a:endParaRPr>
          </a:p>
        </p:txBody>
      </p:sp>
      <p:sp>
        <p:nvSpPr>
          <p:cNvPr id="11273" name="Title 18"/>
          <p:cNvSpPr txBox="1">
            <a:spLocks/>
          </p:cNvSpPr>
          <p:nvPr/>
        </p:nvSpPr>
        <p:spPr bwMode="auto">
          <a:xfrm>
            <a:off x="1287463" y="838200"/>
            <a:ext cx="7704137" cy="609600"/>
          </a:xfrm>
          <a:prstGeom prst="rect">
            <a:avLst/>
          </a:prstGeom>
          <a:noFill/>
          <a:ln w="9525">
            <a:noFill/>
            <a:miter lim="800000"/>
            <a:headEnd/>
            <a:tailEnd/>
          </a:ln>
        </p:spPr>
        <p:txBody>
          <a:bodyPr anchor="ctr"/>
          <a:lstStyle/>
          <a:p>
            <a:pPr algn="ctr"/>
            <a:r>
              <a:rPr lang="en-GB" sz="2400" b="1">
                <a:solidFill>
                  <a:schemeClr val="hlink"/>
                </a:solidFill>
                <a:latin typeface="Cambria" pitchFamily="18" charset="0"/>
              </a:rPr>
              <a:t>Management of Radio Frequencies for Electronic Communication Services</a:t>
            </a:r>
            <a:endParaRPr lang="en-US" sz="2400" b="1">
              <a:solidFill>
                <a:schemeClr val="hlink"/>
              </a:solidFill>
              <a:latin typeface="Cambria" pitchFamily="18" charset="0"/>
            </a:endParaRPr>
          </a:p>
        </p:txBody>
      </p:sp>
      <p:pic>
        <p:nvPicPr>
          <p:cNvPr id="11274"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12292"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12293"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12296" name="Rectangle 17"/>
          <p:cNvSpPr>
            <a:spLocks noChangeArrowheads="1"/>
          </p:cNvSpPr>
          <p:nvPr/>
        </p:nvSpPr>
        <p:spPr bwMode="auto">
          <a:xfrm>
            <a:off x="228600" y="1219200"/>
            <a:ext cx="8686800" cy="4787900"/>
          </a:xfrm>
          <a:prstGeom prst="rect">
            <a:avLst/>
          </a:prstGeom>
          <a:noFill/>
          <a:ln w="9525">
            <a:noFill/>
            <a:miter lim="800000"/>
            <a:headEnd/>
            <a:tailEnd/>
          </a:ln>
        </p:spPr>
        <p:txBody>
          <a:bodyPr>
            <a:spAutoFit/>
          </a:bodyPr>
          <a:lstStyle/>
          <a:p>
            <a:pPr>
              <a:lnSpc>
                <a:spcPct val="80000"/>
              </a:lnSpc>
            </a:pPr>
            <a:endParaRPr lang="en-US" sz="2000" b="1">
              <a:solidFill>
                <a:srgbClr val="632523"/>
              </a:solidFill>
              <a:latin typeface="Cambria" pitchFamily="18" charset="0"/>
            </a:endParaRPr>
          </a:p>
          <a:p>
            <a:pPr algn="just">
              <a:spcBef>
                <a:spcPts val="600"/>
              </a:spcBef>
              <a:spcAft>
                <a:spcPts val="600"/>
              </a:spcAft>
              <a:buFont typeface="Wingdings" pitchFamily="2" charset="2"/>
              <a:buChar char="Ø"/>
            </a:pPr>
            <a:r>
              <a:rPr lang="sr-Latn-CS" sz="2000" b="1">
                <a:solidFill>
                  <a:srgbClr val="632523"/>
                </a:solidFill>
                <a:latin typeface="Cambria" pitchFamily="18" charset="0"/>
              </a:rPr>
              <a:t>Numbering Plan and Plan of Addresses</a:t>
            </a:r>
            <a:endParaRPr lang="en-GB" sz="2000" b="1">
              <a:solidFill>
                <a:srgbClr val="632523"/>
              </a:solidFill>
              <a:latin typeface="Cambria" pitchFamily="18" charset="0"/>
            </a:endParaRPr>
          </a:p>
          <a:p>
            <a:pPr algn="just">
              <a:spcBef>
                <a:spcPts val="600"/>
              </a:spcBef>
              <a:spcAft>
                <a:spcPts val="600"/>
              </a:spcAft>
              <a:buFont typeface="Wingdings" pitchFamily="2" charset="2"/>
              <a:buNone/>
            </a:pPr>
            <a:r>
              <a:rPr lang="en-US" sz="2000">
                <a:solidFill>
                  <a:srgbClr val="632523"/>
                </a:solidFill>
                <a:latin typeface="Cambria" pitchFamily="18" charset="0"/>
              </a:rPr>
              <a:t>- The Agency shall administer Plan on Numeration and Plan on Addresses for the purpose</a:t>
            </a:r>
            <a:r>
              <a:rPr lang="sr-Latn-CS" sz="2000">
                <a:solidFill>
                  <a:srgbClr val="632523"/>
                </a:solidFill>
                <a:latin typeface="Cambria" pitchFamily="18" charset="0"/>
              </a:rPr>
              <a:t> </a:t>
            </a:r>
            <a:r>
              <a:rPr lang="en-US" sz="2000">
                <a:solidFill>
                  <a:srgbClr val="632523"/>
                </a:solidFill>
                <a:latin typeface="Cambria" pitchFamily="18" charset="0"/>
              </a:rPr>
              <a:t>of: providing efficient structuring and use of numerations and addresses; satisfying the needs</a:t>
            </a:r>
            <a:r>
              <a:rPr lang="sr-Latn-CS" sz="2000">
                <a:solidFill>
                  <a:srgbClr val="632523"/>
                </a:solidFill>
                <a:latin typeface="Cambria" pitchFamily="18" charset="0"/>
              </a:rPr>
              <a:t> </a:t>
            </a:r>
            <a:r>
              <a:rPr lang="en-US" sz="2000">
                <a:solidFill>
                  <a:srgbClr val="632523"/>
                </a:solidFill>
                <a:latin typeface="Cambria" pitchFamily="18" charset="0"/>
              </a:rPr>
              <a:t>of operators entitled to allocation of numerations and addresses according to this Law and</a:t>
            </a:r>
            <a:r>
              <a:rPr lang="sr-Latn-CS" sz="2000">
                <a:solidFill>
                  <a:srgbClr val="632523"/>
                </a:solidFill>
                <a:latin typeface="Cambria" pitchFamily="18" charset="0"/>
              </a:rPr>
              <a:t> </a:t>
            </a:r>
            <a:r>
              <a:rPr lang="en-US" sz="2000">
                <a:solidFill>
                  <a:srgbClr val="632523"/>
                </a:solidFill>
                <a:latin typeface="Cambria" pitchFamily="18" charset="0"/>
              </a:rPr>
              <a:t>providing allocation and use of numerations and addresses in a fair and non-discriminatory</a:t>
            </a:r>
            <a:r>
              <a:rPr lang="sr-Latn-CS" sz="2000">
                <a:solidFill>
                  <a:srgbClr val="632523"/>
                </a:solidFill>
                <a:latin typeface="Cambria" pitchFamily="18" charset="0"/>
              </a:rPr>
              <a:t> </a:t>
            </a:r>
            <a:r>
              <a:rPr lang="en-GB" sz="2000">
                <a:solidFill>
                  <a:srgbClr val="632523"/>
                </a:solidFill>
                <a:latin typeface="Cambria" pitchFamily="18" charset="0"/>
              </a:rPr>
              <a:t>manner.</a:t>
            </a:r>
            <a:endParaRPr lang="sr-Latn-CS" sz="2000">
              <a:solidFill>
                <a:srgbClr val="632523"/>
              </a:solidFill>
              <a:latin typeface="Cambria" pitchFamily="18" charset="0"/>
            </a:endParaRPr>
          </a:p>
          <a:p>
            <a:pPr algn="just">
              <a:spcBef>
                <a:spcPts val="600"/>
              </a:spcBef>
              <a:spcAft>
                <a:spcPts val="600"/>
              </a:spcAft>
              <a:buFont typeface="Wingdings" pitchFamily="2" charset="2"/>
              <a:buChar char="Ø"/>
            </a:pPr>
            <a:r>
              <a:rPr lang="en-US" sz="2000" b="1">
                <a:solidFill>
                  <a:srgbClr val="632523"/>
                </a:solidFill>
                <a:latin typeface="Cambria" pitchFamily="18" charset="0"/>
              </a:rPr>
              <a:t>Approval for Use of Numeration and/or Addresses</a:t>
            </a:r>
            <a:endParaRPr lang="en-GB" sz="2000" b="1">
              <a:solidFill>
                <a:srgbClr val="632523"/>
              </a:solidFill>
              <a:latin typeface="Cambria" pitchFamily="18" charset="0"/>
            </a:endParaRPr>
          </a:p>
          <a:p>
            <a:pPr algn="just">
              <a:spcBef>
                <a:spcPts val="600"/>
              </a:spcBef>
              <a:spcAft>
                <a:spcPts val="600"/>
              </a:spcAft>
              <a:buFont typeface="Wingdings" pitchFamily="2" charset="2"/>
              <a:buNone/>
            </a:pPr>
            <a:r>
              <a:rPr lang="en-GB" sz="2000">
                <a:solidFill>
                  <a:srgbClr val="632523"/>
                </a:solidFill>
                <a:latin typeface="Cambria" pitchFamily="18" charset="0"/>
              </a:rPr>
              <a:t>- General administrative procedure or tender procedure when is estimated that interest surpasses availability of the resource;</a:t>
            </a:r>
          </a:p>
          <a:p>
            <a:endParaRPr lang="en-GB" sz="2000">
              <a:solidFill>
                <a:srgbClr val="632523"/>
              </a:solidFill>
              <a:latin typeface="Cambria" pitchFamily="18" charset="0"/>
            </a:endParaRPr>
          </a:p>
          <a:p>
            <a:pPr>
              <a:lnSpc>
                <a:spcPct val="80000"/>
              </a:lnSpc>
            </a:pPr>
            <a:endParaRPr lang="en-GB" sz="2000">
              <a:solidFill>
                <a:srgbClr val="632523"/>
              </a:solidFill>
              <a:latin typeface="Cambria" pitchFamily="18" charset="0"/>
            </a:endParaRPr>
          </a:p>
          <a:p>
            <a:pPr>
              <a:lnSpc>
                <a:spcPct val="80000"/>
              </a:lnSpc>
              <a:buFont typeface="Wingdings" pitchFamily="2" charset="2"/>
              <a:buChar char="Ø"/>
            </a:pPr>
            <a:endParaRPr lang="en-GB" sz="2000">
              <a:solidFill>
                <a:srgbClr val="632523"/>
              </a:solidFill>
              <a:latin typeface="Cambria" pitchFamily="18" charset="0"/>
            </a:endParaRPr>
          </a:p>
        </p:txBody>
      </p:sp>
      <p:sp>
        <p:nvSpPr>
          <p:cNvPr id="12297" name="Title 18"/>
          <p:cNvSpPr txBox="1">
            <a:spLocks/>
          </p:cNvSpPr>
          <p:nvPr/>
        </p:nvSpPr>
        <p:spPr bwMode="auto">
          <a:xfrm>
            <a:off x="1066800" y="762000"/>
            <a:ext cx="7704138" cy="609600"/>
          </a:xfrm>
          <a:prstGeom prst="rect">
            <a:avLst/>
          </a:prstGeom>
          <a:noFill/>
          <a:ln w="9525">
            <a:noFill/>
            <a:miter lim="800000"/>
            <a:headEnd/>
            <a:tailEnd/>
          </a:ln>
        </p:spPr>
        <p:txBody>
          <a:bodyPr anchor="ctr"/>
          <a:lstStyle/>
          <a:p>
            <a:pPr algn="ctr"/>
            <a:r>
              <a:rPr lang="en-GB" sz="2400" b="1">
                <a:solidFill>
                  <a:schemeClr val="hlink"/>
                </a:solidFill>
                <a:latin typeface="Cambria" pitchFamily="18" charset="0"/>
              </a:rPr>
              <a:t>Numbering, Naming and Addresses</a:t>
            </a:r>
            <a:endParaRPr lang="en-US" sz="2400" b="1">
              <a:solidFill>
                <a:schemeClr val="hlink"/>
              </a:solidFill>
              <a:latin typeface="Cambria" pitchFamily="18" charset="0"/>
            </a:endParaRPr>
          </a:p>
        </p:txBody>
      </p:sp>
      <p:pic>
        <p:nvPicPr>
          <p:cNvPr id="12298"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13316"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13317"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13320" name="Rectangle 17"/>
          <p:cNvSpPr>
            <a:spLocks noChangeArrowheads="1"/>
          </p:cNvSpPr>
          <p:nvPr/>
        </p:nvSpPr>
        <p:spPr bwMode="auto">
          <a:xfrm>
            <a:off x="228600" y="1524000"/>
            <a:ext cx="8610600" cy="5127558"/>
          </a:xfrm>
          <a:prstGeom prst="rect">
            <a:avLst/>
          </a:prstGeom>
          <a:noFill/>
          <a:ln w="9525">
            <a:noFill/>
            <a:miter lim="800000"/>
            <a:headEnd/>
            <a:tailEnd/>
          </a:ln>
        </p:spPr>
        <p:txBody>
          <a:bodyPr>
            <a:spAutoFit/>
          </a:bodyPr>
          <a:lstStyle/>
          <a:p>
            <a:pPr>
              <a:lnSpc>
                <a:spcPct val="80000"/>
              </a:lnSpc>
            </a:pPr>
            <a:endParaRPr lang="en-US" b="1" dirty="0">
              <a:solidFill>
                <a:srgbClr val="632523"/>
              </a:solidFill>
              <a:latin typeface="Cambria" pitchFamily="18" charset="0"/>
            </a:endParaRPr>
          </a:p>
          <a:p>
            <a:pPr algn="just">
              <a:spcBef>
                <a:spcPts val="600"/>
              </a:spcBef>
              <a:spcAft>
                <a:spcPts val="600"/>
              </a:spcAft>
              <a:buFont typeface="Wingdings" pitchFamily="2" charset="2"/>
              <a:buChar char="Ø"/>
            </a:pPr>
            <a:r>
              <a:rPr lang="sr-Latn-CS" b="1" dirty="0">
                <a:solidFill>
                  <a:srgbClr val="632523"/>
                </a:solidFill>
                <a:latin typeface="Cambria" pitchFamily="18" charset="0"/>
              </a:rPr>
              <a:t>Right of Way</a:t>
            </a:r>
            <a:endParaRPr lang="en-GB" b="1" dirty="0">
              <a:solidFill>
                <a:srgbClr val="632523"/>
              </a:solidFill>
              <a:latin typeface="Cambria" pitchFamily="18" charset="0"/>
            </a:endParaRPr>
          </a:p>
          <a:p>
            <a:pPr algn="just">
              <a:spcBef>
                <a:spcPts val="600"/>
              </a:spcBef>
              <a:spcAft>
                <a:spcPts val="600"/>
              </a:spcAft>
              <a:buFont typeface="Cambria" pitchFamily="18" charset="0"/>
              <a:buChar char="–"/>
            </a:pPr>
            <a:r>
              <a:rPr lang="sr-Latn-CS" dirty="0">
                <a:solidFill>
                  <a:srgbClr val="632523"/>
                </a:solidFill>
                <a:latin typeface="Cambria" pitchFamily="18" charset="0"/>
              </a:rPr>
              <a:t>Right of Way</a:t>
            </a:r>
            <a:r>
              <a:rPr lang="en-GB" dirty="0">
                <a:solidFill>
                  <a:srgbClr val="632523"/>
                </a:solidFill>
                <a:latin typeface="Cambria" pitchFamily="18" charset="0"/>
              </a:rPr>
              <a:t> is </a:t>
            </a:r>
            <a:r>
              <a:rPr lang="en-GB" dirty="0" smtClean="0">
                <a:solidFill>
                  <a:srgbClr val="632523"/>
                </a:solidFill>
                <a:latin typeface="Cambria" pitchFamily="18" charset="0"/>
              </a:rPr>
              <a:t>subject</a:t>
            </a:r>
            <a:r>
              <a:rPr lang="x-none" smtClean="0">
                <a:solidFill>
                  <a:srgbClr val="632523"/>
                </a:solidFill>
                <a:latin typeface="Cambria" pitchFamily="18" charset="0"/>
              </a:rPr>
              <a:t> of</a:t>
            </a:r>
            <a:r>
              <a:rPr lang="en-GB" dirty="0" smtClean="0">
                <a:solidFill>
                  <a:srgbClr val="632523"/>
                </a:solidFill>
                <a:latin typeface="Cambria" pitchFamily="18" charset="0"/>
              </a:rPr>
              <a:t> </a:t>
            </a:r>
            <a:r>
              <a:rPr lang="x-none" dirty="0" smtClean="0">
                <a:solidFill>
                  <a:srgbClr val="632523"/>
                </a:solidFill>
                <a:latin typeface="Cambria" pitchFamily="18" charset="0"/>
              </a:rPr>
              <a:t>Law </a:t>
            </a:r>
            <a:r>
              <a:rPr lang="x-none" smtClean="0">
                <a:solidFill>
                  <a:srgbClr val="632523"/>
                </a:solidFill>
                <a:latin typeface="Cambria" pitchFamily="18" charset="0"/>
              </a:rPr>
              <a:t>on </a:t>
            </a:r>
            <a:r>
              <a:rPr lang="en-US" dirty="0" smtClean="0">
                <a:solidFill>
                  <a:srgbClr val="632523"/>
                </a:solidFill>
                <a:latin typeface="Cambria" pitchFamily="18" charset="0"/>
              </a:rPr>
              <a:t>L</a:t>
            </a:r>
            <a:r>
              <a:rPr lang="x-none" smtClean="0">
                <a:solidFill>
                  <a:srgbClr val="632523"/>
                </a:solidFill>
                <a:latin typeface="Cambria" pitchFamily="18" charset="0"/>
              </a:rPr>
              <a:t>egal </a:t>
            </a:r>
            <a:r>
              <a:rPr lang="en-US" dirty="0" smtClean="0">
                <a:solidFill>
                  <a:srgbClr val="632523"/>
                </a:solidFill>
                <a:latin typeface="Cambria" pitchFamily="18" charset="0"/>
              </a:rPr>
              <a:t>Property R</a:t>
            </a:r>
            <a:r>
              <a:rPr lang="x-none" smtClean="0">
                <a:solidFill>
                  <a:srgbClr val="632523"/>
                </a:solidFill>
                <a:latin typeface="Cambria" pitchFamily="18" charset="0"/>
              </a:rPr>
              <a:t>elations, Article </a:t>
            </a:r>
            <a:r>
              <a:rPr lang="x-none" dirty="0" smtClean="0">
                <a:solidFill>
                  <a:srgbClr val="632523"/>
                </a:solidFill>
                <a:latin typeface="Cambria" pitchFamily="18" charset="0"/>
              </a:rPr>
              <a:t>22 </a:t>
            </a:r>
            <a:r>
              <a:rPr lang="x-none" smtClean="0">
                <a:solidFill>
                  <a:srgbClr val="632523"/>
                </a:solidFill>
                <a:latin typeface="Cambria" pitchFamily="18" charset="0"/>
              </a:rPr>
              <a:t> </a:t>
            </a:r>
            <a:r>
              <a:rPr lang="x-none" dirty="0" smtClean="0">
                <a:solidFill>
                  <a:srgbClr val="632523"/>
                </a:solidFill>
                <a:latin typeface="Cambria" pitchFamily="18" charset="0"/>
              </a:rPr>
              <a:t>(Official Gazette, no 19/09)</a:t>
            </a:r>
            <a:r>
              <a:rPr lang="en-GB" dirty="0" smtClean="0">
                <a:solidFill>
                  <a:srgbClr val="632523"/>
                </a:solidFill>
                <a:latin typeface="Cambria" pitchFamily="18" charset="0"/>
              </a:rPr>
              <a:t>;</a:t>
            </a:r>
            <a:endParaRPr lang="sr-Latn-CS" dirty="0">
              <a:solidFill>
                <a:srgbClr val="632523"/>
              </a:solidFill>
              <a:latin typeface="Cambria" pitchFamily="18" charset="0"/>
            </a:endParaRPr>
          </a:p>
          <a:p>
            <a:pPr algn="just">
              <a:spcBef>
                <a:spcPts val="600"/>
              </a:spcBef>
              <a:spcAft>
                <a:spcPts val="600"/>
              </a:spcAft>
              <a:buFont typeface="Wingdings" pitchFamily="2" charset="2"/>
              <a:buChar char="Ø"/>
            </a:pPr>
            <a:r>
              <a:rPr lang="en-GB" b="1" dirty="0">
                <a:solidFill>
                  <a:srgbClr val="632523"/>
                </a:solidFill>
                <a:latin typeface="Cambria" pitchFamily="18" charset="0"/>
              </a:rPr>
              <a:t>Article 33 - Co-location and facility sharing</a:t>
            </a:r>
          </a:p>
          <a:p>
            <a:pPr algn="just">
              <a:spcBef>
                <a:spcPts val="600"/>
              </a:spcBef>
              <a:spcAft>
                <a:spcPts val="600"/>
              </a:spcAft>
              <a:buFont typeface="Cambria" pitchFamily="18" charset="0"/>
              <a:buChar char="–"/>
            </a:pPr>
            <a:r>
              <a:rPr lang="en-US" dirty="0">
                <a:solidFill>
                  <a:srgbClr val="632523"/>
                </a:solidFill>
                <a:latin typeface="Cambria" pitchFamily="18" charset="0"/>
              </a:rPr>
              <a:t>For purposes of rational use of space, protection of the environment or public health, public security or the urban planning, construction of objects and infrastructure of public operators, shall be conducted in the manner as to enable, to the maximum possible extent, availability of quality joint use of electronic communication infrastructure;</a:t>
            </a:r>
          </a:p>
          <a:p>
            <a:pPr algn="just">
              <a:spcBef>
                <a:spcPts val="600"/>
              </a:spcBef>
              <a:spcAft>
                <a:spcPts val="600"/>
              </a:spcAft>
              <a:buFont typeface="Cambria" pitchFamily="18" charset="0"/>
              <a:buChar char="–"/>
            </a:pPr>
            <a:r>
              <a:rPr lang="en-US" dirty="0">
                <a:solidFill>
                  <a:srgbClr val="632523"/>
                </a:solidFill>
                <a:latin typeface="Cambria" pitchFamily="18" charset="0"/>
              </a:rPr>
              <a:t>Operators of public communications networks shall be obliged to negotiate with other operators of public communications networks, for the joint use of electronic communications infrastructure, if such use is technically feasible and does not cause harmful interference.</a:t>
            </a:r>
            <a:endParaRPr lang="en-GB" dirty="0">
              <a:solidFill>
                <a:srgbClr val="632523"/>
              </a:solidFill>
              <a:latin typeface="Cambria" pitchFamily="18" charset="0"/>
            </a:endParaRPr>
          </a:p>
          <a:p>
            <a:pPr>
              <a:lnSpc>
                <a:spcPct val="80000"/>
              </a:lnSpc>
            </a:pPr>
            <a:endParaRPr lang="en-GB" dirty="0">
              <a:solidFill>
                <a:srgbClr val="632523"/>
              </a:solidFill>
              <a:latin typeface="Cambria" pitchFamily="18" charset="0"/>
            </a:endParaRPr>
          </a:p>
          <a:p>
            <a:pPr>
              <a:lnSpc>
                <a:spcPct val="80000"/>
              </a:lnSpc>
              <a:buFont typeface="Wingdings" pitchFamily="2" charset="2"/>
              <a:buChar char="Ø"/>
            </a:pPr>
            <a:endParaRPr lang="en-GB" dirty="0">
              <a:solidFill>
                <a:srgbClr val="632523"/>
              </a:solidFill>
              <a:latin typeface="Cambria" pitchFamily="18" charset="0"/>
            </a:endParaRPr>
          </a:p>
        </p:txBody>
      </p:sp>
      <p:sp>
        <p:nvSpPr>
          <p:cNvPr id="13321" name="Title 18"/>
          <p:cNvSpPr txBox="1">
            <a:spLocks/>
          </p:cNvSpPr>
          <p:nvPr/>
        </p:nvSpPr>
        <p:spPr bwMode="auto">
          <a:xfrm>
            <a:off x="1371600" y="838200"/>
            <a:ext cx="7772400" cy="609600"/>
          </a:xfrm>
          <a:prstGeom prst="rect">
            <a:avLst/>
          </a:prstGeom>
          <a:noFill/>
          <a:ln w="9525">
            <a:noFill/>
            <a:miter lim="800000"/>
            <a:headEnd/>
            <a:tailEnd/>
          </a:ln>
        </p:spPr>
        <p:txBody>
          <a:bodyPr anchor="ctr"/>
          <a:lstStyle/>
          <a:p>
            <a:r>
              <a:rPr lang="en-GB" sz="2600" b="1">
                <a:solidFill>
                  <a:schemeClr val="hlink"/>
                </a:solidFill>
                <a:latin typeface="Cambria" pitchFamily="18" charset="0"/>
              </a:rPr>
              <a:t>Right of way and Co-location and facility sharing</a:t>
            </a:r>
          </a:p>
        </p:txBody>
      </p:sp>
      <p:pic>
        <p:nvPicPr>
          <p:cNvPr id="13322"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14340"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14341"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14344" name="Rectangle 17"/>
          <p:cNvSpPr>
            <a:spLocks noChangeArrowheads="1"/>
          </p:cNvSpPr>
          <p:nvPr/>
        </p:nvSpPr>
        <p:spPr bwMode="auto">
          <a:xfrm>
            <a:off x="457200" y="1219200"/>
            <a:ext cx="8305800" cy="4543425"/>
          </a:xfrm>
          <a:prstGeom prst="rect">
            <a:avLst/>
          </a:prstGeom>
          <a:noFill/>
          <a:ln w="9525">
            <a:noFill/>
            <a:miter lim="800000"/>
            <a:headEnd/>
            <a:tailEnd/>
          </a:ln>
        </p:spPr>
        <p:txBody>
          <a:bodyPr>
            <a:spAutoFit/>
          </a:bodyPr>
          <a:lstStyle/>
          <a:p>
            <a:pPr>
              <a:lnSpc>
                <a:spcPct val="80000"/>
              </a:lnSpc>
            </a:pPr>
            <a:endParaRPr lang="en-GB" sz="2000" dirty="0">
              <a:solidFill>
                <a:srgbClr val="632523"/>
              </a:solidFill>
              <a:latin typeface="Cambria" pitchFamily="18" charset="0"/>
            </a:endParaRPr>
          </a:p>
          <a:p>
            <a:pPr algn="just">
              <a:spcBef>
                <a:spcPts val="600"/>
              </a:spcBef>
              <a:spcAft>
                <a:spcPts val="600"/>
              </a:spcAft>
              <a:buFont typeface="Wingdings" pitchFamily="2" charset="2"/>
              <a:buChar char="Ø"/>
            </a:pPr>
            <a:endParaRPr lang="en-GB" sz="2000" b="1" dirty="0">
              <a:solidFill>
                <a:srgbClr val="632523"/>
              </a:solidFill>
              <a:latin typeface="Cambria" pitchFamily="18" charset="0"/>
            </a:endParaRPr>
          </a:p>
          <a:p>
            <a:pPr algn="just">
              <a:spcBef>
                <a:spcPts val="600"/>
              </a:spcBef>
              <a:spcAft>
                <a:spcPts val="600"/>
              </a:spcAft>
              <a:buFont typeface="Wingdings" pitchFamily="2" charset="2"/>
              <a:buNone/>
            </a:pPr>
            <a:endParaRPr lang="en-GB" sz="2000" b="1" dirty="0">
              <a:solidFill>
                <a:srgbClr val="632523"/>
              </a:solidFill>
              <a:latin typeface="Cambria" pitchFamily="18" charset="0"/>
            </a:endParaRPr>
          </a:p>
          <a:p>
            <a:pPr algn="just">
              <a:spcBef>
                <a:spcPts val="600"/>
              </a:spcBef>
              <a:spcAft>
                <a:spcPts val="600"/>
              </a:spcAft>
              <a:buFont typeface="Wingdings" pitchFamily="2" charset="2"/>
              <a:buChar char="Ø"/>
            </a:pPr>
            <a:r>
              <a:rPr lang="en-GB" sz="2000" b="1" dirty="0">
                <a:solidFill>
                  <a:srgbClr val="632523"/>
                </a:solidFill>
                <a:latin typeface="Cambria" pitchFamily="18" charset="0"/>
              </a:rPr>
              <a:t>Article 35</a:t>
            </a:r>
          </a:p>
          <a:p>
            <a:pPr algn="just">
              <a:spcBef>
                <a:spcPts val="600"/>
              </a:spcBef>
              <a:spcAft>
                <a:spcPts val="600"/>
              </a:spcAft>
              <a:buFont typeface="Cambria" pitchFamily="18" charset="0"/>
              <a:buChar char="–"/>
            </a:pPr>
            <a:r>
              <a:rPr lang="en-US" sz="2000" dirty="0">
                <a:solidFill>
                  <a:srgbClr val="632523"/>
                </a:solidFill>
                <a:latin typeface="Cambria" pitchFamily="18" charset="0"/>
              </a:rPr>
              <a:t> Legal entities performing business activities that are not exclusively in the field of electronic </a:t>
            </a:r>
            <a:r>
              <a:rPr lang="en-GB" sz="2000" dirty="0">
                <a:solidFill>
                  <a:srgbClr val="632523"/>
                </a:solidFill>
                <a:latin typeface="Cambria" pitchFamily="18" charset="0"/>
              </a:rPr>
              <a:t>communications;</a:t>
            </a:r>
          </a:p>
          <a:p>
            <a:pPr algn="just">
              <a:spcBef>
                <a:spcPts val="600"/>
              </a:spcBef>
              <a:spcAft>
                <a:spcPts val="600"/>
              </a:spcAft>
              <a:buFont typeface="Cambria" pitchFamily="18" charset="0"/>
              <a:buNone/>
            </a:pPr>
            <a:endParaRPr lang="en-GB" sz="2000" dirty="0">
              <a:solidFill>
                <a:srgbClr val="632523"/>
              </a:solidFill>
              <a:latin typeface="Cambria" pitchFamily="18" charset="0"/>
            </a:endParaRPr>
          </a:p>
          <a:p>
            <a:pPr algn="just">
              <a:spcBef>
                <a:spcPts val="600"/>
              </a:spcBef>
              <a:spcAft>
                <a:spcPts val="600"/>
              </a:spcAft>
              <a:buFont typeface="Cambria" pitchFamily="18" charset="0"/>
              <a:buChar char="–"/>
            </a:pPr>
            <a:r>
              <a:rPr lang="en-US" sz="2000" dirty="0">
                <a:solidFill>
                  <a:srgbClr val="632523"/>
                </a:solidFill>
                <a:latin typeface="Cambria" pitchFamily="18" charset="0"/>
              </a:rPr>
              <a:t> </a:t>
            </a:r>
            <a:r>
              <a:rPr lang="en-US" sz="2000" dirty="0" smtClean="0">
                <a:solidFill>
                  <a:srgbClr val="632523"/>
                </a:solidFill>
                <a:latin typeface="Cambria" pitchFamily="18" charset="0"/>
              </a:rPr>
              <a:t>These</a:t>
            </a:r>
            <a:r>
              <a:rPr lang="x-none" sz="2000" dirty="0" smtClean="0">
                <a:solidFill>
                  <a:srgbClr val="632523"/>
                </a:solidFill>
                <a:latin typeface="Cambria" pitchFamily="18" charset="0"/>
              </a:rPr>
              <a:t> are</a:t>
            </a:r>
            <a:r>
              <a:rPr lang="en-US" sz="2000" dirty="0" smtClean="0">
                <a:solidFill>
                  <a:srgbClr val="632523"/>
                </a:solidFill>
                <a:latin typeface="Cambria" pitchFamily="18" charset="0"/>
              </a:rPr>
              <a:t> obliged to establish </a:t>
            </a:r>
            <a:r>
              <a:rPr lang="en-US" sz="2000" dirty="0">
                <a:solidFill>
                  <a:srgbClr val="632523"/>
                </a:solidFill>
                <a:latin typeface="Cambria" pitchFamily="18" charset="0"/>
              </a:rPr>
              <a:t>an independent legal entity for provision of public communications networks or services or to keep separate accounting for activities in relation to provision of public communications services.</a:t>
            </a:r>
            <a:endParaRPr lang="en-GB" sz="2000" dirty="0">
              <a:solidFill>
                <a:srgbClr val="632523"/>
              </a:solidFill>
              <a:latin typeface="Cambria" pitchFamily="18" charset="0"/>
            </a:endParaRPr>
          </a:p>
          <a:p>
            <a:pPr>
              <a:lnSpc>
                <a:spcPct val="80000"/>
              </a:lnSpc>
              <a:buFont typeface="Wingdings" pitchFamily="2" charset="2"/>
              <a:buChar char="Ø"/>
            </a:pPr>
            <a:endParaRPr lang="en-GB" sz="2000" dirty="0">
              <a:solidFill>
                <a:srgbClr val="632523"/>
              </a:solidFill>
              <a:latin typeface="Cambria" pitchFamily="18" charset="0"/>
            </a:endParaRPr>
          </a:p>
        </p:txBody>
      </p:sp>
      <p:sp>
        <p:nvSpPr>
          <p:cNvPr id="14345" name="Title 18"/>
          <p:cNvSpPr txBox="1">
            <a:spLocks/>
          </p:cNvSpPr>
          <p:nvPr/>
        </p:nvSpPr>
        <p:spPr bwMode="auto">
          <a:xfrm>
            <a:off x="1219200" y="1295400"/>
            <a:ext cx="7704138" cy="609600"/>
          </a:xfrm>
          <a:prstGeom prst="rect">
            <a:avLst/>
          </a:prstGeom>
          <a:noFill/>
          <a:ln w="9525">
            <a:noFill/>
            <a:miter lim="800000"/>
            <a:headEnd/>
            <a:tailEnd/>
          </a:ln>
        </p:spPr>
        <p:txBody>
          <a:bodyPr anchor="ctr"/>
          <a:lstStyle/>
          <a:p>
            <a:pPr algn="ctr"/>
            <a:r>
              <a:rPr lang="en-GB" sz="2400" b="1">
                <a:solidFill>
                  <a:schemeClr val="hlink"/>
                </a:solidFill>
                <a:latin typeface="Cambria" pitchFamily="18" charset="0"/>
              </a:rPr>
              <a:t>Accounting Separation and Financial Reports</a:t>
            </a:r>
          </a:p>
        </p:txBody>
      </p:sp>
      <p:pic>
        <p:nvPicPr>
          <p:cNvPr id="14346"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15364"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15365"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15368" name="Rectangle 17"/>
          <p:cNvSpPr>
            <a:spLocks noChangeArrowheads="1"/>
          </p:cNvSpPr>
          <p:nvPr/>
        </p:nvSpPr>
        <p:spPr bwMode="auto">
          <a:xfrm>
            <a:off x="381000" y="1219200"/>
            <a:ext cx="8382000" cy="5153025"/>
          </a:xfrm>
          <a:prstGeom prst="rect">
            <a:avLst/>
          </a:prstGeom>
          <a:noFill/>
          <a:ln w="9525">
            <a:noFill/>
            <a:miter lim="800000"/>
            <a:headEnd/>
            <a:tailEnd/>
          </a:ln>
        </p:spPr>
        <p:txBody>
          <a:bodyPr>
            <a:spAutoFit/>
          </a:bodyPr>
          <a:lstStyle/>
          <a:p>
            <a:pPr>
              <a:lnSpc>
                <a:spcPct val="80000"/>
              </a:lnSpc>
            </a:pPr>
            <a:endParaRPr lang="en-GB" sz="2000">
              <a:solidFill>
                <a:srgbClr val="632523"/>
              </a:solidFill>
              <a:latin typeface="Cambria" pitchFamily="18" charset="0"/>
            </a:endParaRPr>
          </a:p>
          <a:p>
            <a:pPr algn="just">
              <a:spcBef>
                <a:spcPts val="600"/>
              </a:spcBef>
              <a:spcAft>
                <a:spcPts val="600"/>
              </a:spcAft>
              <a:buFont typeface="Wingdings" pitchFamily="2" charset="2"/>
              <a:buChar char="Ø"/>
            </a:pPr>
            <a:endParaRPr lang="en-GB" sz="2000" b="1">
              <a:solidFill>
                <a:srgbClr val="632523"/>
              </a:solidFill>
              <a:latin typeface="Cambria" pitchFamily="18" charset="0"/>
            </a:endParaRPr>
          </a:p>
          <a:p>
            <a:pPr algn="just">
              <a:spcBef>
                <a:spcPts val="600"/>
              </a:spcBef>
              <a:spcAft>
                <a:spcPts val="600"/>
              </a:spcAft>
              <a:buFont typeface="Wingdings" pitchFamily="2" charset="2"/>
              <a:buChar char="Ø"/>
            </a:pPr>
            <a:r>
              <a:rPr lang="en-GB" sz="2000" b="1">
                <a:solidFill>
                  <a:srgbClr val="632523"/>
                </a:solidFill>
                <a:latin typeface="Cambria" pitchFamily="18" charset="0"/>
              </a:rPr>
              <a:t>Chapter V – Ensuring competition</a:t>
            </a:r>
          </a:p>
          <a:p>
            <a:pPr algn="just">
              <a:spcBef>
                <a:spcPts val="600"/>
              </a:spcBef>
              <a:spcAft>
                <a:spcPts val="600"/>
              </a:spcAft>
              <a:buFont typeface="Wingdings" pitchFamily="2" charset="2"/>
              <a:buNone/>
            </a:pPr>
            <a:endParaRPr lang="en-GB" sz="2000" b="1">
              <a:solidFill>
                <a:srgbClr val="632523"/>
              </a:solidFill>
              <a:latin typeface="Cambria" pitchFamily="18" charset="0"/>
            </a:endParaRPr>
          </a:p>
          <a:p>
            <a:pPr algn="just">
              <a:spcBef>
                <a:spcPts val="600"/>
              </a:spcBef>
              <a:spcAft>
                <a:spcPts val="600"/>
              </a:spcAft>
              <a:buFont typeface="Cambria" pitchFamily="18" charset="0"/>
              <a:buChar char="–"/>
            </a:pPr>
            <a:r>
              <a:rPr lang="en-GB" sz="2000">
                <a:solidFill>
                  <a:srgbClr val="632523"/>
                </a:solidFill>
                <a:latin typeface="Cambria" pitchFamily="18" charset="0"/>
              </a:rPr>
              <a:t>Article 40 defines significant market power and joint dominant positions as well as criteria for assessment of significant market power;</a:t>
            </a:r>
          </a:p>
          <a:p>
            <a:pPr algn="just">
              <a:spcBef>
                <a:spcPts val="600"/>
              </a:spcBef>
              <a:spcAft>
                <a:spcPts val="600"/>
              </a:spcAft>
              <a:buFont typeface="Cambria" pitchFamily="18" charset="0"/>
              <a:buNone/>
            </a:pPr>
            <a:endParaRPr lang="en-GB" sz="2000">
              <a:solidFill>
                <a:srgbClr val="632523"/>
              </a:solidFill>
              <a:latin typeface="Cambria" pitchFamily="18" charset="0"/>
            </a:endParaRPr>
          </a:p>
          <a:p>
            <a:pPr algn="just">
              <a:spcBef>
                <a:spcPts val="600"/>
              </a:spcBef>
              <a:spcAft>
                <a:spcPts val="600"/>
              </a:spcAft>
              <a:buFont typeface="Cambria" pitchFamily="18" charset="0"/>
              <a:buChar char="–"/>
            </a:pPr>
            <a:r>
              <a:rPr lang="en-GB" sz="2000">
                <a:solidFill>
                  <a:srgbClr val="632523"/>
                </a:solidFill>
                <a:latin typeface="Cambria" pitchFamily="18" charset="0"/>
              </a:rPr>
              <a:t>Articles 41, 42, 43 – market definition, market analysis procedures and SMP operator identification; </a:t>
            </a:r>
          </a:p>
          <a:p>
            <a:pPr algn="just">
              <a:spcBef>
                <a:spcPts val="600"/>
              </a:spcBef>
              <a:spcAft>
                <a:spcPts val="600"/>
              </a:spcAft>
              <a:buFont typeface="Cambria" pitchFamily="18" charset="0"/>
              <a:buNone/>
            </a:pPr>
            <a:endParaRPr lang="en-GB" sz="2000">
              <a:solidFill>
                <a:srgbClr val="632523"/>
              </a:solidFill>
              <a:latin typeface="Cambria" pitchFamily="18" charset="0"/>
            </a:endParaRPr>
          </a:p>
          <a:p>
            <a:pPr algn="just">
              <a:spcBef>
                <a:spcPts val="600"/>
              </a:spcBef>
              <a:spcAft>
                <a:spcPts val="600"/>
              </a:spcAft>
              <a:buFont typeface="Cambria" pitchFamily="18" charset="0"/>
              <a:buChar char="–"/>
            </a:pPr>
            <a:r>
              <a:rPr lang="en-GB" sz="2000">
                <a:solidFill>
                  <a:srgbClr val="632523"/>
                </a:solidFill>
                <a:latin typeface="Cambria" pitchFamily="18" charset="0"/>
              </a:rPr>
              <a:t>Articles 44 to 51 stipulate measures that may be imposed to SMP operator;</a:t>
            </a:r>
          </a:p>
          <a:p>
            <a:pPr>
              <a:lnSpc>
                <a:spcPct val="80000"/>
              </a:lnSpc>
              <a:buFont typeface="Wingdings" pitchFamily="2" charset="2"/>
              <a:buChar char="Ø"/>
            </a:pPr>
            <a:endParaRPr lang="en-GB" sz="2000">
              <a:solidFill>
                <a:srgbClr val="632523"/>
              </a:solidFill>
              <a:latin typeface="Cambria" pitchFamily="18" charset="0"/>
            </a:endParaRPr>
          </a:p>
        </p:txBody>
      </p:sp>
      <p:sp>
        <p:nvSpPr>
          <p:cNvPr id="15369" name="Title 18"/>
          <p:cNvSpPr txBox="1">
            <a:spLocks/>
          </p:cNvSpPr>
          <p:nvPr/>
        </p:nvSpPr>
        <p:spPr bwMode="auto">
          <a:xfrm>
            <a:off x="1295400" y="838200"/>
            <a:ext cx="7704138" cy="609600"/>
          </a:xfrm>
          <a:prstGeom prst="rect">
            <a:avLst/>
          </a:prstGeom>
          <a:noFill/>
          <a:ln w="9525">
            <a:noFill/>
            <a:miter lim="800000"/>
            <a:headEnd/>
            <a:tailEnd/>
          </a:ln>
        </p:spPr>
        <p:txBody>
          <a:bodyPr anchor="ctr"/>
          <a:lstStyle/>
          <a:p>
            <a:pPr algn="ctr"/>
            <a:r>
              <a:rPr lang="en-GB" sz="2400" b="1">
                <a:solidFill>
                  <a:schemeClr val="hlink"/>
                </a:solidFill>
                <a:latin typeface="Cambria" pitchFamily="18" charset="0"/>
              </a:rPr>
              <a:t>Undertaking with Significant Market Power</a:t>
            </a:r>
          </a:p>
        </p:txBody>
      </p:sp>
      <p:pic>
        <p:nvPicPr>
          <p:cNvPr id="15370"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16388"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16389"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18" name="Rectangle 17"/>
          <p:cNvSpPr/>
          <p:nvPr/>
        </p:nvSpPr>
        <p:spPr>
          <a:xfrm>
            <a:off x="609600" y="1219200"/>
            <a:ext cx="8153400" cy="966788"/>
          </a:xfrm>
          <a:prstGeom prst="rect">
            <a:avLst/>
          </a:prstGeom>
        </p:spPr>
        <p:txBody>
          <a:bodyPr>
            <a:spAutoFit/>
          </a:bodyPr>
          <a:lstStyle/>
          <a:p>
            <a:pPr fontAlgn="auto">
              <a:lnSpc>
                <a:spcPct val="80000"/>
              </a:lnSpc>
              <a:spcAft>
                <a:spcPts val="0"/>
              </a:spcAft>
              <a:defRPr/>
            </a:pPr>
            <a:endParaRPr lang="en-GB" dirty="0">
              <a:solidFill>
                <a:schemeClr val="accent2">
                  <a:lumMod val="50000"/>
                </a:schemeClr>
              </a:solidFill>
              <a:latin typeface="Cambria" pitchFamily="18" charset="0"/>
              <a:cs typeface="Arial" pitchFamily="34" charset="0"/>
            </a:endParaRPr>
          </a:p>
          <a:p>
            <a:pPr marL="216000" indent="-457200">
              <a:spcBef>
                <a:spcPts val="600"/>
              </a:spcBef>
              <a:spcAft>
                <a:spcPts val="600"/>
              </a:spcAft>
              <a:buFont typeface="Wingdings" pitchFamily="2" charset="2"/>
              <a:buChar char="Ø"/>
              <a:defRPr/>
            </a:pPr>
            <a:endParaRPr lang="en-GB" dirty="0">
              <a:solidFill>
                <a:schemeClr val="accent2">
                  <a:lumMod val="50000"/>
                </a:schemeClr>
              </a:solidFill>
              <a:latin typeface="Cambria" pitchFamily="18" charset="0"/>
              <a:cs typeface="Arial" pitchFamily="34" charset="0"/>
            </a:endParaRPr>
          </a:p>
          <a:p>
            <a:pPr fontAlgn="auto">
              <a:lnSpc>
                <a:spcPct val="80000"/>
              </a:lnSpc>
              <a:spcAft>
                <a:spcPts val="0"/>
              </a:spcAft>
              <a:buFont typeface="Wingdings" pitchFamily="2" charset="2"/>
              <a:buChar char="Ø"/>
              <a:defRPr/>
            </a:pPr>
            <a:endParaRPr lang="en-GB" dirty="0">
              <a:solidFill>
                <a:schemeClr val="accent2">
                  <a:lumMod val="50000"/>
                </a:schemeClr>
              </a:solidFill>
              <a:latin typeface="Cambria" pitchFamily="18" charset="0"/>
              <a:cs typeface="Arial" pitchFamily="34" charset="0"/>
            </a:endParaRPr>
          </a:p>
        </p:txBody>
      </p:sp>
      <p:sp>
        <p:nvSpPr>
          <p:cNvPr id="16393" name="Title 18"/>
          <p:cNvSpPr txBox="1">
            <a:spLocks/>
          </p:cNvSpPr>
          <p:nvPr/>
        </p:nvSpPr>
        <p:spPr bwMode="auto">
          <a:xfrm>
            <a:off x="1066800" y="762000"/>
            <a:ext cx="7704138" cy="609600"/>
          </a:xfrm>
          <a:prstGeom prst="rect">
            <a:avLst/>
          </a:prstGeom>
          <a:noFill/>
          <a:ln w="9525">
            <a:noFill/>
            <a:miter lim="800000"/>
            <a:headEnd/>
            <a:tailEnd/>
          </a:ln>
        </p:spPr>
        <p:txBody>
          <a:bodyPr anchor="ctr"/>
          <a:lstStyle/>
          <a:p>
            <a:pPr algn="ctr"/>
            <a:r>
              <a:rPr lang="en-GB" sz="2800" b="1">
                <a:solidFill>
                  <a:schemeClr val="hlink"/>
                </a:solidFill>
                <a:latin typeface="Cambria" pitchFamily="18" charset="0"/>
              </a:rPr>
              <a:t>Standardisation</a:t>
            </a:r>
          </a:p>
        </p:txBody>
      </p:sp>
      <p:pic>
        <p:nvPicPr>
          <p:cNvPr id="16394"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
        <p:nvSpPr>
          <p:cNvPr id="16395" name="Rectangle 16"/>
          <p:cNvSpPr>
            <a:spLocks noChangeArrowheads="1"/>
          </p:cNvSpPr>
          <p:nvPr/>
        </p:nvSpPr>
        <p:spPr bwMode="auto">
          <a:xfrm>
            <a:off x="228600" y="1295400"/>
            <a:ext cx="8915400" cy="4924425"/>
          </a:xfrm>
          <a:prstGeom prst="rect">
            <a:avLst/>
          </a:prstGeom>
          <a:noFill/>
          <a:ln w="9525">
            <a:noFill/>
            <a:miter lim="800000"/>
            <a:headEnd/>
            <a:tailEnd/>
          </a:ln>
        </p:spPr>
        <p:txBody>
          <a:bodyPr>
            <a:spAutoFit/>
          </a:bodyPr>
          <a:lstStyle/>
          <a:p>
            <a:pPr>
              <a:lnSpc>
                <a:spcPct val="80000"/>
              </a:lnSpc>
            </a:pPr>
            <a:endParaRPr lang="en-GB">
              <a:solidFill>
                <a:srgbClr val="632523"/>
              </a:solidFill>
              <a:latin typeface="Cambria" pitchFamily="18" charset="0"/>
            </a:endParaRPr>
          </a:p>
          <a:p>
            <a:pPr algn="just">
              <a:spcBef>
                <a:spcPts val="600"/>
              </a:spcBef>
              <a:spcAft>
                <a:spcPts val="600"/>
              </a:spcAft>
              <a:buFont typeface="Wingdings" pitchFamily="2" charset="2"/>
              <a:buChar char="Ø"/>
            </a:pPr>
            <a:r>
              <a:rPr lang="en-GB" b="1">
                <a:solidFill>
                  <a:srgbClr val="632523"/>
                </a:solidFill>
                <a:latin typeface="Cambria" pitchFamily="18" charset="0"/>
              </a:rPr>
              <a:t>Article 8 </a:t>
            </a:r>
          </a:p>
          <a:p>
            <a:pPr>
              <a:spcBef>
                <a:spcPts val="600"/>
              </a:spcBef>
              <a:spcAft>
                <a:spcPts val="600"/>
              </a:spcAft>
              <a:buFont typeface="Cambria" pitchFamily="18" charset="0"/>
              <a:buChar char="–"/>
            </a:pPr>
            <a:r>
              <a:rPr lang="en-GB" sz="1600">
                <a:solidFill>
                  <a:srgbClr val="632523"/>
                </a:solidFill>
                <a:latin typeface="Cambria" pitchFamily="18" charset="0"/>
              </a:rPr>
              <a:t>Agency supervises work of the operators in the electronic communications sector regarding harmonization with the Law, sub-laws and valid technical regulations and standards;</a:t>
            </a:r>
          </a:p>
          <a:p>
            <a:pPr>
              <a:spcBef>
                <a:spcPts val="600"/>
              </a:spcBef>
              <a:spcAft>
                <a:spcPts val="600"/>
              </a:spcAft>
              <a:buFont typeface="Wingdings" pitchFamily="2" charset="2"/>
              <a:buChar char="Ø"/>
            </a:pPr>
            <a:r>
              <a:rPr lang="en-GB" b="1">
                <a:solidFill>
                  <a:srgbClr val="632523"/>
                </a:solidFill>
                <a:latin typeface="Cambria" pitchFamily="18" charset="0"/>
              </a:rPr>
              <a:t>Article 36</a:t>
            </a:r>
          </a:p>
          <a:p>
            <a:pPr>
              <a:spcBef>
                <a:spcPts val="600"/>
              </a:spcBef>
              <a:spcAft>
                <a:spcPts val="600"/>
              </a:spcAft>
              <a:buFont typeface="Cambria" pitchFamily="18" charset="0"/>
              <a:buChar char="–"/>
            </a:pPr>
            <a:r>
              <a:rPr lang="en-GB" sz="1600">
                <a:solidFill>
                  <a:srgbClr val="632523"/>
                </a:solidFill>
                <a:latin typeface="Cambria" pitchFamily="18" charset="0"/>
              </a:rPr>
              <a:t>The Ministry shall, in accordance with international standards, prescribe the conditions for interoperability of digital radio and television user equipment;</a:t>
            </a:r>
            <a:endParaRPr lang="en-GB" sz="1600" b="1">
              <a:solidFill>
                <a:srgbClr val="632523"/>
              </a:solidFill>
              <a:latin typeface="Cambria" pitchFamily="18" charset="0"/>
            </a:endParaRPr>
          </a:p>
          <a:p>
            <a:pPr>
              <a:lnSpc>
                <a:spcPct val="80000"/>
              </a:lnSpc>
              <a:spcBef>
                <a:spcPts val="600"/>
              </a:spcBef>
              <a:spcAft>
                <a:spcPts val="600"/>
              </a:spcAft>
              <a:buFont typeface="Wingdings" pitchFamily="2" charset="2"/>
              <a:buChar char="Ø"/>
            </a:pPr>
            <a:r>
              <a:rPr lang="en-GB" b="1">
                <a:solidFill>
                  <a:srgbClr val="632523"/>
                </a:solidFill>
                <a:latin typeface="Cambria" pitchFamily="18" charset="0"/>
              </a:rPr>
              <a:t>Article 106</a:t>
            </a:r>
          </a:p>
          <a:p>
            <a:pPr>
              <a:lnSpc>
                <a:spcPct val="80000"/>
              </a:lnSpc>
              <a:spcBef>
                <a:spcPts val="600"/>
              </a:spcBef>
              <a:spcAft>
                <a:spcPts val="600"/>
              </a:spcAft>
              <a:buFont typeface="Cambria" pitchFamily="18" charset="0"/>
              <a:buChar char="–"/>
            </a:pPr>
            <a:r>
              <a:rPr lang="en-GB" sz="1600">
                <a:solidFill>
                  <a:srgbClr val="632523"/>
                </a:solidFill>
                <a:latin typeface="Cambria" pitchFamily="18" charset="0"/>
              </a:rPr>
              <a:t>Quality of universal service;</a:t>
            </a:r>
          </a:p>
          <a:p>
            <a:pPr>
              <a:lnSpc>
                <a:spcPct val="80000"/>
              </a:lnSpc>
              <a:spcBef>
                <a:spcPts val="600"/>
              </a:spcBef>
              <a:spcAft>
                <a:spcPts val="600"/>
              </a:spcAft>
              <a:buFont typeface="Wingdings" pitchFamily="2" charset="2"/>
              <a:buChar char="Ø"/>
            </a:pPr>
            <a:r>
              <a:rPr lang="en-GB" b="1">
                <a:solidFill>
                  <a:srgbClr val="632523"/>
                </a:solidFill>
                <a:latin typeface="Cambria" pitchFamily="18" charset="0"/>
              </a:rPr>
              <a:t>Article 134 </a:t>
            </a:r>
          </a:p>
          <a:p>
            <a:pPr>
              <a:lnSpc>
                <a:spcPct val="80000"/>
              </a:lnSpc>
              <a:spcBef>
                <a:spcPts val="600"/>
              </a:spcBef>
              <a:spcAft>
                <a:spcPts val="600"/>
              </a:spcAft>
              <a:buFont typeface="Cambria" pitchFamily="18" charset="0"/>
              <a:buChar char="–"/>
            </a:pPr>
            <a:r>
              <a:rPr lang="en-GB" sz="1600">
                <a:solidFill>
                  <a:srgbClr val="632523"/>
                </a:solidFill>
                <a:latin typeface="Cambria" pitchFamily="18" charset="0"/>
              </a:rPr>
              <a:t>Supervisor’s responsibilities</a:t>
            </a:r>
          </a:p>
          <a:p>
            <a:pPr>
              <a:lnSpc>
                <a:spcPct val="80000"/>
              </a:lnSpc>
              <a:spcBef>
                <a:spcPts val="600"/>
              </a:spcBef>
              <a:spcAft>
                <a:spcPts val="600"/>
              </a:spcAft>
              <a:buFont typeface="Wingdings" pitchFamily="2" charset="2"/>
              <a:buChar char="Ø"/>
            </a:pPr>
            <a:r>
              <a:rPr lang="en-GB" b="1">
                <a:solidFill>
                  <a:srgbClr val="632523"/>
                </a:solidFill>
                <a:latin typeface="Cambria" pitchFamily="18" charset="0"/>
              </a:rPr>
              <a:t>Rulebook on quality of public electronic communication services</a:t>
            </a:r>
          </a:p>
          <a:p>
            <a:pPr>
              <a:lnSpc>
                <a:spcPct val="80000"/>
              </a:lnSpc>
              <a:spcBef>
                <a:spcPts val="600"/>
              </a:spcBef>
              <a:spcAft>
                <a:spcPts val="600"/>
              </a:spcAft>
              <a:buFont typeface="Wingdings" pitchFamily="2" charset="2"/>
              <a:buChar char="Ø"/>
            </a:pPr>
            <a:r>
              <a:rPr lang="en-GB" b="1">
                <a:solidFill>
                  <a:srgbClr val="632523"/>
                </a:solidFill>
                <a:latin typeface="Cambria" pitchFamily="18" charset="0"/>
              </a:rPr>
              <a:t>Rulebook on quality of Universal service</a:t>
            </a:r>
          </a:p>
          <a:p>
            <a:pPr>
              <a:lnSpc>
                <a:spcPct val="80000"/>
              </a:lnSpc>
              <a:spcBef>
                <a:spcPts val="600"/>
              </a:spcBef>
              <a:spcAft>
                <a:spcPts val="600"/>
              </a:spcAft>
              <a:buFont typeface="Wingdings" pitchFamily="2" charset="2"/>
              <a:buChar char="Ø"/>
            </a:pPr>
            <a:r>
              <a:rPr lang="en-GB" b="1">
                <a:solidFill>
                  <a:srgbClr val="632523"/>
                </a:solidFill>
                <a:latin typeface="Cambria" pitchFamily="18" charset="0"/>
              </a:rPr>
              <a:t>Rulebook on operator’s access and interconnection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17412"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17413"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17416" name="Rectangle 17"/>
          <p:cNvSpPr>
            <a:spLocks noChangeArrowheads="1"/>
          </p:cNvSpPr>
          <p:nvPr/>
        </p:nvSpPr>
        <p:spPr bwMode="auto">
          <a:xfrm>
            <a:off x="304800" y="1219200"/>
            <a:ext cx="8458200" cy="4543425"/>
          </a:xfrm>
          <a:prstGeom prst="rect">
            <a:avLst/>
          </a:prstGeom>
          <a:noFill/>
          <a:ln w="9525">
            <a:noFill/>
            <a:miter lim="800000"/>
            <a:headEnd/>
            <a:tailEnd/>
          </a:ln>
        </p:spPr>
        <p:txBody>
          <a:bodyPr>
            <a:spAutoFit/>
          </a:bodyPr>
          <a:lstStyle/>
          <a:p>
            <a:pPr>
              <a:lnSpc>
                <a:spcPct val="80000"/>
              </a:lnSpc>
            </a:pPr>
            <a:endParaRPr lang="en-GB" sz="2000" dirty="0">
              <a:solidFill>
                <a:srgbClr val="632523"/>
              </a:solidFill>
              <a:latin typeface="Cambria" pitchFamily="18" charset="0"/>
            </a:endParaRPr>
          </a:p>
          <a:p>
            <a:pPr algn="just">
              <a:spcBef>
                <a:spcPts val="600"/>
              </a:spcBef>
              <a:spcAft>
                <a:spcPts val="600"/>
              </a:spcAft>
              <a:buFont typeface="Wingdings" pitchFamily="2" charset="2"/>
              <a:buNone/>
            </a:pPr>
            <a:endParaRPr lang="en-GB" sz="2000" b="1" dirty="0">
              <a:solidFill>
                <a:srgbClr val="632523"/>
              </a:solidFill>
              <a:latin typeface="Cambria" pitchFamily="18" charset="0"/>
            </a:endParaRPr>
          </a:p>
          <a:p>
            <a:pPr algn="just">
              <a:spcBef>
                <a:spcPts val="600"/>
              </a:spcBef>
              <a:spcAft>
                <a:spcPts val="600"/>
              </a:spcAft>
              <a:buFont typeface="Wingdings" pitchFamily="2" charset="2"/>
              <a:buChar char="Ø"/>
            </a:pPr>
            <a:r>
              <a:rPr lang="en-GB" sz="2000" b="1" dirty="0">
                <a:solidFill>
                  <a:srgbClr val="632523"/>
                </a:solidFill>
                <a:latin typeface="Cambria" pitchFamily="18" charset="0"/>
              </a:rPr>
              <a:t>Article 36</a:t>
            </a:r>
          </a:p>
          <a:p>
            <a:pPr algn="just">
              <a:spcBef>
                <a:spcPts val="600"/>
              </a:spcBef>
              <a:spcAft>
                <a:spcPts val="600"/>
              </a:spcAft>
              <a:buFont typeface="Wingdings" pitchFamily="2" charset="2"/>
              <a:buNone/>
            </a:pPr>
            <a:endParaRPr lang="en-GB" sz="2000" b="1" dirty="0">
              <a:solidFill>
                <a:srgbClr val="632523"/>
              </a:solidFill>
              <a:latin typeface="Cambria" pitchFamily="18" charset="0"/>
            </a:endParaRPr>
          </a:p>
          <a:p>
            <a:pPr algn="just">
              <a:spcBef>
                <a:spcPts val="600"/>
              </a:spcBef>
              <a:spcAft>
                <a:spcPts val="600"/>
              </a:spcAft>
              <a:buFont typeface="Cambria" pitchFamily="18" charset="0"/>
              <a:buChar char="–"/>
            </a:pPr>
            <a:r>
              <a:rPr lang="en-GB" sz="2000" dirty="0">
                <a:solidFill>
                  <a:srgbClr val="632523"/>
                </a:solidFill>
                <a:latin typeface="Cambria" pitchFamily="18" charset="0"/>
              </a:rPr>
              <a:t>Operators providing public communications networks used for distribution radio and television programs are obliged to ensure access to application </a:t>
            </a:r>
            <a:r>
              <a:rPr lang="en-US" sz="2000" dirty="0">
                <a:solidFill>
                  <a:srgbClr val="632523"/>
                </a:solidFill>
                <a:latin typeface="Cambria" pitchFamily="18" charset="0"/>
              </a:rPr>
              <a:t>program interfaces (API) or electronic program guides (EPG) under fair and non-discriminatory;</a:t>
            </a:r>
          </a:p>
          <a:p>
            <a:pPr algn="just">
              <a:spcBef>
                <a:spcPts val="600"/>
              </a:spcBef>
              <a:spcAft>
                <a:spcPts val="600"/>
              </a:spcAft>
              <a:buFont typeface="Cambria" pitchFamily="18" charset="0"/>
              <a:buNone/>
            </a:pPr>
            <a:endParaRPr lang="en-GB" sz="2000" dirty="0">
              <a:solidFill>
                <a:srgbClr val="632523"/>
              </a:solidFill>
              <a:latin typeface="Cambria" pitchFamily="18" charset="0"/>
            </a:endParaRPr>
          </a:p>
          <a:p>
            <a:pPr algn="just">
              <a:spcBef>
                <a:spcPts val="600"/>
              </a:spcBef>
              <a:spcAft>
                <a:spcPts val="600"/>
              </a:spcAft>
              <a:buFont typeface="Cambria" pitchFamily="18" charset="0"/>
              <a:buChar char="–"/>
            </a:pPr>
            <a:r>
              <a:rPr lang="en-GB" sz="2000" dirty="0">
                <a:solidFill>
                  <a:srgbClr val="632523"/>
                </a:solidFill>
                <a:latin typeface="Cambria" pitchFamily="18" charset="0"/>
              </a:rPr>
              <a:t>The Ministry prescribes the conditions for </a:t>
            </a:r>
            <a:r>
              <a:rPr lang="en-US" sz="2000" dirty="0">
                <a:solidFill>
                  <a:srgbClr val="632523"/>
                </a:solidFill>
                <a:latin typeface="Cambria" pitchFamily="18" charset="0"/>
              </a:rPr>
              <a:t>interoperability of digital radio and television user equipment. </a:t>
            </a:r>
            <a:endParaRPr lang="en-GB" sz="2000" dirty="0">
              <a:solidFill>
                <a:srgbClr val="632523"/>
              </a:solidFill>
              <a:latin typeface="Cambria" pitchFamily="18" charset="0"/>
            </a:endParaRPr>
          </a:p>
          <a:p>
            <a:pPr>
              <a:lnSpc>
                <a:spcPct val="80000"/>
              </a:lnSpc>
              <a:buFont typeface="Wingdings" pitchFamily="2" charset="2"/>
              <a:buChar char="Ø"/>
            </a:pPr>
            <a:endParaRPr lang="en-GB" sz="2000" dirty="0">
              <a:solidFill>
                <a:srgbClr val="632523"/>
              </a:solidFill>
              <a:latin typeface="Cambria" pitchFamily="18" charset="0"/>
            </a:endParaRPr>
          </a:p>
        </p:txBody>
      </p:sp>
      <p:sp>
        <p:nvSpPr>
          <p:cNvPr id="17417" name="Title 18"/>
          <p:cNvSpPr txBox="1">
            <a:spLocks/>
          </p:cNvSpPr>
          <p:nvPr/>
        </p:nvSpPr>
        <p:spPr bwMode="auto">
          <a:xfrm>
            <a:off x="1295400" y="914400"/>
            <a:ext cx="7704138" cy="609600"/>
          </a:xfrm>
          <a:prstGeom prst="rect">
            <a:avLst/>
          </a:prstGeom>
          <a:noFill/>
          <a:ln w="9525">
            <a:noFill/>
            <a:miter lim="800000"/>
            <a:headEnd/>
            <a:tailEnd/>
          </a:ln>
        </p:spPr>
        <p:txBody>
          <a:bodyPr anchor="ctr"/>
          <a:lstStyle/>
          <a:p>
            <a:pPr algn="ctr"/>
            <a:r>
              <a:rPr lang="en-GB" sz="2400" b="1">
                <a:solidFill>
                  <a:schemeClr val="hlink"/>
                </a:solidFill>
                <a:latin typeface="Cambria" pitchFamily="18" charset="0"/>
              </a:rPr>
              <a:t>Interoperability of Digital Interactive Television</a:t>
            </a:r>
          </a:p>
        </p:txBody>
      </p:sp>
      <p:pic>
        <p:nvPicPr>
          <p:cNvPr id="17418"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18436"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18437"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18440" name="Rectangle 17"/>
          <p:cNvSpPr>
            <a:spLocks noChangeArrowheads="1"/>
          </p:cNvSpPr>
          <p:nvPr/>
        </p:nvSpPr>
        <p:spPr bwMode="auto">
          <a:xfrm>
            <a:off x="228600" y="1295400"/>
            <a:ext cx="8763000" cy="5314950"/>
          </a:xfrm>
          <a:prstGeom prst="rect">
            <a:avLst/>
          </a:prstGeom>
          <a:noFill/>
          <a:ln w="9525">
            <a:noFill/>
            <a:miter lim="800000"/>
            <a:headEnd/>
            <a:tailEnd/>
          </a:ln>
        </p:spPr>
        <p:txBody>
          <a:bodyPr>
            <a:spAutoFit/>
          </a:bodyPr>
          <a:lstStyle/>
          <a:p>
            <a:pPr>
              <a:lnSpc>
                <a:spcPct val="80000"/>
              </a:lnSpc>
            </a:pPr>
            <a:endParaRPr lang="en-GB" sz="1700" b="1">
              <a:solidFill>
                <a:srgbClr val="632523"/>
              </a:solidFill>
              <a:latin typeface="Cambria" pitchFamily="18" charset="0"/>
            </a:endParaRPr>
          </a:p>
          <a:p>
            <a:pPr algn="just">
              <a:spcBef>
                <a:spcPts val="600"/>
              </a:spcBef>
              <a:spcAft>
                <a:spcPts val="600"/>
              </a:spcAft>
              <a:buFont typeface="Wingdings" pitchFamily="2" charset="2"/>
              <a:buChar char="Ø"/>
            </a:pPr>
            <a:r>
              <a:rPr lang="en-GB" sz="1700" b="1">
                <a:solidFill>
                  <a:srgbClr val="632523"/>
                </a:solidFill>
                <a:latin typeface="Cambria" pitchFamily="18" charset="0"/>
              </a:rPr>
              <a:t>Article 20</a:t>
            </a:r>
          </a:p>
          <a:p>
            <a:pPr algn="just">
              <a:buFont typeface="Cambria" pitchFamily="18" charset="0"/>
              <a:buChar char="–"/>
            </a:pPr>
            <a:r>
              <a:rPr lang="en-US" sz="1700">
                <a:solidFill>
                  <a:srgbClr val="632523"/>
                </a:solidFill>
                <a:latin typeface="Cambria" pitchFamily="18" charset="0"/>
              </a:rPr>
              <a:t>In case of a dispute arising among operators providing electronic communications networks or services, the operators can agree in written form or the Agency suggests for the dispute to be settled by applying the rules for mediating or arbitrary procedures, if they would contribute to a better and a more timely resolution of such a dispute, in accordance with objectives of efficient competition, market development and protections of users’ interests;</a:t>
            </a:r>
          </a:p>
          <a:p>
            <a:pPr algn="just">
              <a:buFont typeface="Cambria" pitchFamily="18" charset="0"/>
              <a:buNone/>
            </a:pPr>
            <a:endParaRPr lang="en-US" sz="1700">
              <a:solidFill>
                <a:srgbClr val="632523"/>
              </a:solidFill>
              <a:latin typeface="Cambria" pitchFamily="18" charset="0"/>
            </a:endParaRPr>
          </a:p>
          <a:p>
            <a:pPr algn="just">
              <a:buFont typeface="Wingdings" pitchFamily="2" charset="2"/>
              <a:buChar char="Ø"/>
            </a:pPr>
            <a:r>
              <a:rPr lang="en-US" sz="1700" b="1">
                <a:solidFill>
                  <a:srgbClr val="632523"/>
                </a:solidFill>
                <a:latin typeface="Cambria" pitchFamily="18" charset="0"/>
              </a:rPr>
              <a:t>Article 33 </a:t>
            </a:r>
          </a:p>
          <a:p>
            <a:pPr algn="just">
              <a:buFont typeface="Cambria" pitchFamily="18" charset="0"/>
              <a:buChar char="–"/>
            </a:pPr>
            <a:r>
              <a:rPr lang="en-US" sz="1700">
                <a:solidFill>
                  <a:srgbClr val="632523"/>
                </a:solidFill>
                <a:latin typeface="Cambria" pitchFamily="18" charset="0"/>
              </a:rPr>
              <a:t>When an operator of public communications networks is denied access to electronic communication infrastructure or an agreement on joint use is not reached, the Agency shall resolve the subject of the dispute in question upon the request from one of the parties, in accordance with this Law;</a:t>
            </a:r>
          </a:p>
          <a:p>
            <a:pPr algn="just">
              <a:buFont typeface="Cambria" pitchFamily="18" charset="0"/>
              <a:buNone/>
            </a:pPr>
            <a:endParaRPr lang="en-US" sz="1700">
              <a:solidFill>
                <a:srgbClr val="632523"/>
              </a:solidFill>
              <a:latin typeface="Cambria" pitchFamily="18" charset="0"/>
            </a:endParaRPr>
          </a:p>
          <a:p>
            <a:pPr algn="just">
              <a:buFont typeface="Wingdings" pitchFamily="2" charset="2"/>
              <a:buChar char="Ø"/>
            </a:pPr>
            <a:r>
              <a:rPr lang="en-US" sz="1700" b="1">
                <a:solidFill>
                  <a:srgbClr val="632523"/>
                </a:solidFill>
                <a:latin typeface="Cambria" pitchFamily="18" charset="0"/>
              </a:rPr>
              <a:t>Article 34</a:t>
            </a:r>
          </a:p>
          <a:p>
            <a:pPr algn="just">
              <a:buFont typeface="Cambria" pitchFamily="18" charset="0"/>
              <a:buChar char="–"/>
            </a:pPr>
            <a:r>
              <a:rPr lang="en-US" sz="1700">
                <a:solidFill>
                  <a:srgbClr val="632523"/>
                </a:solidFill>
                <a:latin typeface="Cambria" pitchFamily="18" charset="0"/>
              </a:rPr>
              <a:t>If the agreement on interconnection or operator access can not be reached, the Agency shall resolve the dispute, upon a request from one of the parties thereto, within 30 days, regulating only such issues on which agreement could not have been reached by the parties involved.</a:t>
            </a:r>
            <a:endParaRPr lang="en-GB" sz="1700">
              <a:solidFill>
                <a:srgbClr val="632523"/>
              </a:solidFill>
              <a:latin typeface="Cambria" pitchFamily="18" charset="0"/>
            </a:endParaRPr>
          </a:p>
          <a:p>
            <a:pPr algn="just">
              <a:buFont typeface="Wingdings" pitchFamily="2" charset="2"/>
              <a:buChar char="Ø"/>
            </a:pPr>
            <a:endParaRPr lang="en-US" sz="1700">
              <a:solidFill>
                <a:srgbClr val="632523"/>
              </a:solidFill>
              <a:latin typeface="Cambria" pitchFamily="18" charset="0"/>
            </a:endParaRPr>
          </a:p>
          <a:p>
            <a:pPr>
              <a:lnSpc>
                <a:spcPct val="80000"/>
              </a:lnSpc>
              <a:buFont typeface="Wingdings" pitchFamily="2" charset="2"/>
              <a:buChar char="Ø"/>
            </a:pPr>
            <a:endParaRPr lang="en-GB" sz="1700">
              <a:solidFill>
                <a:srgbClr val="632523"/>
              </a:solidFill>
              <a:latin typeface="Cambria" pitchFamily="18" charset="0"/>
            </a:endParaRPr>
          </a:p>
        </p:txBody>
      </p:sp>
      <p:sp>
        <p:nvSpPr>
          <p:cNvPr id="18441" name="Title 18"/>
          <p:cNvSpPr txBox="1">
            <a:spLocks/>
          </p:cNvSpPr>
          <p:nvPr/>
        </p:nvSpPr>
        <p:spPr bwMode="auto">
          <a:xfrm>
            <a:off x="1439863" y="685800"/>
            <a:ext cx="7704137" cy="609600"/>
          </a:xfrm>
          <a:prstGeom prst="rect">
            <a:avLst/>
          </a:prstGeom>
          <a:noFill/>
          <a:ln w="9525">
            <a:noFill/>
            <a:miter lim="800000"/>
            <a:headEnd/>
            <a:tailEnd/>
          </a:ln>
        </p:spPr>
        <p:txBody>
          <a:bodyPr anchor="ctr"/>
          <a:lstStyle/>
          <a:p>
            <a:pPr algn="ctr"/>
            <a:r>
              <a:rPr lang="en-GB" sz="2400" b="1">
                <a:solidFill>
                  <a:schemeClr val="hlink"/>
                </a:solidFill>
                <a:latin typeface="Cambria" pitchFamily="18" charset="0"/>
              </a:rPr>
              <a:t>Dispute Resolution between Undertakings</a:t>
            </a:r>
          </a:p>
        </p:txBody>
      </p:sp>
      <p:pic>
        <p:nvPicPr>
          <p:cNvPr id="18442"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19460"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19461"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19464" name="Rectangle 17"/>
          <p:cNvSpPr>
            <a:spLocks noChangeArrowheads="1"/>
          </p:cNvSpPr>
          <p:nvPr/>
        </p:nvSpPr>
        <p:spPr bwMode="auto">
          <a:xfrm>
            <a:off x="152400" y="914400"/>
            <a:ext cx="8991600" cy="5736955"/>
          </a:xfrm>
          <a:prstGeom prst="rect">
            <a:avLst/>
          </a:prstGeom>
          <a:noFill/>
          <a:ln w="9525">
            <a:noFill/>
            <a:miter lim="800000"/>
            <a:headEnd/>
            <a:tailEnd/>
          </a:ln>
        </p:spPr>
        <p:txBody>
          <a:bodyPr wrap="square">
            <a:spAutoFit/>
          </a:bodyPr>
          <a:lstStyle/>
          <a:p>
            <a:pPr>
              <a:lnSpc>
                <a:spcPct val="80000"/>
              </a:lnSpc>
            </a:pPr>
            <a:endParaRPr lang="en-GB" dirty="0">
              <a:solidFill>
                <a:srgbClr val="632523"/>
              </a:solidFill>
              <a:latin typeface="Cambria" pitchFamily="18" charset="0"/>
            </a:endParaRPr>
          </a:p>
          <a:p>
            <a:pPr algn="just">
              <a:spcBef>
                <a:spcPts val="600"/>
              </a:spcBef>
              <a:spcAft>
                <a:spcPts val="600"/>
              </a:spcAft>
              <a:buFont typeface="Wingdings" pitchFamily="2" charset="2"/>
              <a:buChar char="Ø"/>
            </a:pPr>
            <a:r>
              <a:rPr lang="en-GB" b="1" dirty="0">
                <a:solidFill>
                  <a:srgbClr val="632523"/>
                </a:solidFill>
                <a:latin typeface="Cambria" pitchFamily="18" charset="0"/>
              </a:rPr>
              <a:t>Policy objectives and regulatory principles</a:t>
            </a:r>
          </a:p>
          <a:p>
            <a:pPr algn="just">
              <a:buFont typeface="Cambria" pitchFamily="18" charset="0"/>
              <a:buChar char="–"/>
            </a:pPr>
            <a:r>
              <a:rPr lang="en-US" sz="1400" dirty="0">
                <a:solidFill>
                  <a:srgbClr val="632523"/>
                </a:solidFill>
                <a:latin typeface="Cambria" pitchFamily="18" charset="0"/>
              </a:rPr>
              <a:t>Article 3 stipulates objectives and principles such as: objectivity, transparency, nondiscriminatory and proportionate measures;</a:t>
            </a:r>
          </a:p>
          <a:p>
            <a:pPr algn="just">
              <a:buFont typeface="Cambria" pitchFamily="18" charset="0"/>
              <a:buNone/>
            </a:pPr>
            <a:endParaRPr lang="en-US" sz="1400" dirty="0">
              <a:solidFill>
                <a:srgbClr val="632523"/>
              </a:solidFill>
              <a:latin typeface="Cambria" pitchFamily="18" charset="0"/>
            </a:endParaRPr>
          </a:p>
          <a:p>
            <a:pPr algn="just">
              <a:buFont typeface="Wingdings" pitchFamily="2" charset="2"/>
              <a:buChar char="Ø"/>
            </a:pPr>
            <a:r>
              <a:rPr lang="en-US" b="1" dirty="0">
                <a:solidFill>
                  <a:srgbClr val="632523"/>
                </a:solidFill>
                <a:latin typeface="Cambria" pitchFamily="18" charset="0"/>
              </a:rPr>
              <a:t>Agency’s bodies are Council and Executive  Director</a:t>
            </a:r>
          </a:p>
          <a:p>
            <a:pPr algn="just">
              <a:buFont typeface="Cambria" pitchFamily="18" charset="0"/>
              <a:buChar char="–"/>
            </a:pPr>
            <a:r>
              <a:rPr lang="en-US" sz="1400" dirty="0">
                <a:solidFill>
                  <a:srgbClr val="632523"/>
                </a:solidFill>
                <a:latin typeface="Cambria" pitchFamily="18" charset="0"/>
              </a:rPr>
              <a:t>Agency’s Council is responsible to The Parliament of Montenegro;</a:t>
            </a:r>
          </a:p>
          <a:p>
            <a:pPr algn="just">
              <a:buFont typeface="Cambria" pitchFamily="18" charset="0"/>
              <a:buChar char="–"/>
            </a:pPr>
            <a:r>
              <a:rPr lang="en-US" sz="1400" dirty="0">
                <a:solidFill>
                  <a:srgbClr val="632523"/>
                </a:solidFill>
                <a:latin typeface="Cambria" pitchFamily="18" charset="0"/>
              </a:rPr>
              <a:t>Council members are appointed by The Parliament of Montenegro;</a:t>
            </a:r>
          </a:p>
          <a:p>
            <a:pPr algn="just">
              <a:buFont typeface="Cambria" pitchFamily="18" charset="0"/>
              <a:buChar char="–"/>
            </a:pPr>
            <a:r>
              <a:rPr lang="en-US" sz="1400" dirty="0">
                <a:solidFill>
                  <a:srgbClr val="632523"/>
                </a:solidFill>
                <a:latin typeface="Cambria" pitchFamily="18" charset="0"/>
              </a:rPr>
              <a:t>Executive Director is appointed by The Agency’s Council;</a:t>
            </a:r>
          </a:p>
          <a:p>
            <a:pPr algn="just">
              <a:buFont typeface="Cambria" pitchFamily="18" charset="0"/>
              <a:buChar char="–"/>
            </a:pPr>
            <a:r>
              <a:rPr lang="en-US" sz="1400" dirty="0">
                <a:solidFill>
                  <a:srgbClr val="632523"/>
                </a:solidFill>
                <a:latin typeface="Cambria" pitchFamily="18" charset="0"/>
              </a:rPr>
              <a:t>Executive Director is responsible to the Agency Council;</a:t>
            </a:r>
          </a:p>
          <a:p>
            <a:pPr algn="just">
              <a:buFont typeface="Cambria" pitchFamily="18" charset="0"/>
              <a:buChar char="–"/>
            </a:pPr>
            <a:r>
              <a:rPr lang="en-US" sz="1400" dirty="0">
                <a:solidFill>
                  <a:srgbClr val="632523"/>
                </a:solidFill>
                <a:latin typeface="Cambria" pitchFamily="18" charset="0"/>
              </a:rPr>
              <a:t>Articles 16 and 17 define Selection Criteria and measures to prevent conflict of interests of Council members and Executive Director;</a:t>
            </a:r>
          </a:p>
          <a:p>
            <a:pPr algn="just">
              <a:buFont typeface="Cambria" pitchFamily="18" charset="0"/>
              <a:buChar char="–"/>
            </a:pPr>
            <a:r>
              <a:rPr lang="en-US" sz="1400" dirty="0">
                <a:solidFill>
                  <a:srgbClr val="632523"/>
                </a:solidFill>
                <a:latin typeface="Cambria" pitchFamily="18" charset="0"/>
              </a:rPr>
              <a:t>Article 19 and 22 define dismissal procedures of Council Members and Executive Director;</a:t>
            </a:r>
          </a:p>
          <a:p>
            <a:pPr algn="just">
              <a:buFont typeface="Cambria" pitchFamily="18" charset="0"/>
              <a:buNone/>
            </a:pPr>
            <a:endParaRPr lang="en-US" sz="1400" dirty="0">
              <a:solidFill>
                <a:srgbClr val="632523"/>
              </a:solidFill>
              <a:latin typeface="Cambria" pitchFamily="18" charset="0"/>
            </a:endParaRPr>
          </a:p>
          <a:p>
            <a:pPr algn="just">
              <a:buFont typeface="Wingdings" pitchFamily="2" charset="2"/>
              <a:buChar char="Ø"/>
            </a:pPr>
            <a:r>
              <a:rPr lang="en-US" b="1" dirty="0">
                <a:solidFill>
                  <a:srgbClr val="632523"/>
                </a:solidFill>
                <a:latin typeface="Cambria" pitchFamily="18" charset="0"/>
              </a:rPr>
              <a:t>Article 24  - Financial sources and Financial plan</a:t>
            </a:r>
          </a:p>
          <a:p>
            <a:pPr algn="just">
              <a:buFont typeface="Cambria" pitchFamily="18" charset="0"/>
              <a:buChar char="–"/>
            </a:pPr>
            <a:r>
              <a:rPr lang="en-US" sz="1400" dirty="0">
                <a:solidFill>
                  <a:srgbClr val="632523"/>
                </a:solidFill>
                <a:latin typeface="Cambria" pitchFamily="18" charset="0"/>
              </a:rPr>
              <a:t>Activities Plan with Financial Plan shall be adopted by The Parliament of Montenegro;</a:t>
            </a:r>
          </a:p>
          <a:p>
            <a:pPr algn="just">
              <a:buFont typeface="Cambria" pitchFamily="18" charset="0"/>
              <a:buNone/>
            </a:pPr>
            <a:endParaRPr lang="en-US" sz="1400" dirty="0">
              <a:solidFill>
                <a:srgbClr val="632523"/>
              </a:solidFill>
              <a:latin typeface="Cambria" pitchFamily="18" charset="0"/>
            </a:endParaRPr>
          </a:p>
          <a:p>
            <a:pPr algn="just">
              <a:buFont typeface="Wingdings" pitchFamily="2" charset="2"/>
              <a:buChar char="Ø"/>
            </a:pPr>
            <a:r>
              <a:rPr lang="en-US" b="1" dirty="0">
                <a:solidFill>
                  <a:srgbClr val="632523"/>
                </a:solidFill>
                <a:latin typeface="Cambria" pitchFamily="18" charset="0"/>
              </a:rPr>
              <a:t>Article 26  - Agency’s Activities Report and Financial Report</a:t>
            </a:r>
          </a:p>
          <a:p>
            <a:pPr algn="just">
              <a:buFont typeface="Cambria" pitchFamily="18" charset="0"/>
              <a:buChar char="–"/>
            </a:pPr>
            <a:r>
              <a:rPr lang="en-US" sz="1400" dirty="0">
                <a:solidFill>
                  <a:srgbClr val="632523"/>
                </a:solidFill>
                <a:latin typeface="Cambria" pitchFamily="18" charset="0"/>
              </a:rPr>
              <a:t>Activities Report with Financial Report shall be considered and adopted by The Parliament of Montenegro;</a:t>
            </a:r>
          </a:p>
          <a:p>
            <a:pPr algn="just">
              <a:buFont typeface="Cambria" pitchFamily="18" charset="0"/>
              <a:buNone/>
            </a:pPr>
            <a:endParaRPr lang="en-US" sz="1400" dirty="0">
              <a:solidFill>
                <a:srgbClr val="632523"/>
              </a:solidFill>
              <a:latin typeface="Cambria" pitchFamily="18" charset="0"/>
            </a:endParaRPr>
          </a:p>
          <a:p>
            <a:pPr algn="just">
              <a:buFont typeface="Wingdings" pitchFamily="2" charset="2"/>
              <a:buChar char="Ø"/>
            </a:pPr>
            <a:r>
              <a:rPr lang="en-US" b="1" dirty="0">
                <a:solidFill>
                  <a:srgbClr val="632523"/>
                </a:solidFill>
                <a:latin typeface="Cambria" pitchFamily="18" charset="0"/>
              </a:rPr>
              <a:t>Article 27  - Surplus of funding</a:t>
            </a:r>
          </a:p>
          <a:p>
            <a:pPr algn="just">
              <a:buFont typeface="Cambria" pitchFamily="18" charset="0"/>
              <a:buChar char="–"/>
            </a:pPr>
            <a:r>
              <a:rPr lang="en-US" sz="1400" dirty="0">
                <a:solidFill>
                  <a:srgbClr val="632523"/>
                </a:solidFill>
                <a:latin typeface="Cambria" pitchFamily="18" charset="0"/>
              </a:rPr>
              <a:t>If  the total revenues generated by the Agency are higher than total expenditures, the surplus shall be remitted to Account of The Budget of Montenegro.</a:t>
            </a:r>
          </a:p>
          <a:p>
            <a:pPr>
              <a:lnSpc>
                <a:spcPct val="80000"/>
              </a:lnSpc>
              <a:buFont typeface="Wingdings" pitchFamily="2" charset="2"/>
              <a:buChar char="Ø"/>
            </a:pPr>
            <a:endParaRPr lang="en-GB" dirty="0">
              <a:solidFill>
                <a:srgbClr val="632523"/>
              </a:solidFill>
              <a:latin typeface="Cambria" pitchFamily="18" charset="0"/>
            </a:endParaRPr>
          </a:p>
        </p:txBody>
      </p:sp>
      <p:sp>
        <p:nvSpPr>
          <p:cNvPr id="19465" name="Title 18"/>
          <p:cNvSpPr txBox="1">
            <a:spLocks/>
          </p:cNvSpPr>
          <p:nvPr/>
        </p:nvSpPr>
        <p:spPr bwMode="auto">
          <a:xfrm>
            <a:off x="1439863" y="609600"/>
            <a:ext cx="7704137" cy="533400"/>
          </a:xfrm>
          <a:prstGeom prst="rect">
            <a:avLst/>
          </a:prstGeom>
          <a:noFill/>
          <a:ln w="9525">
            <a:noFill/>
            <a:miter lim="800000"/>
            <a:headEnd/>
            <a:tailEnd/>
          </a:ln>
        </p:spPr>
        <p:txBody>
          <a:bodyPr anchor="ctr"/>
          <a:lstStyle/>
          <a:p>
            <a:pPr algn="ctr"/>
            <a:r>
              <a:rPr lang="en-GB" sz="2200" b="1" dirty="0">
                <a:solidFill>
                  <a:schemeClr val="hlink"/>
                </a:solidFill>
                <a:latin typeface="Cambria" pitchFamily="18" charset="0"/>
              </a:rPr>
              <a:t>Proposal</a:t>
            </a:r>
            <a:r>
              <a:rPr lang="sr-Latn-CS" sz="2200" b="1" dirty="0">
                <a:solidFill>
                  <a:schemeClr val="hlink"/>
                </a:solidFill>
                <a:latin typeface="Cambria" pitchFamily="18" charset="0"/>
              </a:rPr>
              <a:t> of Law on Electronic Communication and </a:t>
            </a:r>
            <a:r>
              <a:rPr lang="sr-Latn-CS" sz="2000" b="1" dirty="0">
                <a:solidFill>
                  <a:schemeClr val="hlink"/>
                </a:solidFill>
                <a:latin typeface="Cambria" pitchFamily="18" charset="0"/>
              </a:rPr>
              <a:t>ammended</a:t>
            </a:r>
            <a:r>
              <a:rPr lang="sr-Latn-CS" sz="2200" b="1" dirty="0">
                <a:solidFill>
                  <a:schemeClr val="hlink"/>
                </a:solidFill>
                <a:latin typeface="Cambria" pitchFamily="18" charset="0"/>
              </a:rPr>
              <a:t> provisions  of the  </a:t>
            </a:r>
            <a:r>
              <a:rPr lang="en-GB" sz="2200" b="1" dirty="0">
                <a:solidFill>
                  <a:schemeClr val="hlink"/>
                </a:solidFill>
                <a:latin typeface="Cambria" pitchFamily="18" charset="0"/>
              </a:rPr>
              <a:t>Framework</a:t>
            </a:r>
            <a:r>
              <a:rPr lang="sr-Latn-CS" sz="2200" b="1" dirty="0">
                <a:solidFill>
                  <a:schemeClr val="hlink"/>
                </a:solidFill>
                <a:latin typeface="Cambria" pitchFamily="18" charset="0"/>
              </a:rPr>
              <a:t> Directive</a:t>
            </a:r>
            <a:endParaRPr lang="en-GB" sz="2200" b="1" dirty="0">
              <a:solidFill>
                <a:schemeClr val="hlink"/>
              </a:solidFill>
              <a:latin typeface="Cambria" pitchFamily="18" charset="0"/>
            </a:endParaRPr>
          </a:p>
        </p:txBody>
      </p:sp>
      <p:pic>
        <p:nvPicPr>
          <p:cNvPr id="19466" name="Picture 18" descr="EU MN logo"/>
          <p:cNvPicPr>
            <a:picLocks noChangeAspect="1" noChangeArrowheads="1"/>
          </p:cNvPicPr>
          <p:nvPr/>
        </p:nvPicPr>
        <p:blipFill>
          <a:blip r:embed="rId4" cstate="print"/>
          <a:srcRect/>
          <a:stretch>
            <a:fillRect/>
          </a:stretch>
        </p:blipFill>
        <p:spPr bwMode="auto">
          <a:xfrm>
            <a:off x="0" y="5334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20484"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20485"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20488" name="Rectangle 17"/>
          <p:cNvSpPr>
            <a:spLocks noChangeArrowheads="1"/>
          </p:cNvSpPr>
          <p:nvPr/>
        </p:nvSpPr>
        <p:spPr bwMode="auto">
          <a:xfrm>
            <a:off x="457200" y="1450975"/>
            <a:ext cx="8153400" cy="5407025"/>
          </a:xfrm>
          <a:prstGeom prst="rect">
            <a:avLst/>
          </a:prstGeom>
          <a:noFill/>
          <a:ln w="9525">
            <a:noFill/>
            <a:miter lim="800000"/>
            <a:headEnd/>
            <a:tailEnd/>
          </a:ln>
        </p:spPr>
        <p:txBody>
          <a:bodyPr>
            <a:spAutoFit/>
          </a:bodyPr>
          <a:lstStyle/>
          <a:p>
            <a:pPr>
              <a:lnSpc>
                <a:spcPct val="80000"/>
              </a:lnSpc>
            </a:pPr>
            <a:endParaRPr lang="en-GB" b="1" dirty="0">
              <a:solidFill>
                <a:srgbClr val="632523"/>
              </a:solidFill>
              <a:latin typeface="Cambria" pitchFamily="18" charset="0"/>
            </a:endParaRPr>
          </a:p>
          <a:p>
            <a:pPr algn="just">
              <a:spcBef>
                <a:spcPts val="600"/>
              </a:spcBef>
              <a:spcAft>
                <a:spcPts val="600"/>
              </a:spcAft>
              <a:buFont typeface="Wingdings" pitchFamily="2" charset="2"/>
              <a:buChar char="Ø"/>
            </a:pPr>
            <a:r>
              <a:rPr lang="en-GB" b="1" dirty="0">
                <a:solidFill>
                  <a:srgbClr val="632523"/>
                </a:solidFill>
                <a:latin typeface="Cambria" pitchFamily="18" charset="0"/>
              </a:rPr>
              <a:t>Article 22 – Decision making procedure</a:t>
            </a:r>
          </a:p>
          <a:p>
            <a:pPr algn="just">
              <a:buFont typeface="Cambria" pitchFamily="18" charset="0"/>
              <a:buChar char="–"/>
            </a:pPr>
            <a:r>
              <a:rPr lang="en-US" dirty="0">
                <a:solidFill>
                  <a:srgbClr val="632523"/>
                </a:solidFill>
                <a:latin typeface="Cambria" pitchFamily="18" charset="0"/>
              </a:rPr>
              <a:t>The Council shall make decisions;</a:t>
            </a:r>
          </a:p>
          <a:p>
            <a:pPr algn="just">
              <a:buFont typeface="Cambria" pitchFamily="18" charset="0"/>
              <a:buChar char="–"/>
            </a:pPr>
            <a:r>
              <a:rPr lang="en-US" dirty="0">
                <a:solidFill>
                  <a:srgbClr val="632523"/>
                </a:solidFill>
                <a:latin typeface="Cambria" pitchFamily="18" charset="0"/>
              </a:rPr>
              <a:t>General administrative procedure;</a:t>
            </a:r>
          </a:p>
          <a:p>
            <a:pPr algn="just">
              <a:buFont typeface="Cambria" pitchFamily="18" charset="0"/>
              <a:buChar char="–"/>
            </a:pPr>
            <a:r>
              <a:rPr lang="en-US" dirty="0">
                <a:solidFill>
                  <a:srgbClr val="632523"/>
                </a:solidFill>
                <a:latin typeface="Cambria" pitchFamily="18" charset="0"/>
              </a:rPr>
              <a:t>Right of appeal to competent Court;</a:t>
            </a:r>
          </a:p>
          <a:p>
            <a:pPr algn="just">
              <a:buFont typeface="Cambria" pitchFamily="18" charset="0"/>
              <a:buNone/>
            </a:pPr>
            <a:endParaRPr lang="en-US" dirty="0">
              <a:solidFill>
                <a:srgbClr val="632523"/>
              </a:solidFill>
              <a:latin typeface="Cambria" pitchFamily="18" charset="0"/>
            </a:endParaRPr>
          </a:p>
          <a:p>
            <a:pPr algn="just">
              <a:buFont typeface="Wingdings" pitchFamily="2" charset="2"/>
              <a:buChar char="Ø"/>
            </a:pPr>
            <a:r>
              <a:rPr lang="en-US" b="1" dirty="0">
                <a:solidFill>
                  <a:srgbClr val="632523"/>
                </a:solidFill>
                <a:latin typeface="Cambria" pitchFamily="18" charset="0"/>
              </a:rPr>
              <a:t>Article 30 – Provision of information</a:t>
            </a:r>
          </a:p>
          <a:p>
            <a:pPr algn="just">
              <a:buFont typeface="Wingdings" pitchFamily="2" charset="2"/>
              <a:buNone/>
            </a:pPr>
            <a:endParaRPr lang="en-US" b="1" dirty="0">
              <a:solidFill>
                <a:srgbClr val="632523"/>
              </a:solidFill>
              <a:latin typeface="Cambria" pitchFamily="18" charset="0"/>
            </a:endParaRPr>
          </a:p>
          <a:p>
            <a:pPr algn="just">
              <a:buFont typeface="Wingdings" pitchFamily="2" charset="2"/>
              <a:buChar char="Ø"/>
            </a:pPr>
            <a:r>
              <a:rPr lang="en-US" b="1" dirty="0">
                <a:solidFill>
                  <a:srgbClr val="632523"/>
                </a:solidFill>
                <a:latin typeface="Cambria" pitchFamily="18" charset="0"/>
              </a:rPr>
              <a:t>Article 31 – Confidentiality of Data</a:t>
            </a:r>
          </a:p>
          <a:p>
            <a:pPr algn="just">
              <a:buFont typeface="Wingdings" pitchFamily="2" charset="2"/>
              <a:buNone/>
            </a:pPr>
            <a:endParaRPr lang="en-GB" dirty="0">
              <a:solidFill>
                <a:srgbClr val="632523"/>
              </a:solidFill>
              <a:latin typeface="Cambria" pitchFamily="18" charset="0"/>
            </a:endParaRPr>
          </a:p>
          <a:p>
            <a:pPr algn="just">
              <a:buFont typeface="Wingdings" pitchFamily="2" charset="2"/>
              <a:buChar char="Ø"/>
            </a:pPr>
            <a:r>
              <a:rPr lang="en-GB" b="1" dirty="0">
                <a:solidFill>
                  <a:srgbClr val="632523"/>
                </a:solidFill>
                <a:latin typeface="Cambria" pitchFamily="18" charset="0"/>
              </a:rPr>
              <a:t>Article 33 – Public consultation procedure</a:t>
            </a:r>
          </a:p>
          <a:p>
            <a:pPr algn="just">
              <a:buFont typeface="Wingdings" pitchFamily="2" charset="2"/>
              <a:buNone/>
            </a:pPr>
            <a:endParaRPr lang="en-GB" b="1" dirty="0">
              <a:solidFill>
                <a:srgbClr val="632523"/>
              </a:solidFill>
              <a:latin typeface="Cambria" pitchFamily="18" charset="0"/>
            </a:endParaRPr>
          </a:p>
          <a:p>
            <a:pPr algn="just">
              <a:buFont typeface="Wingdings" pitchFamily="2" charset="2"/>
              <a:buChar char="Ø"/>
            </a:pPr>
            <a:r>
              <a:rPr lang="en-GB" b="1" dirty="0">
                <a:solidFill>
                  <a:srgbClr val="632523"/>
                </a:solidFill>
                <a:latin typeface="Cambria" pitchFamily="18" charset="0"/>
              </a:rPr>
              <a:t>Article 34 – Dispute resolution</a:t>
            </a:r>
          </a:p>
          <a:p>
            <a:pPr algn="just">
              <a:buFont typeface="Wingdings" pitchFamily="2" charset="2"/>
              <a:buNone/>
            </a:pPr>
            <a:endParaRPr lang="en-GB" b="1" dirty="0">
              <a:solidFill>
                <a:srgbClr val="632523"/>
              </a:solidFill>
              <a:latin typeface="Cambria" pitchFamily="18" charset="0"/>
            </a:endParaRPr>
          </a:p>
          <a:p>
            <a:pPr algn="just">
              <a:buFont typeface="Wingdings" pitchFamily="2" charset="2"/>
              <a:buChar char="Ø"/>
            </a:pPr>
            <a:r>
              <a:rPr lang="en-GB" b="1" dirty="0">
                <a:solidFill>
                  <a:srgbClr val="632523"/>
                </a:solidFill>
                <a:latin typeface="Cambria" pitchFamily="18" charset="0"/>
              </a:rPr>
              <a:t>Article 35 – Cooperation with other competent bodies</a:t>
            </a:r>
          </a:p>
          <a:p>
            <a:pPr algn="just">
              <a:buFont typeface="Wingdings" pitchFamily="2" charset="2"/>
              <a:buNone/>
            </a:pPr>
            <a:endParaRPr lang="en-GB" b="1" dirty="0">
              <a:solidFill>
                <a:srgbClr val="632523"/>
              </a:solidFill>
              <a:latin typeface="Cambria" pitchFamily="18" charset="0"/>
            </a:endParaRPr>
          </a:p>
          <a:p>
            <a:pPr algn="just">
              <a:buFont typeface="Wingdings" pitchFamily="2" charset="2"/>
              <a:buChar char="Ø"/>
            </a:pPr>
            <a:r>
              <a:rPr lang="en-GB" b="1" dirty="0">
                <a:solidFill>
                  <a:srgbClr val="632523"/>
                </a:solidFill>
                <a:latin typeface="Cambria" pitchFamily="18" charset="0"/>
              </a:rPr>
              <a:t>Article 45 – Right of easement</a:t>
            </a:r>
          </a:p>
          <a:p>
            <a:pPr algn="just"/>
            <a:endParaRPr lang="en-GB" b="1" dirty="0">
              <a:solidFill>
                <a:srgbClr val="632523"/>
              </a:solidFill>
              <a:latin typeface="Cambria" pitchFamily="18" charset="0"/>
            </a:endParaRPr>
          </a:p>
          <a:p>
            <a:pPr algn="just">
              <a:buFont typeface="Wingdings" pitchFamily="2" charset="2"/>
              <a:buChar char="Ø"/>
            </a:pPr>
            <a:endParaRPr lang="en-US" b="1" dirty="0">
              <a:solidFill>
                <a:srgbClr val="632523"/>
              </a:solidFill>
              <a:latin typeface="Cambria" pitchFamily="18" charset="0"/>
            </a:endParaRPr>
          </a:p>
        </p:txBody>
      </p:sp>
      <p:sp>
        <p:nvSpPr>
          <p:cNvPr id="20489" name="Title 18"/>
          <p:cNvSpPr txBox="1">
            <a:spLocks/>
          </p:cNvSpPr>
          <p:nvPr/>
        </p:nvSpPr>
        <p:spPr bwMode="auto">
          <a:xfrm>
            <a:off x="1295400" y="685800"/>
            <a:ext cx="7704138" cy="609600"/>
          </a:xfrm>
          <a:prstGeom prst="rect">
            <a:avLst/>
          </a:prstGeom>
          <a:noFill/>
          <a:ln w="9525">
            <a:noFill/>
            <a:miter lim="800000"/>
            <a:headEnd/>
            <a:tailEnd/>
          </a:ln>
        </p:spPr>
        <p:txBody>
          <a:bodyPr anchor="ctr"/>
          <a:lstStyle/>
          <a:p>
            <a:pPr algn="ctr"/>
            <a:r>
              <a:rPr lang="en-GB" sz="2400" b="1">
                <a:solidFill>
                  <a:schemeClr val="hlink"/>
                </a:solidFill>
                <a:latin typeface="Cambria" pitchFamily="18" charset="0"/>
              </a:rPr>
              <a:t>Proposal</a:t>
            </a:r>
            <a:r>
              <a:rPr lang="sr-Latn-CS" sz="2400" b="1">
                <a:solidFill>
                  <a:schemeClr val="hlink"/>
                </a:solidFill>
                <a:latin typeface="Cambria" pitchFamily="18" charset="0"/>
              </a:rPr>
              <a:t> Law on Electronic Communication and ammended provisions  of the  </a:t>
            </a:r>
            <a:r>
              <a:rPr lang="en-GB" sz="2400" b="1">
                <a:solidFill>
                  <a:schemeClr val="hlink"/>
                </a:solidFill>
                <a:latin typeface="Cambria" pitchFamily="18" charset="0"/>
              </a:rPr>
              <a:t>Framework</a:t>
            </a:r>
            <a:r>
              <a:rPr lang="sr-Latn-CS" sz="2400" b="1">
                <a:solidFill>
                  <a:schemeClr val="hlink"/>
                </a:solidFill>
                <a:latin typeface="Cambria" pitchFamily="18" charset="0"/>
              </a:rPr>
              <a:t> Directive</a:t>
            </a:r>
            <a:endParaRPr lang="en-GB" sz="2400" b="1">
              <a:solidFill>
                <a:schemeClr val="hlink"/>
              </a:solidFill>
              <a:latin typeface="Cambria" pitchFamily="18" charset="0"/>
            </a:endParaRPr>
          </a:p>
        </p:txBody>
      </p:sp>
      <p:pic>
        <p:nvPicPr>
          <p:cNvPr id="20490"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sp>
        <p:nvSpPr>
          <p:cNvPr id="3076" name="Text Box 121"/>
          <p:cNvSpPr txBox="1">
            <a:spLocks noChangeArrowheads="1"/>
          </p:cNvSpPr>
          <p:nvPr/>
        </p:nvSpPr>
        <p:spPr bwMode="auto">
          <a:xfrm>
            <a:off x="287338" y="2667000"/>
            <a:ext cx="8569325" cy="609600"/>
          </a:xfrm>
          <a:prstGeom prst="rect">
            <a:avLst/>
          </a:prstGeom>
          <a:noFill/>
          <a:ln w="9525" algn="ctr">
            <a:noFill/>
            <a:miter lim="800000"/>
            <a:headEnd/>
            <a:tailEnd/>
          </a:ln>
        </p:spPr>
        <p:txBody>
          <a:bodyPr/>
          <a:lstStyle/>
          <a:p>
            <a:pPr marL="14288" indent="-14288" algn="ctr">
              <a:spcAft>
                <a:spcPct val="40000"/>
              </a:spcAft>
              <a:buClr>
                <a:srgbClr val="FF0000"/>
              </a:buClr>
              <a:buFont typeface="Wingdings" pitchFamily="2" charset="2"/>
              <a:buNone/>
            </a:pPr>
            <a:r>
              <a:rPr lang="en-GB" sz="4400" b="1" dirty="0">
                <a:solidFill>
                  <a:srgbClr val="632523"/>
                </a:solidFill>
                <a:latin typeface="Cambria" pitchFamily="18" charset="0"/>
              </a:rPr>
              <a:t>FRAMEWORK  DIRECTIVE</a:t>
            </a:r>
          </a:p>
          <a:p>
            <a:pPr marL="14288" indent="-14288" algn="ctr">
              <a:spcAft>
                <a:spcPct val="40000"/>
              </a:spcAft>
              <a:buClr>
                <a:srgbClr val="FF0000"/>
              </a:buClr>
              <a:buFont typeface="Wingdings" pitchFamily="2" charset="2"/>
              <a:buNone/>
            </a:pPr>
            <a:endParaRPr lang="en-GB" sz="2000" b="1" dirty="0">
              <a:solidFill>
                <a:srgbClr val="632523"/>
              </a:solidFill>
              <a:latin typeface="Cambria" pitchFamily="18" charset="0"/>
            </a:endParaRPr>
          </a:p>
          <a:p>
            <a:pPr marL="14288" indent="-14288" algn="ctr">
              <a:spcAft>
                <a:spcPct val="40000"/>
              </a:spcAft>
              <a:buClr>
                <a:srgbClr val="FF0000"/>
              </a:buClr>
              <a:buFont typeface="Wingdings" pitchFamily="2" charset="2"/>
              <a:buNone/>
            </a:pPr>
            <a:endParaRPr lang="en-US" b="1" dirty="0">
              <a:solidFill>
                <a:srgbClr val="953735"/>
              </a:solidFill>
              <a:latin typeface="Cambria" pitchFamily="18" charset="0"/>
            </a:endParaRPr>
          </a:p>
          <a:p>
            <a:pPr marL="14288" indent="-14288" algn="ctr">
              <a:spcAft>
                <a:spcPct val="40000"/>
              </a:spcAft>
              <a:buClr>
                <a:srgbClr val="FF0000"/>
              </a:buClr>
              <a:buFont typeface="Wingdings" pitchFamily="2" charset="2"/>
              <a:buNone/>
            </a:pPr>
            <a:endParaRPr lang="en-US" b="1" dirty="0">
              <a:solidFill>
                <a:srgbClr val="953735"/>
              </a:solidFill>
              <a:latin typeface="Cambria" pitchFamily="18" charset="0"/>
            </a:endParaRPr>
          </a:p>
          <a:p>
            <a:pPr marL="14288" indent="-14288" algn="ctr">
              <a:spcAft>
                <a:spcPct val="40000"/>
              </a:spcAft>
              <a:buClr>
                <a:srgbClr val="FF0000"/>
              </a:buClr>
              <a:buFont typeface="Wingdings" pitchFamily="2" charset="2"/>
              <a:buNone/>
            </a:pPr>
            <a:r>
              <a:rPr lang="bs-Latn-BA" b="1" dirty="0">
                <a:solidFill>
                  <a:srgbClr val="953735"/>
                </a:solidFill>
                <a:latin typeface="Cambria" pitchFamily="18" charset="0"/>
              </a:rPr>
              <a:t>Ž</a:t>
            </a:r>
            <a:r>
              <a:rPr lang="en-US" b="1" dirty="0" err="1">
                <a:solidFill>
                  <a:srgbClr val="953735"/>
                </a:solidFill>
                <a:latin typeface="Cambria" pitchFamily="18" charset="0"/>
              </a:rPr>
              <a:t>arko</a:t>
            </a:r>
            <a:r>
              <a:rPr lang="en-US" b="1" dirty="0">
                <a:solidFill>
                  <a:srgbClr val="953735"/>
                </a:solidFill>
                <a:latin typeface="Cambria" pitchFamily="18" charset="0"/>
              </a:rPr>
              <a:t> </a:t>
            </a:r>
            <a:r>
              <a:rPr lang="en-US" b="1" dirty="0" err="1">
                <a:solidFill>
                  <a:srgbClr val="953735"/>
                </a:solidFill>
                <a:latin typeface="Cambria" pitchFamily="18" charset="0"/>
              </a:rPr>
              <a:t>Marjanov</a:t>
            </a:r>
            <a:r>
              <a:rPr lang="bs-Latn-BA" b="1" dirty="0">
                <a:solidFill>
                  <a:srgbClr val="953735"/>
                </a:solidFill>
                <a:latin typeface="Cambria" pitchFamily="18" charset="0"/>
              </a:rPr>
              <a:t>ić</a:t>
            </a:r>
            <a:r>
              <a:rPr lang="en-US" sz="1600" b="1" dirty="0">
                <a:solidFill>
                  <a:srgbClr val="953735"/>
                </a:solidFill>
                <a:latin typeface="Cambria" pitchFamily="18" charset="0"/>
              </a:rPr>
              <a:t> </a:t>
            </a:r>
          </a:p>
          <a:p>
            <a:pPr marL="14288" indent="-14288" algn="ctr"/>
            <a:r>
              <a:rPr lang="bs-Latn-BA" sz="1600" dirty="0">
                <a:solidFill>
                  <a:srgbClr val="953735"/>
                </a:solidFill>
                <a:latin typeface="Cambria" pitchFamily="18" charset="0"/>
              </a:rPr>
              <a:t>S</a:t>
            </a:r>
            <a:r>
              <a:rPr lang="en-US" sz="1600" dirty="0" err="1">
                <a:solidFill>
                  <a:srgbClr val="953735"/>
                </a:solidFill>
                <a:latin typeface="Cambria" pitchFamily="18" charset="0"/>
              </a:rPr>
              <a:t>enior</a:t>
            </a:r>
            <a:r>
              <a:rPr lang="en-US" sz="1600" dirty="0">
                <a:solidFill>
                  <a:srgbClr val="953735"/>
                </a:solidFill>
                <a:latin typeface="Cambria" pitchFamily="18" charset="0"/>
              </a:rPr>
              <a:t> </a:t>
            </a:r>
            <a:r>
              <a:rPr lang="bs-Latn-BA" sz="1600" dirty="0">
                <a:solidFill>
                  <a:srgbClr val="953735"/>
                </a:solidFill>
                <a:latin typeface="Cambria" pitchFamily="18" charset="0"/>
              </a:rPr>
              <a:t>A</a:t>
            </a:r>
            <a:r>
              <a:rPr lang="en-US" sz="1600" dirty="0" err="1">
                <a:solidFill>
                  <a:srgbClr val="953735"/>
                </a:solidFill>
                <a:latin typeface="Cambria" pitchFamily="18" charset="0"/>
              </a:rPr>
              <a:t>dvisor</a:t>
            </a:r>
            <a:r>
              <a:rPr lang="en-US" sz="1600" dirty="0">
                <a:solidFill>
                  <a:srgbClr val="953735"/>
                </a:solidFill>
                <a:latin typeface="Cambria" pitchFamily="18" charset="0"/>
              </a:rPr>
              <a:t> for </a:t>
            </a:r>
            <a:r>
              <a:rPr lang="bs-Latn-BA" sz="1600" dirty="0">
                <a:solidFill>
                  <a:srgbClr val="953735"/>
                </a:solidFill>
                <a:latin typeface="Cambria" pitchFamily="18" charset="0"/>
              </a:rPr>
              <a:t>L</a:t>
            </a:r>
            <a:r>
              <a:rPr lang="en-US" sz="1600" dirty="0" err="1">
                <a:solidFill>
                  <a:srgbClr val="953735"/>
                </a:solidFill>
                <a:latin typeface="Cambria" pitchFamily="18" charset="0"/>
              </a:rPr>
              <a:t>egal</a:t>
            </a:r>
            <a:r>
              <a:rPr lang="en-US" sz="1600" dirty="0">
                <a:solidFill>
                  <a:srgbClr val="953735"/>
                </a:solidFill>
                <a:latin typeface="Cambria" pitchFamily="18" charset="0"/>
              </a:rPr>
              <a:t> </a:t>
            </a:r>
            <a:r>
              <a:rPr lang="bs-Latn-BA" sz="1600" dirty="0">
                <a:solidFill>
                  <a:srgbClr val="953735"/>
                </a:solidFill>
                <a:latin typeface="Cambria" pitchFamily="18" charset="0"/>
              </a:rPr>
              <a:t>A</a:t>
            </a:r>
            <a:r>
              <a:rPr lang="en-US" sz="1600" dirty="0" err="1">
                <a:solidFill>
                  <a:srgbClr val="953735"/>
                </a:solidFill>
                <a:latin typeface="Cambria" pitchFamily="18" charset="0"/>
              </a:rPr>
              <a:t>ffairs</a:t>
            </a:r>
            <a:r>
              <a:rPr lang="en-US" sz="1600" dirty="0">
                <a:solidFill>
                  <a:srgbClr val="953735"/>
                </a:solidFill>
                <a:latin typeface="Cambria" pitchFamily="18" charset="0"/>
              </a:rPr>
              <a:t> </a:t>
            </a:r>
          </a:p>
          <a:p>
            <a:pPr marL="14288" indent="-14288" algn="ctr"/>
            <a:r>
              <a:rPr lang="en-US" sz="1600" dirty="0">
                <a:solidFill>
                  <a:srgbClr val="953735"/>
                </a:solidFill>
                <a:latin typeface="Cambria" pitchFamily="18" charset="0"/>
              </a:rPr>
              <a:t>Ministry for Information Society and Telecommunication</a:t>
            </a:r>
          </a:p>
          <a:p>
            <a:pPr marL="14288" indent="-14288" algn="ctr"/>
            <a:r>
              <a:rPr lang="en-US" sz="1600" dirty="0">
                <a:solidFill>
                  <a:schemeClr val="accent1"/>
                </a:solidFill>
                <a:latin typeface="Cambria" pitchFamily="18" charset="0"/>
                <a:hlinkClick r:id="rId2"/>
              </a:rPr>
              <a:t>zarko.marjanovic@mid.gov.me</a:t>
            </a:r>
            <a:r>
              <a:rPr lang="bs-Latn-BA" sz="1600" dirty="0">
                <a:solidFill>
                  <a:schemeClr val="accent1"/>
                </a:solidFill>
                <a:latin typeface="Cambria" pitchFamily="18" charset="0"/>
              </a:rPr>
              <a:t> </a:t>
            </a:r>
            <a:endParaRPr lang="en-GB" sz="1600" dirty="0">
              <a:solidFill>
                <a:schemeClr val="accent1"/>
              </a:solidFill>
            </a:endParaRPr>
          </a:p>
          <a:p>
            <a:pPr marL="14288" indent="-14288" algn="ctr">
              <a:spcAft>
                <a:spcPct val="40000"/>
              </a:spcAft>
              <a:buClr>
                <a:srgbClr val="FF0000"/>
              </a:buClr>
              <a:buFont typeface="Wingdings" pitchFamily="2" charset="2"/>
              <a:buNone/>
            </a:pPr>
            <a:endParaRPr lang="en-GB" sz="4400" b="1" dirty="0">
              <a:solidFill>
                <a:srgbClr val="632523"/>
              </a:solidFill>
              <a:latin typeface="Cambria" pitchFamily="18" charset="0"/>
            </a:endParaRPr>
          </a:p>
          <a:p>
            <a:pPr marL="14288" indent="-14288" algn="ctr"/>
            <a:endParaRPr lang="en-GB" sz="4400" b="1" dirty="0">
              <a:solidFill>
                <a:srgbClr val="000099"/>
              </a:solidFill>
              <a:latin typeface="Cambria" pitchFamily="18" charset="0"/>
            </a:endParaRPr>
          </a:p>
          <a:p>
            <a:pPr marL="14288" indent="-14288" algn="ctr"/>
            <a:endParaRPr lang="en-GB" sz="4400" b="1" dirty="0">
              <a:solidFill>
                <a:srgbClr val="000099"/>
              </a:solidFill>
              <a:latin typeface="Cambria" pitchFamily="18" charset="0"/>
            </a:endParaRPr>
          </a:p>
        </p:txBody>
      </p:sp>
      <p:grpSp>
        <p:nvGrpSpPr>
          <p:cNvPr id="3077"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36" name="Rectangle 35"/>
          <p:cNvSpPr/>
          <p:nvPr/>
        </p:nvSpPr>
        <p:spPr>
          <a:xfrm>
            <a:off x="381000" y="4495800"/>
            <a:ext cx="8382000" cy="923925"/>
          </a:xfrm>
          <a:prstGeom prst="rect">
            <a:avLst/>
          </a:prstGeom>
        </p:spPr>
        <p:txBody>
          <a:bodyPr>
            <a:spAutoFit/>
          </a:bodyPr>
          <a:lstStyle/>
          <a:p>
            <a:pPr marL="814388" indent="-450850" algn="ctr" fontAlgn="auto">
              <a:spcBef>
                <a:spcPts val="0"/>
              </a:spcBef>
              <a:spcAft>
                <a:spcPts val="0"/>
              </a:spcAft>
              <a:defRPr/>
            </a:pPr>
            <a:endParaRPr lang="en-US" b="1" dirty="0">
              <a:solidFill>
                <a:schemeClr val="accent2">
                  <a:lumMod val="50000"/>
                </a:schemeClr>
              </a:solidFill>
              <a:latin typeface="Cambria" pitchFamily="18" charset="0"/>
              <a:cs typeface="+mn-cs"/>
            </a:endParaRPr>
          </a:p>
          <a:p>
            <a:pPr marL="814388" indent="-450850" algn="ctr" fontAlgn="auto">
              <a:spcBef>
                <a:spcPts val="0"/>
              </a:spcBef>
              <a:spcAft>
                <a:spcPts val="0"/>
              </a:spcAft>
              <a:defRPr/>
            </a:pPr>
            <a:endParaRPr lang="en-US" b="1" dirty="0">
              <a:solidFill>
                <a:schemeClr val="accent2">
                  <a:lumMod val="50000"/>
                </a:schemeClr>
              </a:solidFill>
              <a:latin typeface="Cambria" pitchFamily="18" charset="0"/>
              <a:cs typeface="+mn-cs"/>
            </a:endParaRPr>
          </a:p>
          <a:p>
            <a:pPr marL="814388" indent="-450850" algn="ctr" fontAlgn="auto">
              <a:spcBef>
                <a:spcPts val="0"/>
              </a:spcBef>
              <a:spcAft>
                <a:spcPts val="0"/>
              </a:spcAft>
              <a:defRPr/>
            </a:pPr>
            <a:endParaRPr lang="en-US" b="1" dirty="0">
              <a:solidFill>
                <a:schemeClr val="accent2">
                  <a:lumMod val="50000"/>
                </a:schemeClr>
              </a:solidFill>
              <a:latin typeface="Cambria" pitchFamily="18" charset="0"/>
              <a:cs typeface="+mn-cs"/>
            </a:endParaRPr>
          </a:p>
        </p:txBody>
      </p:sp>
      <p:pic>
        <p:nvPicPr>
          <p:cNvPr id="3079"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pic>
        <p:nvPicPr>
          <p:cNvPr id="3082"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21508"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21509"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21512" name="Rectangle 17"/>
          <p:cNvSpPr>
            <a:spLocks noChangeArrowheads="1"/>
          </p:cNvSpPr>
          <p:nvPr/>
        </p:nvSpPr>
        <p:spPr bwMode="auto">
          <a:xfrm>
            <a:off x="381000" y="1676400"/>
            <a:ext cx="8305800" cy="4070350"/>
          </a:xfrm>
          <a:prstGeom prst="rect">
            <a:avLst/>
          </a:prstGeom>
          <a:noFill/>
          <a:ln w="9525">
            <a:noFill/>
            <a:miter lim="800000"/>
            <a:headEnd/>
            <a:tailEnd/>
          </a:ln>
        </p:spPr>
        <p:txBody>
          <a:bodyPr>
            <a:spAutoFit/>
          </a:bodyPr>
          <a:lstStyle/>
          <a:p>
            <a:pPr>
              <a:lnSpc>
                <a:spcPct val="80000"/>
              </a:lnSpc>
            </a:pPr>
            <a:endParaRPr lang="en-GB" sz="2000" b="1">
              <a:solidFill>
                <a:srgbClr val="632523"/>
              </a:solidFill>
              <a:latin typeface="Cambria" pitchFamily="18" charset="0"/>
            </a:endParaRPr>
          </a:p>
          <a:p>
            <a:pPr algn="just">
              <a:spcBef>
                <a:spcPts val="600"/>
              </a:spcBef>
              <a:spcAft>
                <a:spcPts val="600"/>
              </a:spcAft>
              <a:buFont typeface="Wingdings" pitchFamily="2" charset="2"/>
              <a:buChar char="Ø"/>
            </a:pPr>
            <a:r>
              <a:rPr lang="en-GB" sz="2000" b="1">
                <a:solidFill>
                  <a:srgbClr val="632523"/>
                </a:solidFill>
                <a:latin typeface="Cambria" pitchFamily="18" charset="0"/>
              </a:rPr>
              <a:t>Article 167 – Security and integrity  of electronic communication networks and services</a:t>
            </a:r>
          </a:p>
          <a:p>
            <a:pPr algn="just">
              <a:spcBef>
                <a:spcPts val="600"/>
              </a:spcBef>
              <a:spcAft>
                <a:spcPts val="600"/>
              </a:spcAft>
              <a:buFont typeface="Cambria" pitchFamily="18" charset="0"/>
              <a:buChar char="–"/>
            </a:pPr>
            <a:r>
              <a:rPr lang="en-US" sz="2000">
                <a:solidFill>
                  <a:srgbClr val="632523"/>
                </a:solidFill>
                <a:latin typeface="Cambria" pitchFamily="18" charset="0"/>
              </a:rPr>
              <a:t>Appropriate technical and organizational measures in order to guarantee integrity, security and continuity of supply of services;</a:t>
            </a:r>
          </a:p>
          <a:p>
            <a:pPr algn="just">
              <a:spcBef>
                <a:spcPts val="600"/>
              </a:spcBef>
              <a:spcAft>
                <a:spcPts val="600"/>
              </a:spcAft>
              <a:buFont typeface="Cambria" pitchFamily="18" charset="0"/>
              <a:buChar char="–"/>
            </a:pPr>
            <a:r>
              <a:rPr lang="en-US" sz="2000">
                <a:solidFill>
                  <a:srgbClr val="632523"/>
                </a:solidFill>
                <a:latin typeface="Cambria" pitchFamily="18" charset="0"/>
              </a:rPr>
              <a:t>Measures in case of breach of security or loss of integrity;</a:t>
            </a:r>
          </a:p>
          <a:p>
            <a:pPr algn="just">
              <a:spcBef>
                <a:spcPts val="600"/>
              </a:spcBef>
              <a:spcAft>
                <a:spcPts val="600"/>
              </a:spcAft>
              <a:buFont typeface="Wingdings" pitchFamily="2" charset="2"/>
              <a:buChar char="Ø"/>
            </a:pPr>
            <a:r>
              <a:rPr lang="en-US" sz="2000" b="1">
                <a:solidFill>
                  <a:srgbClr val="632523"/>
                </a:solidFill>
                <a:latin typeface="Cambria" pitchFamily="18" charset="0"/>
              </a:rPr>
              <a:t>Standardization</a:t>
            </a:r>
          </a:p>
          <a:p>
            <a:pPr algn="just">
              <a:spcBef>
                <a:spcPts val="600"/>
              </a:spcBef>
              <a:spcAft>
                <a:spcPts val="600"/>
              </a:spcAft>
              <a:buFont typeface="Cambria" pitchFamily="18" charset="0"/>
              <a:buChar char="–"/>
            </a:pPr>
            <a:r>
              <a:rPr lang="en-US" sz="2000">
                <a:solidFill>
                  <a:srgbClr val="632523"/>
                </a:solidFill>
                <a:latin typeface="Cambria" pitchFamily="18" charset="0"/>
              </a:rPr>
              <a:t>Articles 3, 11, 39, 59, 127, 188 </a:t>
            </a:r>
          </a:p>
          <a:p>
            <a:pPr algn="just">
              <a:spcBef>
                <a:spcPts val="600"/>
              </a:spcBef>
              <a:spcAft>
                <a:spcPts val="600"/>
              </a:spcAft>
              <a:buFont typeface="Wingdings" pitchFamily="2" charset="2"/>
              <a:buChar char="Ø"/>
            </a:pPr>
            <a:r>
              <a:rPr lang="sr-Latn-CS" sz="2000" b="1">
                <a:solidFill>
                  <a:srgbClr val="632523"/>
                </a:solidFill>
                <a:latin typeface="Cambria" pitchFamily="18" charset="0"/>
              </a:rPr>
              <a:t>Financial Penalities </a:t>
            </a:r>
          </a:p>
          <a:p>
            <a:pPr algn="just">
              <a:spcBef>
                <a:spcPts val="600"/>
              </a:spcBef>
              <a:spcAft>
                <a:spcPts val="600"/>
              </a:spcAft>
              <a:buFont typeface="Cambria" pitchFamily="18" charset="0"/>
              <a:buChar char="–"/>
            </a:pPr>
            <a:r>
              <a:rPr lang="sr-Latn-CS" sz="2000">
                <a:solidFill>
                  <a:srgbClr val="632523"/>
                </a:solidFill>
                <a:latin typeface="Cambria" pitchFamily="18" charset="0"/>
              </a:rPr>
              <a:t>Articles </a:t>
            </a:r>
            <a:r>
              <a:rPr lang="en-GB" sz="2000">
                <a:solidFill>
                  <a:srgbClr val="632523"/>
                </a:solidFill>
                <a:latin typeface="Cambria" pitchFamily="18" charset="0"/>
              </a:rPr>
              <a:t>191</a:t>
            </a:r>
            <a:r>
              <a:rPr lang="sr-Latn-CS" sz="2000">
                <a:solidFill>
                  <a:srgbClr val="632523"/>
                </a:solidFill>
                <a:latin typeface="Cambria" pitchFamily="18" charset="0"/>
              </a:rPr>
              <a:t> to 1</a:t>
            </a:r>
            <a:r>
              <a:rPr lang="en-GB" sz="2000">
                <a:solidFill>
                  <a:srgbClr val="632523"/>
                </a:solidFill>
                <a:latin typeface="Cambria" pitchFamily="18" charset="0"/>
              </a:rPr>
              <a:t>95</a:t>
            </a:r>
            <a:endParaRPr lang="en-US" sz="2000">
              <a:solidFill>
                <a:srgbClr val="632523"/>
              </a:solidFill>
              <a:latin typeface="Cambria" pitchFamily="18" charset="0"/>
            </a:endParaRPr>
          </a:p>
        </p:txBody>
      </p:sp>
      <p:sp>
        <p:nvSpPr>
          <p:cNvPr id="21513" name="Title 18"/>
          <p:cNvSpPr txBox="1">
            <a:spLocks/>
          </p:cNvSpPr>
          <p:nvPr/>
        </p:nvSpPr>
        <p:spPr bwMode="auto">
          <a:xfrm>
            <a:off x="1439863" y="838200"/>
            <a:ext cx="7704137" cy="609600"/>
          </a:xfrm>
          <a:prstGeom prst="rect">
            <a:avLst/>
          </a:prstGeom>
          <a:noFill/>
          <a:ln w="9525">
            <a:noFill/>
            <a:miter lim="800000"/>
            <a:headEnd/>
            <a:tailEnd/>
          </a:ln>
        </p:spPr>
        <p:txBody>
          <a:bodyPr anchor="ctr"/>
          <a:lstStyle/>
          <a:p>
            <a:pPr algn="ctr"/>
            <a:r>
              <a:rPr lang="en-GB" sz="2400" b="1">
                <a:solidFill>
                  <a:schemeClr val="hlink"/>
                </a:solidFill>
                <a:latin typeface="Cambria" pitchFamily="18" charset="0"/>
              </a:rPr>
              <a:t>Proposal</a:t>
            </a:r>
            <a:r>
              <a:rPr lang="sr-Latn-CS" sz="2400" b="1">
                <a:solidFill>
                  <a:schemeClr val="hlink"/>
                </a:solidFill>
                <a:latin typeface="Cambria" pitchFamily="18" charset="0"/>
              </a:rPr>
              <a:t> Law on Electronic Communication and ammended provisions  of the  </a:t>
            </a:r>
            <a:r>
              <a:rPr lang="en-GB" sz="2400" b="1">
                <a:solidFill>
                  <a:schemeClr val="hlink"/>
                </a:solidFill>
                <a:latin typeface="Cambria" pitchFamily="18" charset="0"/>
              </a:rPr>
              <a:t>Framework</a:t>
            </a:r>
            <a:r>
              <a:rPr lang="sr-Latn-CS" sz="2400" b="1">
                <a:solidFill>
                  <a:schemeClr val="hlink"/>
                </a:solidFill>
                <a:latin typeface="Cambria" pitchFamily="18" charset="0"/>
              </a:rPr>
              <a:t> Directive</a:t>
            </a:r>
            <a:endParaRPr lang="en-GB" sz="2400" b="1">
              <a:solidFill>
                <a:schemeClr val="hlink"/>
              </a:solidFill>
              <a:latin typeface="Cambria" pitchFamily="18" charset="0"/>
            </a:endParaRPr>
          </a:p>
        </p:txBody>
      </p:sp>
      <p:pic>
        <p:nvPicPr>
          <p:cNvPr id="21514"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9144000" cy="6858000"/>
          </a:xfrm>
          <a:prstGeom prst="rect">
            <a:avLst/>
          </a:prstGeom>
          <a:gradFill flip="none" rotWithShape="1">
            <a:gsLst>
              <a:gs pos="0">
                <a:schemeClr val="accent2">
                  <a:lumMod val="60000"/>
                  <a:lumOff val="40000"/>
                </a:schemeClr>
              </a:gs>
              <a:gs pos="50000">
                <a:schemeClr val="accent2">
                  <a:lumMod val="50000"/>
                  <a:shade val="67500"/>
                  <a:satMod val="115000"/>
                </a:schemeClr>
              </a:gs>
              <a:gs pos="100000">
                <a:schemeClr val="accent2">
                  <a:lumMod val="50000"/>
                  <a:shade val="100000"/>
                  <a:satMod val="115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22533" name="Group 31"/>
          <p:cNvGrpSpPr>
            <a:grpSpLocks/>
          </p:cNvGrpSpPr>
          <p:nvPr/>
        </p:nvGrpSpPr>
        <p:grpSpPr bwMode="auto">
          <a:xfrm>
            <a:off x="0" y="0"/>
            <a:ext cx="4662488" cy="4081463"/>
            <a:chOff x="1364455" y="17002"/>
            <a:chExt cx="4662490" cy="4080796"/>
          </a:xfrm>
        </p:grpSpPr>
        <p:sp>
          <p:nvSpPr>
            <p:cNvPr id="16" name="5-Point Star 15"/>
            <p:cNvSpPr/>
            <p:nvPr/>
          </p:nvSpPr>
          <p:spPr>
            <a:xfrm rot="8520840">
              <a:off x="2888454" y="170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5-Point Star 14"/>
            <p:cNvSpPr/>
            <p:nvPr/>
          </p:nvSpPr>
          <p:spPr>
            <a:xfrm rot="8520840">
              <a:off x="1974053" y="321803"/>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2" name="5-Point Star 21"/>
            <p:cNvSpPr/>
            <p:nvPr/>
          </p:nvSpPr>
          <p:spPr>
            <a:xfrm rot="8520840">
              <a:off x="1364455" y="10838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5-Point Star 22"/>
            <p:cNvSpPr/>
            <p:nvPr/>
          </p:nvSpPr>
          <p:spPr>
            <a:xfrm rot="8520840">
              <a:off x="1440653" y="19982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4" name="5-Point Star 23"/>
            <p:cNvSpPr/>
            <p:nvPr/>
          </p:nvSpPr>
          <p:spPr>
            <a:xfrm rot="8520840">
              <a:off x="1897855" y="2760201"/>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5" name="5-Point Star 24"/>
            <p:cNvSpPr/>
            <p:nvPr/>
          </p:nvSpPr>
          <p:spPr>
            <a:xfrm rot="8520840">
              <a:off x="2507455" y="32174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6" name="5-Point Star 25"/>
            <p:cNvSpPr/>
            <p:nvPr/>
          </p:nvSpPr>
          <p:spPr>
            <a:xfrm rot="8520840">
              <a:off x="3498055" y="3347421"/>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7" name="5-Point Star 26"/>
            <p:cNvSpPr/>
            <p:nvPr/>
          </p:nvSpPr>
          <p:spPr>
            <a:xfrm rot="8520840">
              <a:off x="4412455" y="30650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8" name="5-Point Star 27"/>
            <p:cNvSpPr/>
            <p:nvPr/>
          </p:nvSpPr>
          <p:spPr>
            <a:xfrm rot="8520840">
              <a:off x="4989591" y="2356821"/>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9" name="5-Point Star 28"/>
            <p:cNvSpPr/>
            <p:nvPr/>
          </p:nvSpPr>
          <p:spPr>
            <a:xfrm rot="8520840">
              <a:off x="5218191" y="13886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8520840">
              <a:off x="4717254" y="6266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8520840">
              <a:off x="3955255" y="93202"/>
              <a:ext cx="808754" cy="750377"/>
            </a:xfrm>
            <a:prstGeom prst="star5">
              <a:avLst/>
            </a:prstGeom>
            <a:solidFill>
              <a:srgbClr val="FFFF00"/>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2" name="Rectangle 3"/>
          <p:cNvSpPr>
            <a:spLocks noChangeArrowheads="1"/>
          </p:cNvSpPr>
          <p:nvPr/>
        </p:nvSpPr>
        <p:spPr bwMode="auto">
          <a:xfrm>
            <a:off x="3733800" y="4114800"/>
            <a:ext cx="5334000" cy="1905000"/>
          </a:xfrm>
          <a:prstGeom prst="rect">
            <a:avLst/>
          </a:prstGeom>
          <a:noFill/>
          <a:ln w="9525">
            <a:noFill/>
            <a:miter lim="800000"/>
            <a:headEnd/>
            <a:tailEnd/>
          </a:ln>
          <a:effectLst/>
        </p:spPr>
        <p:txBody>
          <a:bodyPr anchor="ctr"/>
          <a:lstStyle/>
          <a:p>
            <a:pPr algn="ctr">
              <a:defRPr/>
            </a:pPr>
            <a:r>
              <a:rPr lang="sr-Latn-CS" sz="3200" dirty="0">
                <a:solidFill>
                  <a:srgbClr val="F2DCDB"/>
                </a:solidFill>
                <a:effectLst>
                  <a:outerShdw blurRad="38100" dist="38100" dir="2700000" algn="tl">
                    <a:srgbClr val="C0C0C0"/>
                  </a:outerShdw>
                </a:effectLst>
                <a:latin typeface="Cambria" pitchFamily="18" charset="0"/>
              </a:rPr>
              <a:t>Thank you for your </a:t>
            </a:r>
            <a:r>
              <a:rPr lang="sr-Latn-CS" sz="3200" dirty="0" smtClean="0">
                <a:solidFill>
                  <a:srgbClr val="F2DCDB"/>
                </a:solidFill>
                <a:effectLst>
                  <a:outerShdw blurRad="38100" dist="38100" dir="2700000" algn="tl">
                    <a:srgbClr val="C0C0C0"/>
                  </a:outerShdw>
                </a:effectLst>
                <a:latin typeface="Cambria" pitchFamily="18" charset="0"/>
              </a:rPr>
              <a:t>attention</a:t>
            </a:r>
            <a:r>
              <a:rPr lang="en-US" sz="3200" smtClean="0">
                <a:solidFill>
                  <a:srgbClr val="F2DCDB"/>
                </a:solidFill>
                <a:effectLst>
                  <a:outerShdw blurRad="38100" dist="38100" dir="2700000" algn="tl">
                    <a:srgbClr val="C0C0C0"/>
                  </a:outerShdw>
                </a:effectLst>
                <a:latin typeface="Cambria" pitchFamily="18" charset="0"/>
              </a:rPr>
              <a:t>.</a:t>
            </a:r>
            <a:endParaRPr lang="sr-Latn-CS" sz="3200">
              <a:solidFill>
                <a:srgbClr val="F2DCDB"/>
              </a:solidFill>
              <a:effectLst>
                <a:outerShdw blurRad="38100" dist="38100" dir="2700000" algn="tl">
                  <a:srgbClr val="C0C0C0"/>
                </a:outerShdw>
              </a:effectLst>
              <a:latin typeface="Cambria" pitchFamily="18" charset="0"/>
            </a:endParaRPr>
          </a:p>
          <a:p>
            <a:pPr algn="ctr">
              <a:defRPr/>
            </a:pPr>
            <a:endParaRPr lang="sr-Latn-CS" sz="3200" dirty="0">
              <a:solidFill>
                <a:srgbClr val="F2DCDB"/>
              </a:solidFill>
              <a:latin typeface="Cambria" pitchFamily="18" charset="0"/>
            </a:endParaRPr>
          </a:p>
          <a:p>
            <a:pPr algn="ctr">
              <a:defRPr/>
            </a:pPr>
            <a:r>
              <a:rPr lang="sr-Latn-CS" sz="4000" b="1" dirty="0">
                <a:solidFill>
                  <a:srgbClr val="F2DCDB"/>
                </a:solidFill>
                <a:latin typeface="Cambria" pitchFamily="18" charset="0"/>
              </a:rPr>
              <a:t>QUESTIONS</a:t>
            </a:r>
            <a:endParaRPr lang="hr-HR" sz="4000" b="1" dirty="0">
              <a:solidFill>
                <a:srgbClr val="F2DCDB"/>
              </a:solidFill>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sp>
        <p:nvSpPr>
          <p:cNvPr id="13" name="Text Box 121"/>
          <p:cNvSpPr txBox="1">
            <a:spLocks noChangeArrowheads="1"/>
          </p:cNvSpPr>
          <p:nvPr/>
        </p:nvSpPr>
        <p:spPr bwMode="auto">
          <a:xfrm>
            <a:off x="287338" y="2667000"/>
            <a:ext cx="8569325" cy="609600"/>
          </a:xfrm>
          <a:prstGeom prst="rect">
            <a:avLst/>
          </a:prstGeom>
          <a:noFill/>
          <a:ln w="9525" algn="ctr">
            <a:noFill/>
            <a:miter lim="800000"/>
            <a:headEnd/>
            <a:tailEnd/>
          </a:ln>
          <a:effectLst/>
        </p:spPr>
        <p:txBody>
          <a:bodyPr/>
          <a:lstStyle/>
          <a:p>
            <a:pPr marL="14288" indent="-14288" algn="ctr" fontAlgn="auto">
              <a:spcBef>
                <a:spcPts val="0"/>
              </a:spcBef>
              <a:spcAft>
                <a:spcPct val="40000"/>
              </a:spcAft>
              <a:buClr>
                <a:srgbClr val="FF0000"/>
              </a:buClr>
              <a:buFont typeface="Wingdings" pitchFamily="2" charset="2"/>
              <a:buNone/>
              <a:defRPr/>
            </a:pPr>
            <a:endParaRPr lang="en-GB" sz="4400" b="1" dirty="0">
              <a:solidFill>
                <a:schemeClr val="accent2">
                  <a:lumMod val="50000"/>
                </a:schemeClr>
              </a:solidFill>
              <a:latin typeface="Cambria" pitchFamily="18" charset="0"/>
              <a:cs typeface="+mn-cs"/>
            </a:endParaRPr>
          </a:p>
          <a:p>
            <a:pPr marL="814388" indent="-450850" algn="ctr" fontAlgn="auto">
              <a:spcBef>
                <a:spcPts val="0"/>
              </a:spcBef>
              <a:spcAft>
                <a:spcPts val="0"/>
              </a:spcAft>
              <a:defRPr/>
            </a:pPr>
            <a:endParaRPr lang="en-GB" sz="4400" b="1" dirty="0">
              <a:solidFill>
                <a:srgbClr val="000099"/>
              </a:solidFill>
              <a:latin typeface="Cambria" pitchFamily="18" charset="0"/>
              <a:cs typeface="+mn-cs"/>
            </a:endParaRPr>
          </a:p>
          <a:p>
            <a:pPr marL="814388" indent="-450850" algn="ctr" fontAlgn="auto">
              <a:spcBef>
                <a:spcPts val="0"/>
              </a:spcBef>
              <a:spcAft>
                <a:spcPts val="0"/>
              </a:spcAft>
              <a:defRPr/>
            </a:pPr>
            <a:endParaRPr lang="en-GB" sz="4400" b="1" dirty="0">
              <a:solidFill>
                <a:srgbClr val="000099"/>
              </a:solidFill>
              <a:latin typeface="Cambria" pitchFamily="18" charset="0"/>
              <a:cs typeface="+mn-cs"/>
            </a:endParaRPr>
          </a:p>
        </p:txBody>
      </p:sp>
      <p:grpSp>
        <p:nvGrpSpPr>
          <p:cNvPr id="4101"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36" name="Rectangle 35"/>
          <p:cNvSpPr/>
          <p:nvPr/>
        </p:nvSpPr>
        <p:spPr>
          <a:xfrm>
            <a:off x="381000" y="4495800"/>
            <a:ext cx="8382000" cy="923925"/>
          </a:xfrm>
          <a:prstGeom prst="rect">
            <a:avLst/>
          </a:prstGeom>
        </p:spPr>
        <p:txBody>
          <a:bodyPr>
            <a:spAutoFit/>
          </a:bodyPr>
          <a:lstStyle/>
          <a:p>
            <a:pPr marL="814388" indent="-450850" algn="ctr" fontAlgn="auto">
              <a:spcBef>
                <a:spcPts val="0"/>
              </a:spcBef>
              <a:spcAft>
                <a:spcPts val="0"/>
              </a:spcAft>
              <a:defRPr/>
            </a:pPr>
            <a:endParaRPr lang="en-US" b="1" dirty="0">
              <a:solidFill>
                <a:schemeClr val="accent2">
                  <a:lumMod val="50000"/>
                </a:schemeClr>
              </a:solidFill>
              <a:latin typeface="Cambria" pitchFamily="18" charset="0"/>
              <a:cs typeface="+mn-cs"/>
            </a:endParaRPr>
          </a:p>
          <a:p>
            <a:pPr marL="814388" indent="-450850" algn="ctr" fontAlgn="auto">
              <a:spcBef>
                <a:spcPts val="0"/>
              </a:spcBef>
              <a:spcAft>
                <a:spcPts val="0"/>
              </a:spcAft>
              <a:defRPr/>
            </a:pPr>
            <a:endParaRPr lang="en-US" b="1" dirty="0">
              <a:solidFill>
                <a:schemeClr val="accent2">
                  <a:lumMod val="50000"/>
                </a:schemeClr>
              </a:solidFill>
              <a:latin typeface="Cambria" pitchFamily="18" charset="0"/>
              <a:cs typeface="+mn-cs"/>
            </a:endParaRPr>
          </a:p>
          <a:p>
            <a:pPr marL="814388" indent="-450850" algn="ctr" fontAlgn="auto">
              <a:spcBef>
                <a:spcPts val="0"/>
              </a:spcBef>
              <a:spcAft>
                <a:spcPts val="0"/>
              </a:spcAft>
              <a:defRPr/>
            </a:pPr>
            <a:endParaRPr lang="en-US" b="1" dirty="0">
              <a:solidFill>
                <a:schemeClr val="accent2">
                  <a:lumMod val="50000"/>
                </a:schemeClr>
              </a:solidFill>
              <a:latin typeface="Cambria" pitchFamily="18" charset="0"/>
              <a:cs typeface="+mn-cs"/>
            </a:endParaRPr>
          </a:p>
        </p:txBody>
      </p:sp>
      <p:pic>
        <p:nvPicPr>
          <p:cNvPr id="4103" name="Picture 4" descr="C:\Documents and Settings\alen.nikezic\Desktop\MUPIJU-Stari komp\Press clipping\montenegro grb.wmf"/>
          <p:cNvPicPr>
            <a:picLocks noChangeAspect="1" noChangeArrowheads="1"/>
          </p:cNvPicPr>
          <p:nvPr/>
        </p:nvPicPr>
        <p:blipFill>
          <a:blip r:embed="rId2"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pic>
        <p:nvPicPr>
          <p:cNvPr id="4106" name="Picture 18" descr="EU MN logo"/>
          <p:cNvPicPr>
            <a:picLocks noChangeAspect="1" noChangeArrowheads="1"/>
          </p:cNvPicPr>
          <p:nvPr/>
        </p:nvPicPr>
        <p:blipFill>
          <a:blip r:embed="rId3" cstate="print"/>
          <a:srcRect/>
          <a:stretch>
            <a:fillRect/>
          </a:stretch>
        </p:blipFill>
        <p:spPr bwMode="auto">
          <a:xfrm>
            <a:off x="152400" y="609600"/>
            <a:ext cx="1219200" cy="685800"/>
          </a:xfrm>
          <a:prstGeom prst="rect">
            <a:avLst/>
          </a:prstGeom>
          <a:noFill/>
          <a:ln w="9525">
            <a:noFill/>
            <a:miter lim="800000"/>
            <a:headEnd/>
            <a:tailEnd/>
          </a:ln>
        </p:spPr>
      </p:pic>
      <p:sp>
        <p:nvSpPr>
          <p:cNvPr id="4107" name="Rectangle 16"/>
          <p:cNvSpPr>
            <a:spLocks noChangeArrowheads="1"/>
          </p:cNvSpPr>
          <p:nvPr/>
        </p:nvSpPr>
        <p:spPr bwMode="auto">
          <a:xfrm>
            <a:off x="457200" y="685800"/>
            <a:ext cx="8686800" cy="519113"/>
          </a:xfrm>
          <a:prstGeom prst="rect">
            <a:avLst/>
          </a:prstGeom>
          <a:noFill/>
          <a:ln w="9525">
            <a:noFill/>
            <a:miter lim="800000"/>
            <a:headEnd/>
            <a:tailEnd/>
          </a:ln>
        </p:spPr>
        <p:txBody>
          <a:bodyPr>
            <a:spAutoFit/>
          </a:bodyPr>
          <a:lstStyle/>
          <a:p>
            <a:pPr algn="ctr"/>
            <a:r>
              <a:rPr lang="sr-Latn-CS" sz="2800" b="1">
                <a:solidFill>
                  <a:schemeClr val="hlink"/>
                </a:solidFill>
                <a:latin typeface="Cambria" pitchFamily="18" charset="0"/>
              </a:rPr>
              <a:t>Contents</a:t>
            </a:r>
            <a:endParaRPr lang="en-US" sz="2800" b="1">
              <a:solidFill>
                <a:schemeClr val="hlink"/>
              </a:solidFill>
              <a:latin typeface="Cambria" pitchFamily="18" charset="0"/>
            </a:endParaRPr>
          </a:p>
        </p:txBody>
      </p:sp>
      <p:sp>
        <p:nvSpPr>
          <p:cNvPr id="4108" name="Rectangle 20"/>
          <p:cNvSpPr>
            <a:spLocks noChangeArrowheads="1"/>
          </p:cNvSpPr>
          <p:nvPr/>
        </p:nvSpPr>
        <p:spPr bwMode="auto">
          <a:xfrm>
            <a:off x="228600" y="1431925"/>
            <a:ext cx="8686800" cy="10150475"/>
          </a:xfrm>
          <a:prstGeom prst="rect">
            <a:avLst/>
          </a:prstGeom>
          <a:noFill/>
          <a:ln w="9525">
            <a:noFill/>
            <a:miter lim="800000"/>
            <a:headEnd/>
            <a:tailEnd/>
          </a:ln>
        </p:spPr>
        <p:txBody>
          <a:bodyPr>
            <a:spAutoFit/>
          </a:bodyPr>
          <a:lstStyle/>
          <a:p>
            <a:pPr marL="457200" indent="-457200">
              <a:buFont typeface="Wingdings" pitchFamily="2" charset="2"/>
              <a:buChar char="q"/>
            </a:pPr>
            <a:r>
              <a:rPr lang="en-US" sz="2000" dirty="0">
                <a:solidFill>
                  <a:srgbClr val="632523"/>
                </a:solidFill>
                <a:latin typeface="Cambria" pitchFamily="18" charset="0"/>
              </a:rPr>
              <a:t>Relevant </a:t>
            </a:r>
            <a:r>
              <a:rPr lang="en-US" sz="2000" dirty="0" err="1">
                <a:solidFill>
                  <a:srgbClr val="632523"/>
                </a:solidFill>
                <a:latin typeface="Cambria" pitchFamily="18" charset="0"/>
              </a:rPr>
              <a:t>Acquis</a:t>
            </a:r>
            <a:r>
              <a:rPr lang="en-US" sz="2000" dirty="0">
                <a:solidFill>
                  <a:srgbClr val="632523"/>
                </a:solidFill>
                <a:latin typeface="Cambria" pitchFamily="18" charset="0"/>
              </a:rPr>
              <a:t> </a:t>
            </a:r>
          </a:p>
          <a:p>
            <a:pPr marL="457200" indent="-457200">
              <a:buFont typeface="Wingdings" pitchFamily="2" charset="2"/>
              <a:buChar char="q"/>
            </a:pPr>
            <a:r>
              <a:rPr lang="sr-Latn-CS" sz="2000" dirty="0">
                <a:solidFill>
                  <a:srgbClr val="632523"/>
                </a:solidFill>
                <a:latin typeface="Cambria" pitchFamily="18" charset="0"/>
              </a:rPr>
              <a:t>National regulatory authorities</a:t>
            </a:r>
            <a:r>
              <a:rPr lang="en-GB" sz="2000" dirty="0">
                <a:solidFill>
                  <a:srgbClr val="632523"/>
                </a:solidFill>
                <a:latin typeface="Cambria" pitchFamily="18" charset="0"/>
              </a:rPr>
              <a:t> </a:t>
            </a:r>
            <a:r>
              <a:rPr lang="bs-Latn-BA" sz="2000" dirty="0">
                <a:solidFill>
                  <a:srgbClr val="632523"/>
                </a:solidFill>
                <a:latin typeface="Cambria" pitchFamily="18" charset="0"/>
              </a:rPr>
              <a:t>-</a:t>
            </a:r>
            <a:r>
              <a:rPr lang="en-GB" sz="2000" dirty="0">
                <a:solidFill>
                  <a:srgbClr val="632523"/>
                </a:solidFill>
                <a:latin typeface="Cambria" pitchFamily="18" charset="0"/>
              </a:rPr>
              <a:t> EKIP</a:t>
            </a:r>
          </a:p>
          <a:p>
            <a:pPr marL="457200" indent="-457200">
              <a:buFont typeface="Wingdings" pitchFamily="2" charset="2"/>
              <a:buChar char="q"/>
            </a:pPr>
            <a:r>
              <a:rPr lang="sr-Latn-CS" sz="2000" dirty="0">
                <a:solidFill>
                  <a:srgbClr val="632523"/>
                </a:solidFill>
                <a:latin typeface="Cambria" pitchFamily="18" charset="0"/>
              </a:rPr>
              <a:t>National regulatory authorities</a:t>
            </a:r>
            <a:r>
              <a:rPr lang="en-GB" sz="2000" dirty="0">
                <a:solidFill>
                  <a:srgbClr val="632523"/>
                </a:solidFill>
                <a:latin typeface="Cambria" pitchFamily="18" charset="0"/>
              </a:rPr>
              <a:t> - AEM</a:t>
            </a:r>
            <a:endParaRPr lang="en-US" sz="2000" dirty="0">
              <a:solidFill>
                <a:srgbClr val="632523"/>
              </a:solidFill>
              <a:latin typeface="Cambria" pitchFamily="18" charset="0"/>
            </a:endParaRPr>
          </a:p>
          <a:p>
            <a:pPr marL="457200" indent="-457200">
              <a:buFont typeface="Wingdings" pitchFamily="2" charset="2"/>
              <a:buChar char="q"/>
            </a:pPr>
            <a:r>
              <a:rPr lang="en-GB" sz="2000" dirty="0">
                <a:solidFill>
                  <a:srgbClr val="632523"/>
                </a:solidFill>
                <a:latin typeface="Cambria" pitchFamily="18" charset="0"/>
              </a:rPr>
              <a:t>Provision of information</a:t>
            </a:r>
            <a:r>
              <a:rPr lang="en-US" sz="2000" dirty="0">
                <a:solidFill>
                  <a:srgbClr val="632523"/>
                </a:solidFill>
                <a:latin typeface="Cambria" pitchFamily="18" charset="0"/>
              </a:rPr>
              <a:t> </a:t>
            </a:r>
            <a:r>
              <a:rPr lang="en-GB" sz="2000" dirty="0">
                <a:solidFill>
                  <a:srgbClr val="632523"/>
                </a:solidFill>
                <a:latin typeface="Cambria" pitchFamily="18" charset="0"/>
              </a:rPr>
              <a:t>and</a:t>
            </a:r>
            <a:r>
              <a:rPr lang="en-US" sz="2000" dirty="0">
                <a:solidFill>
                  <a:srgbClr val="632523"/>
                </a:solidFill>
                <a:latin typeface="Cambria" pitchFamily="18" charset="0"/>
              </a:rPr>
              <a:t> </a:t>
            </a:r>
            <a:r>
              <a:rPr lang="en-GB" sz="2000" dirty="0">
                <a:solidFill>
                  <a:srgbClr val="632523"/>
                </a:solidFill>
                <a:latin typeface="Cambria" pitchFamily="18" charset="0"/>
              </a:rPr>
              <a:t>Right of appeal </a:t>
            </a:r>
          </a:p>
          <a:p>
            <a:pPr marL="457200" indent="-457200">
              <a:buFont typeface="Wingdings" pitchFamily="2" charset="2"/>
              <a:buChar char="q"/>
            </a:pPr>
            <a:r>
              <a:rPr lang="en-GB" sz="2000" dirty="0">
                <a:solidFill>
                  <a:srgbClr val="632523"/>
                </a:solidFill>
                <a:latin typeface="Cambria" pitchFamily="18" charset="0"/>
              </a:rPr>
              <a:t>Consultation and transparency mechanism</a:t>
            </a:r>
          </a:p>
          <a:p>
            <a:pPr marL="457200" indent="-457200">
              <a:buFont typeface="Wingdings" pitchFamily="2" charset="2"/>
              <a:buChar char="q"/>
            </a:pPr>
            <a:r>
              <a:rPr lang="en-GB" sz="2000" dirty="0">
                <a:solidFill>
                  <a:srgbClr val="632523"/>
                </a:solidFill>
                <a:latin typeface="Cambria" pitchFamily="18" charset="0"/>
              </a:rPr>
              <a:t>Management of radio frequencies for electronic communication services</a:t>
            </a:r>
          </a:p>
          <a:p>
            <a:pPr marL="457200" indent="-457200">
              <a:buFont typeface="Wingdings" pitchFamily="2" charset="2"/>
              <a:buChar char="q"/>
            </a:pPr>
            <a:r>
              <a:rPr lang="en-GB" sz="2000" dirty="0">
                <a:solidFill>
                  <a:srgbClr val="632523"/>
                </a:solidFill>
                <a:latin typeface="Cambria" pitchFamily="18" charset="0"/>
              </a:rPr>
              <a:t>Numbering, naming and addresses</a:t>
            </a:r>
          </a:p>
          <a:p>
            <a:pPr marL="457200" indent="-457200">
              <a:buFont typeface="Wingdings" pitchFamily="2" charset="2"/>
              <a:buChar char="q"/>
            </a:pPr>
            <a:r>
              <a:rPr lang="en-GB" sz="2000" dirty="0">
                <a:solidFill>
                  <a:srgbClr val="632523"/>
                </a:solidFill>
                <a:latin typeface="Cambria" pitchFamily="18" charset="0"/>
              </a:rPr>
              <a:t>Right of way and Co-location and facility sharing</a:t>
            </a:r>
          </a:p>
          <a:p>
            <a:pPr marL="457200" indent="-457200">
              <a:buFont typeface="Wingdings" pitchFamily="2" charset="2"/>
              <a:buChar char="q"/>
            </a:pPr>
            <a:r>
              <a:rPr lang="en-GB" sz="2000" dirty="0">
                <a:solidFill>
                  <a:srgbClr val="632523"/>
                </a:solidFill>
                <a:latin typeface="Cambria" pitchFamily="18" charset="0"/>
              </a:rPr>
              <a:t>Accounting separation and financial reports</a:t>
            </a:r>
          </a:p>
          <a:p>
            <a:pPr marL="457200" indent="-457200">
              <a:buFont typeface="Wingdings" pitchFamily="2" charset="2"/>
              <a:buChar char="q"/>
            </a:pPr>
            <a:r>
              <a:rPr lang="en-GB" sz="2000" dirty="0">
                <a:solidFill>
                  <a:srgbClr val="632523"/>
                </a:solidFill>
                <a:latin typeface="Cambria" pitchFamily="18" charset="0"/>
              </a:rPr>
              <a:t>Undertaking with significant market power</a:t>
            </a:r>
          </a:p>
          <a:p>
            <a:pPr marL="457200" indent="-457200">
              <a:buFont typeface="Wingdings" pitchFamily="2" charset="2"/>
              <a:buChar char="q"/>
            </a:pPr>
            <a:r>
              <a:rPr lang="en-GB" sz="2000" dirty="0">
                <a:solidFill>
                  <a:srgbClr val="632523"/>
                </a:solidFill>
                <a:latin typeface="Cambria" pitchFamily="18" charset="0"/>
              </a:rPr>
              <a:t>Standardisation</a:t>
            </a:r>
          </a:p>
          <a:p>
            <a:pPr marL="457200" indent="-457200">
              <a:buFont typeface="Wingdings" pitchFamily="2" charset="2"/>
              <a:buChar char="q"/>
            </a:pPr>
            <a:r>
              <a:rPr lang="en-GB" sz="2000" dirty="0">
                <a:solidFill>
                  <a:srgbClr val="632523"/>
                </a:solidFill>
                <a:latin typeface="Cambria" pitchFamily="18" charset="0"/>
              </a:rPr>
              <a:t>Interoperability of digital interactive television</a:t>
            </a:r>
          </a:p>
          <a:p>
            <a:pPr marL="457200" indent="-457200">
              <a:buFont typeface="Wingdings" pitchFamily="2" charset="2"/>
              <a:buChar char="q"/>
            </a:pPr>
            <a:r>
              <a:rPr lang="en-GB" sz="2000" dirty="0">
                <a:solidFill>
                  <a:srgbClr val="632523"/>
                </a:solidFill>
                <a:latin typeface="Cambria" pitchFamily="18" charset="0"/>
              </a:rPr>
              <a:t>Dispute resolution between undertakings</a:t>
            </a:r>
          </a:p>
          <a:p>
            <a:pPr marL="457200" indent="-457200">
              <a:buFont typeface="Wingdings" pitchFamily="2" charset="2"/>
              <a:buChar char="q"/>
            </a:pPr>
            <a:r>
              <a:rPr lang="en-GB" sz="2000" dirty="0">
                <a:solidFill>
                  <a:srgbClr val="632523"/>
                </a:solidFill>
                <a:latin typeface="Cambria" pitchFamily="18" charset="0"/>
              </a:rPr>
              <a:t>Proposal</a:t>
            </a:r>
            <a:r>
              <a:rPr lang="sr-Latn-CS" sz="2000" dirty="0">
                <a:solidFill>
                  <a:srgbClr val="632523"/>
                </a:solidFill>
                <a:latin typeface="Cambria" pitchFamily="18" charset="0"/>
              </a:rPr>
              <a:t> of Law on Electronic Communication and ammended</a:t>
            </a:r>
            <a:r>
              <a:rPr lang="en-US" sz="2000" dirty="0">
                <a:solidFill>
                  <a:srgbClr val="632523"/>
                </a:solidFill>
                <a:latin typeface="Cambria" pitchFamily="18" charset="0"/>
              </a:rPr>
              <a:t> </a:t>
            </a:r>
            <a:r>
              <a:rPr lang="sr-Latn-CS" sz="2000" dirty="0">
                <a:solidFill>
                  <a:srgbClr val="632523"/>
                </a:solidFill>
                <a:latin typeface="Cambria" pitchFamily="18" charset="0"/>
              </a:rPr>
              <a:t>provisions of the </a:t>
            </a:r>
            <a:r>
              <a:rPr lang="en-GB" sz="2000" dirty="0">
                <a:solidFill>
                  <a:srgbClr val="632523"/>
                </a:solidFill>
                <a:latin typeface="Cambria" pitchFamily="18" charset="0"/>
              </a:rPr>
              <a:t>Framework</a:t>
            </a:r>
            <a:r>
              <a:rPr lang="sr-Latn-CS" sz="2000" dirty="0">
                <a:solidFill>
                  <a:srgbClr val="632523"/>
                </a:solidFill>
                <a:latin typeface="Cambria" pitchFamily="18" charset="0"/>
              </a:rPr>
              <a:t> Directive</a:t>
            </a:r>
            <a:endParaRPr lang="en-GB" sz="2000" dirty="0">
              <a:solidFill>
                <a:srgbClr val="632523"/>
              </a:solidFill>
              <a:latin typeface="Cambria" pitchFamily="18" charset="0"/>
            </a:endParaRPr>
          </a:p>
          <a:p>
            <a:pPr marL="457200" indent="-457200">
              <a:buFont typeface="Wingdings" pitchFamily="2" charset="2"/>
              <a:buChar char="q"/>
            </a:pPr>
            <a:endParaRPr lang="en-GB" sz="2000" dirty="0">
              <a:solidFill>
                <a:srgbClr val="632523"/>
              </a:solidFill>
              <a:latin typeface="Cambria" pitchFamily="18" charset="0"/>
            </a:endParaRPr>
          </a:p>
          <a:p>
            <a:pPr marL="457200" indent="-457200">
              <a:buFont typeface="Wingdings" pitchFamily="2" charset="2"/>
              <a:buChar char="q"/>
            </a:pPr>
            <a:endParaRPr lang="en-GB" sz="2000" dirty="0">
              <a:solidFill>
                <a:srgbClr val="632523"/>
              </a:solidFill>
              <a:latin typeface="Cambria" pitchFamily="18" charset="0"/>
            </a:endParaRPr>
          </a:p>
          <a:p>
            <a:pPr marL="457200" indent="-457200">
              <a:buFont typeface="Wingdings" pitchFamily="2" charset="2"/>
              <a:buChar char="q"/>
            </a:pPr>
            <a:endParaRPr lang="en-GB" sz="2000" dirty="0">
              <a:solidFill>
                <a:srgbClr val="632523"/>
              </a:solidFill>
              <a:latin typeface="Cambria" pitchFamily="18" charset="0"/>
            </a:endParaRPr>
          </a:p>
          <a:p>
            <a:pPr marL="457200" indent="-457200">
              <a:buFont typeface="Wingdings" pitchFamily="2" charset="2"/>
              <a:buChar char="q"/>
            </a:pPr>
            <a:endParaRPr lang="en-GB" sz="2000" dirty="0">
              <a:solidFill>
                <a:srgbClr val="632523"/>
              </a:solidFill>
              <a:latin typeface="Cambria" pitchFamily="18" charset="0"/>
            </a:endParaRPr>
          </a:p>
          <a:p>
            <a:pPr marL="457200" indent="-457200">
              <a:buFont typeface="Wingdings" pitchFamily="2" charset="2"/>
              <a:buChar char="q"/>
            </a:pPr>
            <a:endParaRPr lang="en-GB" sz="2000" dirty="0">
              <a:solidFill>
                <a:srgbClr val="632523"/>
              </a:solidFill>
              <a:latin typeface="Cambria" pitchFamily="18" charset="0"/>
            </a:endParaRPr>
          </a:p>
          <a:p>
            <a:pPr marL="457200" indent="-457200">
              <a:buFont typeface="Wingdings" pitchFamily="2" charset="2"/>
              <a:buChar char="q"/>
            </a:pPr>
            <a:endParaRPr lang="en-GB" sz="2000" dirty="0">
              <a:solidFill>
                <a:srgbClr val="632523"/>
              </a:solidFill>
              <a:latin typeface="Cambria" pitchFamily="18" charset="0"/>
            </a:endParaRPr>
          </a:p>
          <a:p>
            <a:pPr marL="457200" indent="-457200">
              <a:buFont typeface="Wingdings" pitchFamily="2" charset="2"/>
              <a:buChar char="q"/>
            </a:pPr>
            <a:endParaRPr lang="en-GB" sz="2000" dirty="0">
              <a:solidFill>
                <a:srgbClr val="632523"/>
              </a:solidFill>
              <a:latin typeface="Cambria" pitchFamily="18" charset="0"/>
            </a:endParaRPr>
          </a:p>
          <a:p>
            <a:pPr marL="457200" indent="-457200">
              <a:buFont typeface="Wingdings" pitchFamily="2" charset="2"/>
              <a:buChar char="q"/>
            </a:pPr>
            <a:endParaRPr lang="en-GB" sz="2000" dirty="0">
              <a:solidFill>
                <a:srgbClr val="632523"/>
              </a:solidFill>
              <a:latin typeface="Cambria" pitchFamily="18" charset="0"/>
            </a:endParaRPr>
          </a:p>
          <a:p>
            <a:pPr marL="457200" indent="-457200">
              <a:buFont typeface="Wingdings" pitchFamily="2" charset="2"/>
              <a:buChar char="q"/>
            </a:pPr>
            <a:endParaRPr lang="en-US" sz="2000" dirty="0">
              <a:solidFill>
                <a:srgbClr val="632523"/>
              </a:solidFill>
              <a:latin typeface="Cambria" pitchFamily="18" charset="0"/>
            </a:endParaRPr>
          </a:p>
          <a:p>
            <a:pPr marL="457200" indent="-457200">
              <a:buFont typeface="Wingdings" pitchFamily="2" charset="2"/>
              <a:buChar char="q"/>
            </a:pPr>
            <a:endParaRPr lang="en-GB" sz="2000" dirty="0">
              <a:solidFill>
                <a:srgbClr val="632523"/>
              </a:solidFill>
              <a:latin typeface="Cambria" pitchFamily="18" charset="0"/>
            </a:endParaRPr>
          </a:p>
          <a:p>
            <a:pPr marL="457200" indent="-457200">
              <a:buFont typeface="Wingdings" pitchFamily="2" charset="2"/>
              <a:buChar char="q"/>
            </a:pPr>
            <a:endParaRPr lang="en-US" sz="2000" dirty="0">
              <a:solidFill>
                <a:srgbClr val="632523"/>
              </a:solidFill>
              <a:latin typeface="Cambria" pitchFamily="18" charset="0"/>
            </a:endParaRPr>
          </a:p>
          <a:p>
            <a:pPr marL="457200" indent="-457200">
              <a:buFont typeface="Wingdings" pitchFamily="2" charset="2"/>
              <a:buChar char="q"/>
            </a:pPr>
            <a:endParaRPr lang="en-GB" sz="2000" dirty="0">
              <a:solidFill>
                <a:srgbClr val="632523"/>
              </a:solidFill>
              <a:latin typeface="Cambria" pitchFamily="18" charset="0"/>
            </a:endParaRPr>
          </a:p>
          <a:p>
            <a:pPr marL="457200" indent="-457200">
              <a:buFont typeface="Wingdings" pitchFamily="2" charset="2"/>
              <a:buChar char="q"/>
            </a:pPr>
            <a:endParaRPr lang="en-GB" sz="2000" dirty="0">
              <a:solidFill>
                <a:srgbClr val="632523"/>
              </a:solidFill>
              <a:latin typeface="Cambria" pitchFamily="18" charset="0"/>
            </a:endParaRPr>
          </a:p>
          <a:p>
            <a:pPr marL="457200" indent="-457200">
              <a:buFont typeface="Wingdings" pitchFamily="2" charset="2"/>
              <a:buChar char="q"/>
            </a:pPr>
            <a:endParaRPr lang="en-US" sz="2000" dirty="0">
              <a:solidFill>
                <a:srgbClr val="632523"/>
              </a:solidFill>
              <a:latin typeface="Cambria" pitchFamily="18" charset="0"/>
            </a:endParaRPr>
          </a:p>
          <a:p>
            <a:pPr marL="457200" indent="-457200">
              <a:buFont typeface="Wingdings" pitchFamily="2" charset="2"/>
              <a:buChar char="q"/>
            </a:pPr>
            <a:endParaRPr lang="en-US" sz="2000" dirty="0">
              <a:solidFill>
                <a:srgbClr val="632523"/>
              </a:solidFill>
              <a:latin typeface="Cambria" pitchFamily="18" charset="0"/>
            </a:endParaRPr>
          </a:p>
          <a:p>
            <a:pPr marL="457200" indent="-457200">
              <a:buFont typeface="Wingdings" pitchFamily="2" charset="2"/>
              <a:buChar char="q"/>
            </a:pPr>
            <a:endParaRPr lang="en-GB" sz="2000" dirty="0">
              <a:solidFill>
                <a:srgbClr val="632523"/>
              </a:solidFill>
              <a:latin typeface="Cambria" pitchFamily="18" charset="0"/>
            </a:endParaRPr>
          </a:p>
          <a:p>
            <a:pPr marL="457200" indent="-457200">
              <a:buFont typeface="Wingdings" pitchFamily="2" charset="2"/>
              <a:buChar char="q"/>
            </a:pPr>
            <a:endParaRPr lang="en-US" sz="2000" dirty="0">
              <a:solidFill>
                <a:srgbClr val="632523"/>
              </a:solidFill>
              <a:latin typeface="Cambria" pitchFamily="18" charset="0"/>
            </a:endParaRPr>
          </a:p>
          <a:p>
            <a:pPr marL="457200" indent="-457200">
              <a:buFont typeface="Wingdings" pitchFamily="2" charset="2"/>
              <a:buChar char="q"/>
            </a:pPr>
            <a:endParaRPr lang="en-US" sz="2000" dirty="0">
              <a:solidFill>
                <a:srgbClr val="000000"/>
              </a:solidFill>
              <a:latin typeface="Cambri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5124"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36" name="Rectangle 35"/>
          <p:cNvSpPr/>
          <p:nvPr/>
        </p:nvSpPr>
        <p:spPr>
          <a:xfrm>
            <a:off x="381000" y="4495800"/>
            <a:ext cx="8382000" cy="923925"/>
          </a:xfrm>
          <a:prstGeom prst="rect">
            <a:avLst/>
          </a:prstGeom>
        </p:spPr>
        <p:txBody>
          <a:bodyPr>
            <a:spAutoFit/>
          </a:bodyPr>
          <a:lstStyle/>
          <a:p>
            <a:pPr marL="814388" indent="-450850" algn="ctr" fontAlgn="auto">
              <a:spcBef>
                <a:spcPts val="0"/>
              </a:spcBef>
              <a:spcAft>
                <a:spcPts val="0"/>
              </a:spcAft>
              <a:defRPr/>
            </a:pPr>
            <a:endParaRPr lang="en-US" b="1" dirty="0">
              <a:solidFill>
                <a:schemeClr val="accent2">
                  <a:lumMod val="50000"/>
                </a:schemeClr>
              </a:solidFill>
              <a:latin typeface="Cambria" pitchFamily="18" charset="0"/>
              <a:cs typeface="+mn-cs"/>
            </a:endParaRPr>
          </a:p>
          <a:p>
            <a:pPr marL="814388" indent="-450850" algn="ctr" fontAlgn="auto">
              <a:spcBef>
                <a:spcPts val="0"/>
              </a:spcBef>
              <a:spcAft>
                <a:spcPts val="0"/>
              </a:spcAft>
              <a:defRPr/>
            </a:pPr>
            <a:endParaRPr lang="en-US" b="1" dirty="0">
              <a:solidFill>
                <a:schemeClr val="accent2">
                  <a:lumMod val="50000"/>
                </a:schemeClr>
              </a:solidFill>
              <a:latin typeface="Cambria" pitchFamily="18" charset="0"/>
              <a:cs typeface="+mn-cs"/>
            </a:endParaRPr>
          </a:p>
          <a:p>
            <a:pPr marL="814388" indent="-450850" algn="ctr" fontAlgn="auto">
              <a:spcBef>
                <a:spcPts val="0"/>
              </a:spcBef>
              <a:spcAft>
                <a:spcPts val="0"/>
              </a:spcAft>
              <a:defRPr/>
            </a:pPr>
            <a:endParaRPr lang="en-US" b="1" dirty="0">
              <a:solidFill>
                <a:schemeClr val="accent2">
                  <a:lumMod val="50000"/>
                </a:schemeClr>
              </a:solidFill>
              <a:latin typeface="Cambria" pitchFamily="18" charset="0"/>
              <a:cs typeface="+mn-cs"/>
            </a:endParaRPr>
          </a:p>
        </p:txBody>
      </p:sp>
      <p:pic>
        <p:nvPicPr>
          <p:cNvPr id="5126" name="Picture 4" descr="C:\Documents and Settings\alen.nikezic\Desktop\MUPIJU-Stari komp\Press clipping\montenegro grb.wmf"/>
          <p:cNvPicPr>
            <a:picLocks noChangeAspect="1" noChangeArrowheads="1"/>
          </p:cNvPicPr>
          <p:nvPr/>
        </p:nvPicPr>
        <p:blipFill>
          <a:blip r:embed="rId2"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pic>
        <p:nvPicPr>
          <p:cNvPr id="5129" name="Picture 18" descr="EU MN logo"/>
          <p:cNvPicPr>
            <a:picLocks noChangeAspect="1" noChangeArrowheads="1"/>
          </p:cNvPicPr>
          <p:nvPr/>
        </p:nvPicPr>
        <p:blipFill>
          <a:blip r:embed="rId3" cstate="print"/>
          <a:srcRect/>
          <a:stretch>
            <a:fillRect/>
          </a:stretch>
        </p:blipFill>
        <p:spPr bwMode="auto">
          <a:xfrm>
            <a:off x="152400" y="609600"/>
            <a:ext cx="1219200" cy="685800"/>
          </a:xfrm>
          <a:prstGeom prst="rect">
            <a:avLst/>
          </a:prstGeom>
          <a:noFill/>
          <a:ln w="9525">
            <a:noFill/>
            <a:miter lim="800000"/>
            <a:headEnd/>
            <a:tailEnd/>
          </a:ln>
        </p:spPr>
      </p:pic>
      <p:sp>
        <p:nvSpPr>
          <p:cNvPr id="5130" name="Rectangle 16"/>
          <p:cNvSpPr>
            <a:spLocks noChangeArrowheads="1"/>
          </p:cNvSpPr>
          <p:nvPr/>
        </p:nvSpPr>
        <p:spPr bwMode="auto">
          <a:xfrm>
            <a:off x="304800" y="1143000"/>
            <a:ext cx="8839200" cy="519113"/>
          </a:xfrm>
          <a:prstGeom prst="rect">
            <a:avLst/>
          </a:prstGeom>
          <a:noFill/>
          <a:ln w="9525">
            <a:noFill/>
            <a:miter lim="800000"/>
            <a:headEnd/>
            <a:tailEnd/>
          </a:ln>
        </p:spPr>
        <p:txBody>
          <a:bodyPr>
            <a:spAutoFit/>
          </a:bodyPr>
          <a:lstStyle/>
          <a:p>
            <a:pPr algn="ctr"/>
            <a:r>
              <a:rPr lang="en-US" sz="2800" b="1">
                <a:solidFill>
                  <a:schemeClr val="hlink"/>
                </a:solidFill>
                <a:latin typeface="Cambria" pitchFamily="18" charset="0"/>
              </a:rPr>
              <a:t>Relevant Acquis </a:t>
            </a:r>
          </a:p>
        </p:txBody>
      </p:sp>
      <p:sp>
        <p:nvSpPr>
          <p:cNvPr id="21" name="Rectangle 20"/>
          <p:cNvSpPr/>
          <p:nvPr/>
        </p:nvSpPr>
        <p:spPr>
          <a:xfrm>
            <a:off x="457200" y="1779588"/>
            <a:ext cx="8001000" cy="5078412"/>
          </a:xfrm>
          <a:prstGeom prst="rect">
            <a:avLst/>
          </a:prstGeom>
        </p:spPr>
        <p:txBody>
          <a:bodyPr>
            <a:spAutoFit/>
          </a:bodyPr>
          <a:lstStyle/>
          <a:p>
            <a:pPr>
              <a:defRPr/>
            </a:pPr>
            <a:endParaRPr lang="en-GB" b="1" dirty="0">
              <a:solidFill>
                <a:schemeClr val="accent2">
                  <a:lumMod val="50000"/>
                </a:schemeClr>
              </a:solidFill>
              <a:latin typeface="Cambria" pitchFamily="18" charset="0"/>
            </a:endParaRPr>
          </a:p>
          <a:p>
            <a:pPr>
              <a:buFont typeface="Wingdings" pitchFamily="2" charset="2"/>
              <a:buChar char="Ø"/>
              <a:defRPr/>
            </a:pPr>
            <a:endParaRPr lang="en-GB" b="1" dirty="0">
              <a:solidFill>
                <a:schemeClr val="accent2">
                  <a:lumMod val="50000"/>
                </a:schemeClr>
              </a:solidFill>
              <a:latin typeface="Cambria" pitchFamily="18" charset="0"/>
            </a:endParaRPr>
          </a:p>
          <a:p>
            <a:pPr>
              <a:buFont typeface="Wingdings" pitchFamily="2" charset="2"/>
              <a:buChar char="Ø"/>
              <a:defRPr/>
            </a:pPr>
            <a:endParaRPr lang="en-GB" b="1" dirty="0">
              <a:solidFill>
                <a:schemeClr val="accent2">
                  <a:lumMod val="50000"/>
                </a:schemeClr>
              </a:solidFill>
              <a:latin typeface="Cambria" pitchFamily="18" charset="0"/>
            </a:endParaRPr>
          </a:p>
          <a:p>
            <a:pPr>
              <a:buFont typeface="Wingdings" pitchFamily="2" charset="2"/>
              <a:buChar char="Ø"/>
              <a:defRPr/>
            </a:pPr>
            <a:endParaRPr lang="en-GB" b="1" dirty="0">
              <a:solidFill>
                <a:schemeClr val="accent2">
                  <a:lumMod val="50000"/>
                </a:schemeClr>
              </a:solidFill>
              <a:latin typeface="Cambria" pitchFamily="18" charset="0"/>
            </a:endParaRPr>
          </a:p>
          <a:p>
            <a:pPr>
              <a:buFont typeface="Wingdings" pitchFamily="2" charset="2"/>
              <a:buChar char="Ø"/>
              <a:defRPr/>
            </a:pPr>
            <a:endParaRPr lang="en-GB" b="1" dirty="0">
              <a:solidFill>
                <a:schemeClr val="accent2">
                  <a:lumMod val="50000"/>
                </a:schemeClr>
              </a:solidFill>
              <a:latin typeface="Cambria" pitchFamily="18" charset="0"/>
            </a:endParaRPr>
          </a:p>
          <a:p>
            <a:pPr>
              <a:buFont typeface="Wingdings" pitchFamily="2" charset="2"/>
              <a:buChar char="Ø"/>
              <a:defRPr/>
            </a:pPr>
            <a:endParaRPr lang="en-GB" b="1" dirty="0">
              <a:solidFill>
                <a:schemeClr val="accent2">
                  <a:lumMod val="50000"/>
                </a:schemeClr>
              </a:solidFill>
              <a:latin typeface="Cambria" pitchFamily="18" charset="0"/>
            </a:endParaRPr>
          </a:p>
          <a:p>
            <a:pPr>
              <a:buFont typeface="Wingdings" pitchFamily="2" charset="2"/>
              <a:buChar char="Ø"/>
              <a:defRPr/>
            </a:pPr>
            <a:endParaRPr lang="en-GB" b="1" dirty="0">
              <a:solidFill>
                <a:schemeClr val="accent2">
                  <a:lumMod val="50000"/>
                </a:schemeClr>
              </a:solidFill>
              <a:latin typeface="Cambria" pitchFamily="18" charset="0"/>
            </a:endParaRPr>
          </a:p>
          <a:p>
            <a:pPr>
              <a:buFont typeface="Wingdings" pitchFamily="2" charset="2"/>
              <a:buChar char="Ø"/>
              <a:defRPr/>
            </a:pPr>
            <a:endParaRPr lang="en-GB" b="1" dirty="0">
              <a:solidFill>
                <a:schemeClr val="accent2">
                  <a:lumMod val="50000"/>
                </a:schemeClr>
              </a:solidFill>
              <a:latin typeface="Cambria" pitchFamily="18" charset="0"/>
            </a:endParaRPr>
          </a:p>
          <a:p>
            <a:pPr>
              <a:buFont typeface="Wingdings" pitchFamily="2" charset="2"/>
              <a:buChar char="Ø"/>
              <a:defRPr/>
            </a:pPr>
            <a:endParaRPr lang="en-US" b="1" dirty="0">
              <a:solidFill>
                <a:schemeClr val="accent2">
                  <a:lumMod val="50000"/>
                </a:schemeClr>
              </a:solidFill>
              <a:latin typeface="Cambria" pitchFamily="18" charset="0"/>
            </a:endParaRPr>
          </a:p>
          <a:p>
            <a:pPr>
              <a:buFont typeface="Wingdings" pitchFamily="2" charset="2"/>
              <a:buChar char="Ø"/>
              <a:defRPr/>
            </a:pPr>
            <a:endParaRPr lang="en-GB" b="1" dirty="0">
              <a:solidFill>
                <a:schemeClr val="accent2">
                  <a:lumMod val="50000"/>
                </a:schemeClr>
              </a:solidFill>
              <a:latin typeface="Cambria" pitchFamily="18" charset="0"/>
            </a:endParaRPr>
          </a:p>
          <a:p>
            <a:pPr>
              <a:buFont typeface="Wingdings" pitchFamily="2" charset="2"/>
              <a:buChar char="Ø"/>
              <a:defRPr/>
            </a:pPr>
            <a:endParaRPr lang="en-US" b="1" dirty="0">
              <a:solidFill>
                <a:schemeClr val="accent2">
                  <a:lumMod val="50000"/>
                </a:schemeClr>
              </a:solidFill>
              <a:latin typeface="Cambria" pitchFamily="18" charset="0"/>
            </a:endParaRPr>
          </a:p>
          <a:p>
            <a:pPr>
              <a:buFont typeface="Wingdings" pitchFamily="2" charset="2"/>
              <a:buChar char="Ø"/>
              <a:defRPr/>
            </a:pPr>
            <a:endParaRPr lang="en-GB" b="1" dirty="0">
              <a:solidFill>
                <a:schemeClr val="accent2">
                  <a:lumMod val="50000"/>
                </a:schemeClr>
              </a:solidFill>
              <a:latin typeface="Cambria" pitchFamily="18" charset="0"/>
            </a:endParaRPr>
          </a:p>
          <a:p>
            <a:pPr>
              <a:buFont typeface="Wingdings" pitchFamily="2" charset="2"/>
              <a:buChar char="Ø"/>
              <a:defRPr/>
            </a:pPr>
            <a:endParaRPr lang="en-GB" b="1" dirty="0">
              <a:solidFill>
                <a:schemeClr val="accent2">
                  <a:lumMod val="50000"/>
                </a:schemeClr>
              </a:solidFill>
              <a:latin typeface="Cambria" pitchFamily="18" charset="0"/>
            </a:endParaRPr>
          </a:p>
          <a:p>
            <a:pPr>
              <a:buFont typeface="Wingdings" pitchFamily="2" charset="2"/>
              <a:buChar char="Ø"/>
              <a:defRPr/>
            </a:pPr>
            <a:endParaRPr lang="en-US" b="1" dirty="0">
              <a:solidFill>
                <a:schemeClr val="accent2">
                  <a:lumMod val="50000"/>
                </a:schemeClr>
              </a:solidFill>
              <a:latin typeface="Cambria" pitchFamily="18" charset="0"/>
            </a:endParaRPr>
          </a:p>
          <a:p>
            <a:pPr>
              <a:buFont typeface="Wingdings" pitchFamily="2" charset="2"/>
              <a:buChar char="Ø"/>
              <a:defRPr/>
            </a:pPr>
            <a:endParaRPr lang="en-US" b="1" dirty="0">
              <a:solidFill>
                <a:schemeClr val="accent2">
                  <a:lumMod val="50000"/>
                </a:schemeClr>
              </a:solidFill>
              <a:latin typeface="Cambria" pitchFamily="18" charset="0"/>
            </a:endParaRPr>
          </a:p>
          <a:p>
            <a:pPr>
              <a:buFont typeface="Wingdings" pitchFamily="2" charset="2"/>
              <a:buChar char="Ø"/>
              <a:defRPr/>
            </a:pPr>
            <a:endParaRPr lang="en-GB" dirty="0">
              <a:solidFill>
                <a:schemeClr val="accent2">
                  <a:lumMod val="50000"/>
                </a:schemeClr>
              </a:solidFill>
              <a:latin typeface="Cambria" pitchFamily="18" charset="0"/>
            </a:endParaRPr>
          </a:p>
          <a:p>
            <a:pPr>
              <a:buFont typeface="Wingdings" pitchFamily="2" charset="2"/>
              <a:buChar char="Ø"/>
              <a:defRPr/>
            </a:pPr>
            <a:endParaRPr lang="en-US" dirty="0">
              <a:solidFill>
                <a:schemeClr val="accent2">
                  <a:lumMod val="50000"/>
                </a:schemeClr>
              </a:solidFill>
              <a:latin typeface="Cambria" pitchFamily="18" charset="0"/>
            </a:endParaRPr>
          </a:p>
          <a:p>
            <a:pPr>
              <a:buFont typeface="Wingdings" pitchFamily="2" charset="2"/>
              <a:buChar char="Ø"/>
              <a:defRPr/>
            </a:pPr>
            <a:endParaRPr lang="en-US" dirty="0">
              <a:solidFill>
                <a:prstClr val="black"/>
              </a:solidFill>
            </a:endParaRPr>
          </a:p>
        </p:txBody>
      </p:sp>
      <p:sp>
        <p:nvSpPr>
          <p:cNvPr id="5132" name="Rectangle 28"/>
          <p:cNvSpPr>
            <a:spLocks noChangeArrowheads="1"/>
          </p:cNvSpPr>
          <p:nvPr/>
        </p:nvSpPr>
        <p:spPr bwMode="auto">
          <a:xfrm>
            <a:off x="685800" y="1981200"/>
            <a:ext cx="8001000" cy="11045825"/>
          </a:xfrm>
          <a:prstGeom prst="rect">
            <a:avLst/>
          </a:prstGeom>
          <a:noFill/>
          <a:ln w="9525">
            <a:noFill/>
            <a:miter lim="800000"/>
            <a:headEnd/>
            <a:tailEnd/>
          </a:ln>
        </p:spPr>
        <p:txBody>
          <a:bodyPr>
            <a:spAutoFit/>
          </a:bodyPr>
          <a:lstStyle/>
          <a:p>
            <a:endParaRPr lang="en-GB" sz="2400" b="1">
              <a:solidFill>
                <a:srgbClr val="632523"/>
              </a:solidFill>
              <a:latin typeface="Cambria" pitchFamily="18" charset="0"/>
            </a:endParaRPr>
          </a:p>
          <a:p>
            <a:pPr>
              <a:buFont typeface="Wingdings" pitchFamily="2" charset="2"/>
              <a:buChar char="Ø"/>
            </a:pPr>
            <a:r>
              <a:rPr lang="en-GB" sz="2400" b="1">
                <a:solidFill>
                  <a:srgbClr val="632523"/>
                </a:solidFill>
                <a:latin typeface="Cambria" pitchFamily="18" charset="0"/>
              </a:rPr>
              <a:t>Directive 2002/21/EC of the European Parliament and of the Council on a common regulatory framework for electronic communications networks and services</a:t>
            </a:r>
          </a:p>
          <a:p>
            <a:pPr>
              <a:buFont typeface="Wingdings" pitchFamily="2" charset="2"/>
              <a:buChar char="Ø"/>
            </a:pPr>
            <a:endParaRPr lang="en-GB" sz="2400" b="1">
              <a:solidFill>
                <a:srgbClr val="632523"/>
              </a:solidFill>
              <a:latin typeface="Cambria" pitchFamily="18" charset="0"/>
            </a:endParaRPr>
          </a:p>
          <a:p>
            <a:endParaRPr lang="en-GB" sz="2400" b="1">
              <a:solidFill>
                <a:srgbClr val="632523"/>
              </a:solidFill>
              <a:latin typeface="Cambria" pitchFamily="18" charset="0"/>
            </a:endParaRPr>
          </a:p>
          <a:p>
            <a:pPr>
              <a:buFont typeface="Wingdings" pitchFamily="2" charset="2"/>
              <a:buChar char="Ø"/>
            </a:pPr>
            <a:r>
              <a:rPr lang="en-GB" sz="2400" b="1">
                <a:solidFill>
                  <a:srgbClr val="632523"/>
                </a:solidFill>
                <a:latin typeface="Cambria" pitchFamily="18" charset="0"/>
              </a:rPr>
              <a:t> Directive 2009/140/EC</a:t>
            </a:r>
          </a:p>
          <a:p>
            <a:pPr>
              <a:buFont typeface="Wingdings" pitchFamily="2" charset="2"/>
              <a:buChar char="Ø"/>
            </a:pPr>
            <a:endParaRPr lang="en-GB" sz="2400" b="1">
              <a:solidFill>
                <a:srgbClr val="632523"/>
              </a:solidFill>
              <a:latin typeface="Cambria" pitchFamily="18" charset="0"/>
            </a:endParaRPr>
          </a:p>
          <a:p>
            <a:endParaRPr lang="en-GB" sz="2400" b="1">
              <a:solidFill>
                <a:srgbClr val="632523"/>
              </a:solidFill>
              <a:latin typeface="Cambria" pitchFamily="18" charset="0"/>
            </a:endParaRPr>
          </a:p>
          <a:p>
            <a:endParaRPr lang="en-GB" sz="2400" b="1">
              <a:solidFill>
                <a:srgbClr val="632523"/>
              </a:solidFill>
              <a:latin typeface="Cambria" pitchFamily="18" charset="0"/>
            </a:endParaRPr>
          </a:p>
          <a:p>
            <a:pPr>
              <a:buFont typeface="Wingdings" pitchFamily="2" charset="2"/>
              <a:buChar char="Ø"/>
            </a:pPr>
            <a:endParaRPr lang="en-GB" sz="2400" b="1">
              <a:solidFill>
                <a:srgbClr val="632523"/>
              </a:solidFill>
              <a:latin typeface="Cambria" pitchFamily="18" charset="0"/>
            </a:endParaRPr>
          </a:p>
          <a:p>
            <a:pPr>
              <a:buFont typeface="Wingdings" pitchFamily="2" charset="2"/>
              <a:buChar char="Ø"/>
            </a:pPr>
            <a:endParaRPr lang="en-GB" sz="2400" b="1">
              <a:solidFill>
                <a:srgbClr val="632523"/>
              </a:solidFill>
              <a:latin typeface="Cambria" pitchFamily="18" charset="0"/>
            </a:endParaRPr>
          </a:p>
          <a:p>
            <a:pPr>
              <a:buFont typeface="Wingdings" pitchFamily="2" charset="2"/>
              <a:buChar char="Ø"/>
            </a:pPr>
            <a:endParaRPr lang="en-GB" sz="2400" b="1">
              <a:solidFill>
                <a:srgbClr val="632523"/>
              </a:solidFill>
              <a:latin typeface="Cambria" pitchFamily="18" charset="0"/>
            </a:endParaRPr>
          </a:p>
          <a:p>
            <a:pPr>
              <a:buFont typeface="Wingdings" pitchFamily="2" charset="2"/>
              <a:buChar char="Ø"/>
            </a:pPr>
            <a:endParaRPr lang="en-GB" sz="2400" b="1">
              <a:solidFill>
                <a:srgbClr val="632523"/>
              </a:solidFill>
              <a:latin typeface="Cambria" pitchFamily="18" charset="0"/>
            </a:endParaRPr>
          </a:p>
          <a:p>
            <a:pPr>
              <a:buFont typeface="Wingdings" pitchFamily="2" charset="2"/>
              <a:buChar char="Ø"/>
            </a:pPr>
            <a:endParaRPr lang="en-GB" sz="2400" b="1">
              <a:solidFill>
                <a:srgbClr val="632523"/>
              </a:solidFill>
              <a:latin typeface="Cambria" pitchFamily="18" charset="0"/>
            </a:endParaRPr>
          </a:p>
          <a:p>
            <a:pPr>
              <a:buFont typeface="Wingdings" pitchFamily="2" charset="2"/>
              <a:buChar char="Ø"/>
            </a:pPr>
            <a:endParaRPr lang="en-GB" sz="2400" b="1">
              <a:solidFill>
                <a:srgbClr val="632523"/>
              </a:solidFill>
              <a:latin typeface="Cambria" pitchFamily="18" charset="0"/>
            </a:endParaRPr>
          </a:p>
          <a:p>
            <a:pPr>
              <a:buFont typeface="Wingdings" pitchFamily="2" charset="2"/>
              <a:buChar char="Ø"/>
            </a:pPr>
            <a:endParaRPr lang="en-GB" sz="2400" b="1">
              <a:solidFill>
                <a:srgbClr val="632523"/>
              </a:solidFill>
              <a:latin typeface="Cambria" pitchFamily="18" charset="0"/>
            </a:endParaRPr>
          </a:p>
          <a:p>
            <a:pPr>
              <a:buFont typeface="Wingdings" pitchFamily="2" charset="2"/>
              <a:buChar char="Ø"/>
            </a:pPr>
            <a:endParaRPr lang="en-GB" sz="2400" b="1">
              <a:solidFill>
                <a:srgbClr val="632523"/>
              </a:solidFill>
              <a:latin typeface="Cambria" pitchFamily="18" charset="0"/>
            </a:endParaRPr>
          </a:p>
          <a:p>
            <a:pPr>
              <a:buFont typeface="Wingdings" pitchFamily="2" charset="2"/>
              <a:buChar char="Ø"/>
            </a:pPr>
            <a:endParaRPr lang="en-GB" sz="2400" b="1">
              <a:solidFill>
                <a:srgbClr val="632523"/>
              </a:solidFill>
              <a:latin typeface="Cambria" pitchFamily="18" charset="0"/>
            </a:endParaRPr>
          </a:p>
          <a:p>
            <a:pPr>
              <a:buFont typeface="Wingdings" pitchFamily="2" charset="2"/>
              <a:buChar char="Ø"/>
            </a:pPr>
            <a:endParaRPr lang="en-GB" sz="2400" b="1">
              <a:solidFill>
                <a:srgbClr val="632523"/>
              </a:solidFill>
              <a:latin typeface="Cambria" pitchFamily="18" charset="0"/>
            </a:endParaRPr>
          </a:p>
          <a:p>
            <a:pPr>
              <a:buFont typeface="Wingdings" pitchFamily="2" charset="2"/>
              <a:buChar char="Ø"/>
            </a:pPr>
            <a:endParaRPr lang="en-US" sz="2400" b="1">
              <a:solidFill>
                <a:srgbClr val="632523"/>
              </a:solidFill>
              <a:latin typeface="Cambria" pitchFamily="18" charset="0"/>
            </a:endParaRPr>
          </a:p>
          <a:p>
            <a:pPr>
              <a:buFont typeface="Wingdings" pitchFamily="2" charset="2"/>
              <a:buChar char="Ø"/>
            </a:pPr>
            <a:endParaRPr lang="en-GB" sz="2400" b="1">
              <a:solidFill>
                <a:srgbClr val="632523"/>
              </a:solidFill>
              <a:latin typeface="Cambria" pitchFamily="18" charset="0"/>
            </a:endParaRPr>
          </a:p>
          <a:p>
            <a:pPr>
              <a:buFont typeface="Wingdings" pitchFamily="2" charset="2"/>
              <a:buChar char="Ø"/>
            </a:pPr>
            <a:endParaRPr lang="en-US" sz="2400" b="1">
              <a:solidFill>
                <a:srgbClr val="632523"/>
              </a:solidFill>
              <a:latin typeface="Cambria" pitchFamily="18" charset="0"/>
            </a:endParaRPr>
          </a:p>
          <a:p>
            <a:pPr>
              <a:buFont typeface="Wingdings" pitchFamily="2" charset="2"/>
              <a:buChar char="Ø"/>
            </a:pPr>
            <a:endParaRPr lang="en-GB" sz="2400" b="1">
              <a:solidFill>
                <a:srgbClr val="632523"/>
              </a:solidFill>
              <a:latin typeface="Cambria" pitchFamily="18" charset="0"/>
            </a:endParaRPr>
          </a:p>
          <a:p>
            <a:pPr>
              <a:buFont typeface="Wingdings" pitchFamily="2" charset="2"/>
              <a:buChar char="Ø"/>
            </a:pPr>
            <a:endParaRPr lang="en-GB" sz="2400" b="1">
              <a:solidFill>
                <a:srgbClr val="632523"/>
              </a:solidFill>
              <a:latin typeface="Cambria" pitchFamily="18" charset="0"/>
            </a:endParaRPr>
          </a:p>
          <a:p>
            <a:pPr>
              <a:buFont typeface="Wingdings" pitchFamily="2" charset="2"/>
              <a:buChar char="Ø"/>
            </a:pPr>
            <a:endParaRPr lang="en-US" sz="2400">
              <a:solidFill>
                <a:srgbClr val="632523"/>
              </a:solidFill>
              <a:latin typeface="Cambria" pitchFamily="18" charset="0"/>
            </a:endParaRPr>
          </a:p>
          <a:p>
            <a:pPr>
              <a:buFont typeface="Wingdings" pitchFamily="2" charset="2"/>
              <a:buChar char="Ø"/>
            </a:pPr>
            <a:endParaRPr lang="en-US" sz="2400" b="1">
              <a:solidFill>
                <a:srgbClr val="632523"/>
              </a:solidFill>
              <a:latin typeface="Cambria" pitchFamily="18" charset="0"/>
            </a:endParaRPr>
          </a:p>
          <a:p>
            <a:pPr>
              <a:buFont typeface="Wingdings" pitchFamily="2" charset="2"/>
              <a:buChar char="Ø"/>
            </a:pPr>
            <a:endParaRPr lang="en-GB" sz="2400">
              <a:solidFill>
                <a:srgbClr val="632523"/>
              </a:solidFill>
              <a:latin typeface="Cambria" pitchFamily="18" charset="0"/>
            </a:endParaRPr>
          </a:p>
          <a:p>
            <a:pPr>
              <a:buFont typeface="Wingdings" pitchFamily="2" charset="2"/>
              <a:buChar char="Ø"/>
            </a:pPr>
            <a:endParaRPr lang="en-US" sz="2400">
              <a:solidFill>
                <a:srgbClr val="632523"/>
              </a:solidFill>
              <a:latin typeface="Cambria" pitchFamily="18" charset="0"/>
            </a:endParaRPr>
          </a:p>
          <a:p>
            <a:pPr>
              <a:buFont typeface="Wingdings" pitchFamily="2" charset="2"/>
              <a:buChar char="Ø"/>
            </a:pPr>
            <a:endParaRPr lang="en-US" sz="2400">
              <a:solidFill>
                <a:srgbClr val="0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6148"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6149"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6152" name="Rectangle 17"/>
          <p:cNvSpPr>
            <a:spLocks noChangeArrowheads="1"/>
          </p:cNvSpPr>
          <p:nvPr/>
        </p:nvSpPr>
        <p:spPr bwMode="auto">
          <a:xfrm>
            <a:off x="381000" y="2362200"/>
            <a:ext cx="8763000" cy="3305175"/>
          </a:xfrm>
          <a:prstGeom prst="rect">
            <a:avLst/>
          </a:prstGeom>
          <a:noFill/>
          <a:ln w="9525">
            <a:noFill/>
            <a:miter lim="800000"/>
            <a:headEnd/>
            <a:tailEnd/>
          </a:ln>
        </p:spPr>
        <p:txBody>
          <a:bodyPr>
            <a:spAutoFit/>
          </a:bodyPr>
          <a:lstStyle/>
          <a:p>
            <a:pPr>
              <a:lnSpc>
                <a:spcPct val="80000"/>
              </a:lnSpc>
            </a:pPr>
            <a:endParaRPr lang="en-US" sz="2400">
              <a:solidFill>
                <a:srgbClr val="632523"/>
              </a:solidFill>
              <a:latin typeface="Cambria" pitchFamily="18" charset="0"/>
            </a:endParaRPr>
          </a:p>
          <a:p>
            <a:pPr>
              <a:lnSpc>
                <a:spcPct val="80000"/>
              </a:lnSpc>
              <a:buFont typeface="Wingdings" pitchFamily="2" charset="2"/>
              <a:buChar char="Ø"/>
            </a:pPr>
            <a:r>
              <a:rPr lang="bs-Latn-BA" sz="2400" b="1">
                <a:solidFill>
                  <a:srgbClr val="632523"/>
                </a:solidFill>
                <a:latin typeface="Cambria" pitchFamily="18" charset="0"/>
              </a:rPr>
              <a:t> </a:t>
            </a:r>
            <a:r>
              <a:rPr lang="en-GB" sz="2400" b="1">
                <a:solidFill>
                  <a:srgbClr val="632523"/>
                </a:solidFill>
                <a:latin typeface="Cambria" pitchFamily="18" charset="0"/>
              </a:rPr>
              <a:t>Law on Electronic Communications </a:t>
            </a:r>
            <a:r>
              <a:rPr lang="bs-Latn-BA" sz="2400">
                <a:solidFill>
                  <a:srgbClr val="632523"/>
                </a:solidFill>
                <a:latin typeface="Cambria" pitchFamily="18" charset="0"/>
              </a:rPr>
              <a:t>(</a:t>
            </a:r>
            <a:r>
              <a:rPr lang="en-GB" sz="2400">
                <a:solidFill>
                  <a:srgbClr val="632523"/>
                </a:solidFill>
                <a:latin typeface="Cambria" pitchFamily="18" charset="0"/>
              </a:rPr>
              <a:t>Off. Gazette of</a:t>
            </a:r>
            <a:r>
              <a:rPr lang="en-US" sz="2400">
                <a:solidFill>
                  <a:srgbClr val="632523"/>
                </a:solidFill>
                <a:latin typeface="Cambria" pitchFamily="18" charset="0"/>
              </a:rPr>
              <a:t> </a:t>
            </a:r>
            <a:r>
              <a:rPr lang="en-GB" sz="2400">
                <a:solidFill>
                  <a:srgbClr val="632523"/>
                </a:solidFill>
                <a:latin typeface="Cambria" pitchFamily="18" charset="0"/>
              </a:rPr>
              <a:t>Montenegro 50/08, 70/09, 49/10, 32/11</a:t>
            </a:r>
            <a:r>
              <a:rPr lang="bs-Latn-BA" sz="2400">
                <a:solidFill>
                  <a:srgbClr val="632523"/>
                </a:solidFill>
                <a:latin typeface="Cambria" pitchFamily="18" charset="0"/>
              </a:rPr>
              <a:t>)</a:t>
            </a:r>
            <a:endParaRPr lang="en-GB" sz="2400">
              <a:solidFill>
                <a:srgbClr val="632523"/>
              </a:solidFill>
              <a:latin typeface="Cambria" pitchFamily="18" charset="0"/>
            </a:endParaRPr>
          </a:p>
          <a:p>
            <a:pPr>
              <a:lnSpc>
                <a:spcPct val="80000"/>
              </a:lnSpc>
              <a:buFont typeface="Wingdings" pitchFamily="2" charset="2"/>
              <a:buChar char="Ø"/>
            </a:pPr>
            <a:endParaRPr lang="en-US" sz="2400">
              <a:solidFill>
                <a:srgbClr val="632523"/>
              </a:solidFill>
              <a:latin typeface="Cambria" pitchFamily="18" charset="0"/>
            </a:endParaRPr>
          </a:p>
          <a:p>
            <a:pPr>
              <a:lnSpc>
                <a:spcPct val="80000"/>
              </a:lnSpc>
              <a:buFont typeface="Wingdings" pitchFamily="2" charset="2"/>
              <a:buNone/>
            </a:pPr>
            <a:endParaRPr lang="en-US" sz="2400">
              <a:solidFill>
                <a:srgbClr val="632523"/>
              </a:solidFill>
              <a:latin typeface="Cambria" pitchFamily="18" charset="0"/>
            </a:endParaRPr>
          </a:p>
          <a:p>
            <a:pPr>
              <a:lnSpc>
                <a:spcPct val="80000"/>
              </a:lnSpc>
            </a:pPr>
            <a:endParaRPr lang="en-US" sz="2400">
              <a:solidFill>
                <a:srgbClr val="632523"/>
              </a:solidFill>
              <a:latin typeface="Cambria" pitchFamily="18" charset="0"/>
            </a:endParaRPr>
          </a:p>
          <a:p>
            <a:pPr>
              <a:lnSpc>
                <a:spcPct val="80000"/>
              </a:lnSpc>
              <a:buFont typeface="Wingdings" pitchFamily="2" charset="2"/>
              <a:buChar char="Ø"/>
            </a:pPr>
            <a:r>
              <a:rPr lang="bs-Latn-BA" sz="2400" b="1">
                <a:solidFill>
                  <a:srgbClr val="632523"/>
                </a:solidFill>
                <a:latin typeface="Cambria" pitchFamily="18" charset="0"/>
              </a:rPr>
              <a:t> </a:t>
            </a:r>
            <a:r>
              <a:rPr lang="en-US" sz="2400" b="1">
                <a:solidFill>
                  <a:srgbClr val="632523"/>
                </a:solidFill>
                <a:latin typeface="Cambria" pitchFamily="18" charset="0"/>
              </a:rPr>
              <a:t>Electronic Media Law </a:t>
            </a:r>
            <a:r>
              <a:rPr lang="bs-Latn-BA" sz="2400">
                <a:solidFill>
                  <a:srgbClr val="632523"/>
                </a:solidFill>
                <a:latin typeface="Cambria" pitchFamily="18" charset="0"/>
              </a:rPr>
              <a:t>(</a:t>
            </a:r>
            <a:r>
              <a:rPr lang="en-US" sz="2400">
                <a:solidFill>
                  <a:srgbClr val="632523"/>
                </a:solidFill>
                <a:latin typeface="Cambria" pitchFamily="18" charset="0"/>
              </a:rPr>
              <a:t>Off. Gazette of Montenegro 46/10,  40/11, 53/11</a:t>
            </a:r>
            <a:r>
              <a:rPr lang="bs-Latn-BA" sz="2400">
                <a:solidFill>
                  <a:srgbClr val="632523"/>
                </a:solidFill>
                <a:latin typeface="Cambria" pitchFamily="18" charset="0"/>
              </a:rPr>
              <a:t>)</a:t>
            </a:r>
            <a:endParaRPr lang="en-US" sz="2400">
              <a:solidFill>
                <a:srgbClr val="632523"/>
              </a:solidFill>
              <a:latin typeface="Cambria" pitchFamily="18" charset="0"/>
            </a:endParaRPr>
          </a:p>
          <a:p>
            <a:pPr>
              <a:lnSpc>
                <a:spcPct val="80000"/>
              </a:lnSpc>
              <a:buFont typeface="Wingdings" pitchFamily="2" charset="2"/>
              <a:buChar char="Ø"/>
            </a:pPr>
            <a:endParaRPr lang="en-US" sz="2400">
              <a:solidFill>
                <a:srgbClr val="632523"/>
              </a:solidFill>
              <a:latin typeface="Cambria" pitchFamily="18" charset="0"/>
            </a:endParaRPr>
          </a:p>
          <a:p>
            <a:pPr>
              <a:lnSpc>
                <a:spcPct val="80000"/>
              </a:lnSpc>
            </a:pPr>
            <a:endParaRPr lang="en-US" sz="2400">
              <a:solidFill>
                <a:srgbClr val="632523"/>
              </a:solidFill>
              <a:latin typeface="Cambria" pitchFamily="18" charset="0"/>
            </a:endParaRPr>
          </a:p>
          <a:p>
            <a:pPr>
              <a:lnSpc>
                <a:spcPct val="80000"/>
              </a:lnSpc>
              <a:buFont typeface="Wingdings" pitchFamily="2" charset="2"/>
              <a:buChar char="Ø"/>
            </a:pPr>
            <a:endParaRPr lang="en-US" sz="2400">
              <a:solidFill>
                <a:srgbClr val="632523"/>
              </a:solidFill>
              <a:latin typeface="Cambria" pitchFamily="18" charset="0"/>
            </a:endParaRPr>
          </a:p>
        </p:txBody>
      </p:sp>
      <p:sp>
        <p:nvSpPr>
          <p:cNvPr id="6153" name="Title 18"/>
          <p:cNvSpPr txBox="1">
            <a:spLocks/>
          </p:cNvSpPr>
          <p:nvPr/>
        </p:nvSpPr>
        <p:spPr bwMode="auto">
          <a:xfrm>
            <a:off x="457200" y="990600"/>
            <a:ext cx="8229600" cy="1143000"/>
          </a:xfrm>
          <a:prstGeom prst="rect">
            <a:avLst/>
          </a:prstGeom>
          <a:noFill/>
          <a:ln w="9525">
            <a:noFill/>
            <a:miter lim="800000"/>
            <a:headEnd/>
            <a:tailEnd/>
          </a:ln>
        </p:spPr>
        <p:txBody>
          <a:bodyPr anchor="ctr"/>
          <a:lstStyle/>
          <a:p>
            <a:pPr algn="ctr"/>
            <a:r>
              <a:rPr lang="en-US" sz="2800" b="1">
                <a:solidFill>
                  <a:schemeClr val="hlink"/>
                </a:solidFill>
                <a:latin typeface="Cambria" pitchFamily="18" charset="0"/>
              </a:rPr>
              <a:t>National Legislation</a:t>
            </a:r>
          </a:p>
        </p:txBody>
      </p:sp>
      <p:pic>
        <p:nvPicPr>
          <p:cNvPr id="6154"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7172"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7173"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7176" name="Rectangle 17"/>
          <p:cNvSpPr>
            <a:spLocks noChangeArrowheads="1"/>
          </p:cNvSpPr>
          <p:nvPr/>
        </p:nvSpPr>
        <p:spPr bwMode="auto">
          <a:xfrm>
            <a:off x="304800" y="1447800"/>
            <a:ext cx="8686800" cy="5999163"/>
          </a:xfrm>
          <a:prstGeom prst="rect">
            <a:avLst/>
          </a:prstGeom>
          <a:noFill/>
          <a:ln w="9525">
            <a:noFill/>
            <a:miter lim="800000"/>
            <a:headEnd/>
            <a:tailEnd/>
          </a:ln>
        </p:spPr>
        <p:txBody>
          <a:bodyPr>
            <a:spAutoFit/>
          </a:bodyPr>
          <a:lstStyle/>
          <a:p>
            <a:pPr>
              <a:lnSpc>
                <a:spcPct val="80000"/>
              </a:lnSpc>
              <a:buFont typeface="Wingdings" pitchFamily="2" charset="2"/>
              <a:buChar char="Ø"/>
            </a:pPr>
            <a:r>
              <a:rPr lang="en-GB" b="1">
                <a:solidFill>
                  <a:srgbClr val="632523"/>
                </a:solidFill>
                <a:latin typeface="Cambria" pitchFamily="18" charset="0"/>
              </a:rPr>
              <a:t>Article 7 – Status of the Agency</a:t>
            </a:r>
          </a:p>
          <a:p>
            <a:pPr lvl="1" indent="-179388" algn="just">
              <a:buFont typeface="Cambria" pitchFamily="18" charset="0"/>
              <a:buChar char="–"/>
            </a:pPr>
            <a:r>
              <a:rPr lang="sr-Latn-CS" sz="1400">
                <a:solidFill>
                  <a:srgbClr val="632523"/>
                </a:solidFill>
                <a:latin typeface="Cambria" pitchFamily="18" charset="0"/>
              </a:rPr>
              <a:t>The Agenc</a:t>
            </a:r>
            <a:r>
              <a:rPr lang="en-GB" sz="1400">
                <a:solidFill>
                  <a:srgbClr val="632523"/>
                </a:solidFill>
                <a:latin typeface="Cambria" pitchFamily="18" charset="0"/>
              </a:rPr>
              <a:t>y for Electronic Communications and Postal Services (EKIP) is functionally independent </a:t>
            </a:r>
            <a:r>
              <a:rPr lang="en-US" sz="1400">
                <a:solidFill>
                  <a:srgbClr val="632523"/>
                </a:solidFill>
                <a:latin typeface="Cambria" pitchFamily="18" charset="0"/>
              </a:rPr>
              <a:t>of the legal and physical entities that provide electronic communications networks, equipment or services;</a:t>
            </a:r>
          </a:p>
          <a:p>
            <a:pPr lvl="1" indent="-179388" algn="just">
              <a:buFont typeface="Cambria" pitchFamily="18" charset="0"/>
              <a:buChar char="–"/>
            </a:pPr>
            <a:r>
              <a:rPr lang="en-US" sz="1400">
                <a:solidFill>
                  <a:srgbClr val="632523"/>
                </a:solidFill>
                <a:latin typeface="Cambria" pitchFamily="18" charset="0"/>
              </a:rPr>
              <a:t>Activities of the Agency are public;</a:t>
            </a:r>
          </a:p>
          <a:p>
            <a:pPr lvl="1" indent="-179388" algn="just">
              <a:buFont typeface="Cambria" pitchFamily="18" charset="0"/>
              <a:buChar char="–"/>
            </a:pPr>
            <a:r>
              <a:rPr lang="en-US" sz="1400">
                <a:solidFill>
                  <a:srgbClr val="632523"/>
                </a:solidFill>
                <a:latin typeface="Cambria" pitchFamily="18" charset="0"/>
              </a:rPr>
              <a:t>Statute is approved by Government;</a:t>
            </a:r>
            <a:endParaRPr lang="en-GB" sz="1400">
              <a:solidFill>
                <a:srgbClr val="632523"/>
              </a:solidFill>
              <a:latin typeface="Cambria" pitchFamily="18" charset="0"/>
            </a:endParaRPr>
          </a:p>
          <a:p>
            <a:pPr algn="just">
              <a:spcBef>
                <a:spcPts val="300"/>
              </a:spcBef>
              <a:spcAft>
                <a:spcPts val="300"/>
              </a:spcAft>
              <a:buFont typeface="Wingdings" pitchFamily="2" charset="2"/>
              <a:buChar char="Ø"/>
            </a:pPr>
            <a:r>
              <a:rPr lang="en-GB" b="1">
                <a:solidFill>
                  <a:srgbClr val="632523"/>
                </a:solidFill>
                <a:latin typeface="Cambria" pitchFamily="18" charset="0"/>
              </a:rPr>
              <a:t>Article 8 – Competencies (Responsibilities) of  the Agency</a:t>
            </a:r>
          </a:p>
          <a:p>
            <a:pPr algn="just">
              <a:spcBef>
                <a:spcPts val="300"/>
              </a:spcBef>
              <a:spcAft>
                <a:spcPts val="300"/>
              </a:spcAft>
              <a:buFont typeface="Wingdings" pitchFamily="2" charset="2"/>
              <a:buChar char="Ø"/>
            </a:pPr>
            <a:r>
              <a:rPr lang="en-GB" b="1">
                <a:solidFill>
                  <a:srgbClr val="632523"/>
                </a:solidFill>
                <a:latin typeface="Cambria" pitchFamily="18" charset="0"/>
              </a:rPr>
              <a:t>Article 9 – Bodies of the Agency</a:t>
            </a:r>
          </a:p>
          <a:p>
            <a:pPr lvl="1" indent="-179388" algn="just">
              <a:buFont typeface="Cambria" pitchFamily="18" charset="0"/>
              <a:buChar char="–"/>
            </a:pPr>
            <a:r>
              <a:rPr lang="en-GB" sz="1400">
                <a:solidFill>
                  <a:srgbClr val="632523"/>
                </a:solidFill>
                <a:latin typeface="Cambria" pitchFamily="18" charset="0"/>
              </a:rPr>
              <a:t>Council of the Agency and Executive Director;</a:t>
            </a:r>
          </a:p>
          <a:p>
            <a:pPr lvl="1" indent="-179388" algn="just">
              <a:buFont typeface="Cambria" pitchFamily="18" charset="0"/>
              <a:buChar char="–"/>
            </a:pPr>
            <a:r>
              <a:rPr lang="en-US" sz="1400">
                <a:solidFill>
                  <a:srgbClr val="632523"/>
                </a:solidFill>
                <a:latin typeface="Cambria" pitchFamily="18" charset="0"/>
              </a:rPr>
              <a:t>President of the Council and members of the Council are appointed by The Parliament of Montenegro after public recruitment procedure;</a:t>
            </a:r>
          </a:p>
          <a:p>
            <a:pPr lvl="1" indent="-179388" algn="just">
              <a:spcBef>
                <a:spcPts val="300"/>
              </a:spcBef>
              <a:spcAft>
                <a:spcPts val="300"/>
              </a:spcAft>
              <a:buFont typeface="Wingdings" pitchFamily="2" charset="2"/>
              <a:buChar char="Ø"/>
            </a:pPr>
            <a:r>
              <a:rPr lang="en-GB" b="1">
                <a:solidFill>
                  <a:srgbClr val="632523"/>
                </a:solidFill>
                <a:latin typeface="Cambria" pitchFamily="18" charset="0"/>
              </a:rPr>
              <a:t>Articles 11 to 16</a:t>
            </a:r>
          </a:p>
          <a:p>
            <a:pPr lvl="1" indent="-179388" algn="just">
              <a:buFont typeface="Cambria" pitchFamily="18" charset="0"/>
              <a:buChar char="–"/>
            </a:pPr>
            <a:r>
              <a:rPr lang="en-GB" sz="1400">
                <a:solidFill>
                  <a:srgbClr val="632523"/>
                </a:solidFill>
                <a:latin typeface="Cambria" pitchFamily="18" charset="0"/>
              </a:rPr>
              <a:t>Selection criteria for appointment of Council members;</a:t>
            </a:r>
          </a:p>
          <a:p>
            <a:pPr lvl="1" indent="-179388" algn="just">
              <a:buFont typeface="Cambria" pitchFamily="18" charset="0"/>
              <a:buChar char="–"/>
            </a:pPr>
            <a:r>
              <a:rPr lang="en-GB" sz="1400">
                <a:solidFill>
                  <a:srgbClr val="632523"/>
                </a:solidFill>
                <a:latin typeface="Cambria" pitchFamily="18" charset="0"/>
              </a:rPr>
              <a:t>Dismissal of Agency Bodies; </a:t>
            </a:r>
          </a:p>
          <a:p>
            <a:pPr lvl="1" indent="-179388" algn="just">
              <a:buFont typeface="Cambria" pitchFamily="18" charset="0"/>
              <a:buChar char="–"/>
            </a:pPr>
            <a:r>
              <a:rPr lang="en-GB" sz="1400">
                <a:solidFill>
                  <a:srgbClr val="632523"/>
                </a:solidFill>
                <a:latin typeface="Cambria" pitchFamily="18" charset="0"/>
              </a:rPr>
              <a:t>Financial Sources, Financial Plan, Program of Activities;</a:t>
            </a:r>
          </a:p>
          <a:p>
            <a:pPr lvl="1" indent="-179388" algn="just">
              <a:buFont typeface="Cambria" pitchFamily="18" charset="0"/>
              <a:buChar char="–"/>
            </a:pPr>
            <a:r>
              <a:rPr lang="en-GB" sz="1400">
                <a:solidFill>
                  <a:srgbClr val="632523"/>
                </a:solidFill>
                <a:latin typeface="Cambria" pitchFamily="18" charset="0"/>
              </a:rPr>
              <a:t>Accounting in the Agency;</a:t>
            </a:r>
          </a:p>
          <a:p>
            <a:pPr lvl="1" indent="-179388" algn="just">
              <a:buFont typeface="Cambria" pitchFamily="18" charset="0"/>
              <a:buChar char="–"/>
            </a:pPr>
            <a:r>
              <a:rPr lang="en-GB" sz="1400">
                <a:solidFill>
                  <a:srgbClr val="632523"/>
                </a:solidFill>
                <a:latin typeface="Cambria" pitchFamily="18" charset="0"/>
              </a:rPr>
              <a:t>Surplus and lack of funding;</a:t>
            </a:r>
          </a:p>
          <a:p>
            <a:pPr lvl="1" indent="-179388" algn="just">
              <a:buFont typeface="Cambria" pitchFamily="18" charset="0"/>
              <a:buChar char="–"/>
            </a:pPr>
            <a:r>
              <a:rPr lang="en-GB" sz="1400">
                <a:solidFill>
                  <a:srgbClr val="632523"/>
                </a:solidFill>
                <a:latin typeface="Cambria" pitchFamily="18" charset="0"/>
              </a:rPr>
              <a:t>The Agency’s Activities Report;</a:t>
            </a:r>
          </a:p>
          <a:p>
            <a:pPr lvl="1" indent="-179388" algn="just">
              <a:buFont typeface="Wingdings" pitchFamily="2" charset="2"/>
              <a:buChar char="Ø"/>
            </a:pPr>
            <a:r>
              <a:rPr lang="en-GB" b="1">
                <a:solidFill>
                  <a:srgbClr val="632523"/>
                </a:solidFill>
                <a:latin typeface="Cambria" pitchFamily="18" charset="0"/>
              </a:rPr>
              <a:t>Article 4a</a:t>
            </a:r>
          </a:p>
          <a:p>
            <a:pPr lvl="1" indent="-179388" algn="just">
              <a:buFont typeface="Cambria" pitchFamily="18" charset="0"/>
              <a:buChar char="–"/>
            </a:pPr>
            <a:r>
              <a:rPr lang="en-GB" sz="1400">
                <a:solidFill>
                  <a:srgbClr val="632523"/>
                </a:solidFill>
                <a:latin typeface="Cambria" pitchFamily="18" charset="0"/>
              </a:rPr>
              <a:t>The Parliament of Montenegro adopts The Agency’s Annual Activities Report and Financial Report;</a:t>
            </a:r>
          </a:p>
          <a:p>
            <a:pPr lvl="1" indent="-179388">
              <a:buFont typeface="Wingdings" pitchFamily="2" charset="2"/>
              <a:buChar char="Ø"/>
            </a:pPr>
            <a:endParaRPr lang="en-GB" sz="1600" b="1">
              <a:solidFill>
                <a:srgbClr val="632523"/>
              </a:solidFill>
              <a:latin typeface="Cambria" pitchFamily="18" charset="0"/>
            </a:endParaRPr>
          </a:p>
          <a:p>
            <a:pPr lvl="1" indent="-179388"/>
            <a:endParaRPr lang="en-GB" sz="1400" b="1">
              <a:solidFill>
                <a:srgbClr val="632523"/>
              </a:solidFill>
              <a:latin typeface="Cambria" pitchFamily="18" charset="0"/>
            </a:endParaRPr>
          </a:p>
          <a:p>
            <a:pPr lvl="1" indent="-179388"/>
            <a:endParaRPr lang="en-GB" sz="1400">
              <a:solidFill>
                <a:srgbClr val="632523"/>
              </a:solidFill>
              <a:latin typeface="Cambria" pitchFamily="18" charset="0"/>
            </a:endParaRPr>
          </a:p>
          <a:p>
            <a:endParaRPr lang="en-GB">
              <a:solidFill>
                <a:srgbClr val="632523"/>
              </a:solidFill>
              <a:latin typeface="Cambria" pitchFamily="18" charset="0"/>
            </a:endParaRPr>
          </a:p>
          <a:p>
            <a:pPr>
              <a:lnSpc>
                <a:spcPct val="80000"/>
              </a:lnSpc>
            </a:pPr>
            <a:endParaRPr lang="en-GB">
              <a:solidFill>
                <a:srgbClr val="632523"/>
              </a:solidFill>
              <a:latin typeface="Cambria" pitchFamily="18" charset="0"/>
            </a:endParaRPr>
          </a:p>
          <a:p>
            <a:pPr>
              <a:lnSpc>
                <a:spcPct val="80000"/>
              </a:lnSpc>
              <a:buFont typeface="Wingdings" pitchFamily="2" charset="2"/>
              <a:buChar char="Ø"/>
            </a:pPr>
            <a:endParaRPr lang="en-GB">
              <a:solidFill>
                <a:srgbClr val="632523"/>
              </a:solidFill>
              <a:latin typeface="Cambria" pitchFamily="18" charset="0"/>
            </a:endParaRPr>
          </a:p>
        </p:txBody>
      </p:sp>
      <p:sp>
        <p:nvSpPr>
          <p:cNvPr id="7177" name="Title 18"/>
          <p:cNvSpPr txBox="1">
            <a:spLocks/>
          </p:cNvSpPr>
          <p:nvPr/>
        </p:nvSpPr>
        <p:spPr bwMode="auto">
          <a:xfrm>
            <a:off x="457200" y="609600"/>
            <a:ext cx="8229600" cy="609600"/>
          </a:xfrm>
          <a:prstGeom prst="rect">
            <a:avLst/>
          </a:prstGeom>
          <a:noFill/>
          <a:ln w="9525">
            <a:noFill/>
            <a:miter lim="800000"/>
            <a:headEnd/>
            <a:tailEnd/>
          </a:ln>
        </p:spPr>
        <p:txBody>
          <a:bodyPr anchor="ctr"/>
          <a:lstStyle/>
          <a:p>
            <a:pPr algn="ctr"/>
            <a:r>
              <a:rPr lang="sr-Latn-CS" sz="2400" b="1">
                <a:solidFill>
                  <a:schemeClr val="hlink"/>
                </a:solidFill>
                <a:latin typeface="Cambria" pitchFamily="18" charset="0"/>
              </a:rPr>
              <a:t>National Regulatory Authorities</a:t>
            </a:r>
            <a:r>
              <a:rPr lang="en-GB" sz="2400" b="1">
                <a:solidFill>
                  <a:schemeClr val="hlink"/>
                </a:solidFill>
                <a:latin typeface="Cambria" pitchFamily="18" charset="0"/>
              </a:rPr>
              <a:t> - EKIP</a:t>
            </a:r>
            <a:endParaRPr lang="en-US" sz="2400" b="1">
              <a:solidFill>
                <a:schemeClr val="hlink"/>
              </a:solidFill>
              <a:latin typeface="Cambria" pitchFamily="18" charset="0"/>
            </a:endParaRPr>
          </a:p>
        </p:txBody>
      </p:sp>
      <p:pic>
        <p:nvPicPr>
          <p:cNvPr id="7178"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8196"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8197"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8200" name="Rectangle 17"/>
          <p:cNvSpPr>
            <a:spLocks noChangeArrowheads="1"/>
          </p:cNvSpPr>
          <p:nvPr/>
        </p:nvSpPr>
        <p:spPr bwMode="auto">
          <a:xfrm>
            <a:off x="304800" y="990600"/>
            <a:ext cx="8686800" cy="7032625"/>
          </a:xfrm>
          <a:prstGeom prst="rect">
            <a:avLst/>
          </a:prstGeom>
          <a:noFill/>
          <a:ln w="9525">
            <a:noFill/>
            <a:miter lim="800000"/>
            <a:headEnd/>
            <a:tailEnd/>
          </a:ln>
        </p:spPr>
        <p:txBody>
          <a:bodyPr>
            <a:spAutoFit/>
          </a:bodyPr>
          <a:lstStyle/>
          <a:p>
            <a:pPr>
              <a:lnSpc>
                <a:spcPct val="80000"/>
              </a:lnSpc>
            </a:pPr>
            <a:endParaRPr lang="en-GB">
              <a:solidFill>
                <a:srgbClr val="632523"/>
              </a:solidFill>
              <a:latin typeface="Cambria" pitchFamily="18" charset="0"/>
            </a:endParaRPr>
          </a:p>
          <a:p>
            <a:pPr algn="just">
              <a:buFont typeface="Wingdings" pitchFamily="2" charset="2"/>
              <a:buChar char="Ø"/>
            </a:pPr>
            <a:r>
              <a:rPr lang="en-GB" b="1">
                <a:solidFill>
                  <a:srgbClr val="632523"/>
                </a:solidFill>
                <a:latin typeface="Cambria" pitchFamily="18" charset="0"/>
              </a:rPr>
              <a:t>Article 10 – Status of the Agency</a:t>
            </a:r>
          </a:p>
          <a:p>
            <a:pPr algn="just">
              <a:buFont typeface="Wingdings" pitchFamily="2" charset="2"/>
              <a:buNone/>
            </a:pPr>
            <a:r>
              <a:rPr lang="en-US" sz="1300">
                <a:solidFill>
                  <a:srgbClr val="632523"/>
                </a:solidFill>
                <a:latin typeface="Cambria" pitchFamily="18" charset="0"/>
              </a:rPr>
              <a:t>-  The Agency for Electronic Media (AEM) shall be an independent AVM service regulatory body with public authorities acting pursuant to Law on Electronic Media;</a:t>
            </a:r>
          </a:p>
          <a:p>
            <a:pPr algn="just">
              <a:buFont typeface="Wingdings" pitchFamily="2" charset="2"/>
              <a:buNone/>
            </a:pPr>
            <a:r>
              <a:rPr lang="en-US" sz="1300">
                <a:solidFill>
                  <a:srgbClr val="632523"/>
                </a:solidFill>
                <a:latin typeface="Cambria" pitchFamily="18" charset="0"/>
              </a:rPr>
              <a:t>-  The Agency acts in public interest</a:t>
            </a:r>
          </a:p>
          <a:p>
            <a:pPr algn="just">
              <a:buFont typeface="Wingdings" pitchFamily="2" charset="2"/>
              <a:buChar char="Ø"/>
            </a:pPr>
            <a:r>
              <a:rPr lang="en-US" b="1">
                <a:solidFill>
                  <a:srgbClr val="632523"/>
                </a:solidFill>
                <a:latin typeface="Cambria" pitchFamily="18" charset="0"/>
              </a:rPr>
              <a:t>Article 11 – Coordination with other regulators and state authorities</a:t>
            </a:r>
          </a:p>
          <a:p>
            <a:pPr algn="just">
              <a:buFont typeface="Wingdings" pitchFamily="2" charset="2"/>
              <a:buNone/>
            </a:pPr>
            <a:r>
              <a:rPr lang="en-US" sz="1300">
                <a:solidFill>
                  <a:srgbClr val="632523"/>
                </a:solidFill>
                <a:latin typeface="Cambria" pitchFamily="18" charset="0"/>
              </a:rPr>
              <a:t>-  Cooperates and exchanges information</a:t>
            </a:r>
          </a:p>
          <a:p>
            <a:pPr algn="just">
              <a:buFont typeface="Wingdings" pitchFamily="2" charset="2"/>
              <a:buChar char="Ø"/>
            </a:pPr>
            <a:r>
              <a:rPr lang="en-GB" b="1">
                <a:solidFill>
                  <a:srgbClr val="632523"/>
                </a:solidFill>
                <a:latin typeface="Cambria" pitchFamily="18" charset="0"/>
              </a:rPr>
              <a:t>Article 12 – Competencies (Responsibilities) of  the Agency</a:t>
            </a:r>
          </a:p>
          <a:p>
            <a:pPr algn="just">
              <a:buFont typeface="Wingdings" pitchFamily="2" charset="2"/>
              <a:buChar char="Ø"/>
            </a:pPr>
            <a:r>
              <a:rPr lang="en-GB" b="1">
                <a:solidFill>
                  <a:srgbClr val="632523"/>
                </a:solidFill>
                <a:latin typeface="Cambria" pitchFamily="18" charset="0"/>
              </a:rPr>
              <a:t>Article 13 – Bodies of the Agency</a:t>
            </a:r>
          </a:p>
          <a:p>
            <a:pPr algn="just">
              <a:buFont typeface="Wingdings" pitchFamily="2" charset="2"/>
              <a:buNone/>
            </a:pPr>
            <a:r>
              <a:rPr lang="en-GB" sz="1300">
                <a:solidFill>
                  <a:srgbClr val="632523"/>
                </a:solidFill>
                <a:latin typeface="Cambria" pitchFamily="18" charset="0"/>
              </a:rPr>
              <a:t>-  AEM Council and AEM Director</a:t>
            </a:r>
          </a:p>
          <a:p>
            <a:pPr algn="just">
              <a:buFont typeface="Wingdings" pitchFamily="2" charset="2"/>
              <a:buChar char="Ø"/>
            </a:pPr>
            <a:r>
              <a:rPr lang="en-GB" b="1">
                <a:solidFill>
                  <a:srgbClr val="632523"/>
                </a:solidFill>
                <a:latin typeface="Cambria" pitchFamily="18" charset="0"/>
              </a:rPr>
              <a:t>Articles 14 to 39</a:t>
            </a:r>
          </a:p>
          <a:p>
            <a:pPr algn="just">
              <a:buFontTx/>
              <a:buChar char="-"/>
            </a:pPr>
            <a:r>
              <a:rPr lang="en-GB" sz="1300">
                <a:solidFill>
                  <a:srgbClr val="632523"/>
                </a:solidFill>
                <a:latin typeface="Cambria" pitchFamily="18" charset="0"/>
              </a:rPr>
              <a:t>  Publicity of AEM’s operation;</a:t>
            </a:r>
          </a:p>
          <a:p>
            <a:pPr algn="just">
              <a:buFontTx/>
              <a:buChar char="-"/>
            </a:pPr>
            <a:r>
              <a:rPr lang="en-GB" sz="1300">
                <a:solidFill>
                  <a:srgbClr val="632523"/>
                </a:solidFill>
                <a:latin typeface="Cambria" pitchFamily="18" charset="0"/>
              </a:rPr>
              <a:t>  Conflict of interest;</a:t>
            </a:r>
          </a:p>
          <a:p>
            <a:pPr algn="just">
              <a:buFontTx/>
              <a:buChar char="-"/>
            </a:pPr>
            <a:r>
              <a:rPr lang="en-GB" sz="1300">
                <a:solidFill>
                  <a:srgbClr val="632523"/>
                </a:solidFill>
                <a:latin typeface="Cambria" pitchFamily="18" charset="0"/>
              </a:rPr>
              <a:t>  </a:t>
            </a:r>
            <a:r>
              <a:rPr lang="en-US" sz="1300">
                <a:solidFill>
                  <a:srgbClr val="632523"/>
                </a:solidFill>
                <a:latin typeface="Cambria" pitchFamily="18" charset="0"/>
              </a:rPr>
              <a:t>Appointment and dismissal of Council members, Council members nominators;</a:t>
            </a:r>
          </a:p>
          <a:p>
            <a:pPr algn="just">
              <a:buFontTx/>
              <a:buChar char="-"/>
            </a:pPr>
            <a:r>
              <a:rPr lang="en-US" sz="1300">
                <a:solidFill>
                  <a:srgbClr val="632523"/>
                </a:solidFill>
                <a:latin typeface="Cambria" pitchFamily="18" charset="0"/>
              </a:rPr>
              <a:t>  Council shall be appointed and dismissed by the Parliament of Montenegro;</a:t>
            </a:r>
          </a:p>
          <a:p>
            <a:pPr algn="just">
              <a:buFontTx/>
              <a:buChar char="-"/>
            </a:pPr>
            <a:r>
              <a:rPr lang="en-US" sz="1300">
                <a:solidFill>
                  <a:srgbClr val="632523"/>
                </a:solidFill>
                <a:latin typeface="Cambria" pitchFamily="18" charset="0"/>
              </a:rPr>
              <a:t>  </a:t>
            </a:r>
            <a:r>
              <a:rPr lang="en-GB" sz="1300">
                <a:solidFill>
                  <a:srgbClr val="632523"/>
                </a:solidFill>
                <a:latin typeface="Cambria" pitchFamily="18" charset="0"/>
              </a:rPr>
              <a:t>Independence of Council members;</a:t>
            </a:r>
          </a:p>
          <a:p>
            <a:pPr algn="just">
              <a:buFont typeface="Wingdings" pitchFamily="2" charset="2"/>
              <a:buChar char="Ø"/>
            </a:pPr>
            <a:r>
              <a:rPr lang="en-GB" b="1">
                <a:solidFill>
                  <a:srgbClr val="632523"/>
                </a:solidFill>
                <a:latin typeface="Cambria" pitchFamily="18" charset="0"/>
              </a:rPr>
              <a:t>Article 40</a:t>
            </a:r>
          </a:p>
          <a:p>
            <a:pPr algn="just">
              <a:buFont typeface="Wingdings" pitchFamily="2" charset="2"/>
              <a:buNone/>
            </a:pPr>
            <a:r>
              <a:rPr lang="en-GB" sz="1400">
                <a:solidFill>
                  <a:srgbClr val="632523"/>
                </a:solidFill>
                <a:latin typeface="Cambria" pitchFamily="18" charset="0"/>
              </a:rPr>
              <a:t>-  Responsibilities and duties of AEM Director;</a:t>
            </a:r>
          </a:p>
          <a:p>
            <a:pPr algn="just">
              <a:buFont typeface="Wingdings" pitchFamily="2" charset="2"/>
              <a:buChar char="Ø"/>
            </a:pPr>
            <a:r>
              <a:rPr lang="en-GB" b="1">
                <a:solidFill>
                  <a:srgbClr val="632523"/>
                </a:solidFill>
                <a:latin typeface="Cambria" pitchFamily="18" charset="0"/>
              </a:rPr>
              <a:t>Articles 42 and 43 – AEM’s funding and Financial Plan</a:t>
            </a:r>
          </a:p>
          <a:p>
            <a:pPr>
              <a:buFont typeface="Cambria" pitchFamily="18" charset="0"/>
              <a:buNone/>
            </a:pPr>
            <a:r>
              <a:rPr lang="en-US" sz="1300">
                <a:solidFill>
                  <a:srgbClr val="632523"/>
                </a:solidFill>
                <a:latin typeface="Cambria" pitchFamily="18" charset="0"/>
              </a:rPr>
              <a:t>-  Surplus of AEM’s revenues over expenditures may be used solely for pursuit of legal requirements related to the performance of this function.</a:t>
            </a:r>
          </a:p>
          <a:p>
            <a:pPr>
              <a:buFont typeface="Cambria" pitchFamily="18" charset="0"/>
              <a:buNone/>
            </a:pPr>
            <a:r>
              <a:rPr lang="en-GB" sz="1300">
                <a:solidFill>
                  <a:srgbClr val="632523"/>
                </a:solidFill>
                <a:latin typeface="Cambria" pitchFamily="18" charset="0"/>
              </a:rPr>
              <a:t>-  The Budget Law prescribes that a competent body of the independent regulatory authority (Agency Council) defines a proposal of the Financial Report for the previous year to be adopted by The Parliament of Montenegro</a:t>
            </a:r>
            <a:endParaRPr lang="en-GB" sz="1300" b="1">
              <a:solidFill>
                <a:srgbClr val="632523"/>
              </a:solidFill>
              <a:latin typeface="Cambria" pitchFamily="18" charset="0"/>
            </a:endParaRPr>
          </a:p>
          <a:p>
            <a:pPr lvl="1" indent="-179388" algn="just">
              <a:buFont typeface="Cambria" pitchFamily="18" charset="0"/>
              <a:buChar char="–"/>
            </a:pPr>
            <a:endParaRPr lang="en-GB" sz="1400" b="1">
              <a:solidFill>
                <a:srgbClr val="632523"/>
              </a:solidFill>
              <a:latin typeface="Cambria" pitchFamily="18" charset="0"/>
            </a:endParaRPr>
          </a:p>
          <a:p>
            <a:pPr lvl="1" indent="-179388" algn="just">
              <a:buFont typeface="Cambria" pitchFamily="18" charset="0"/>
              <a:buChar char="–"/>
            </a:pPr>
            <a:endParaRPr lang="en-GB" sz="1400">
              <a:solidFill>
                <a:srgbClr val="632523"/>
              </a:solidFill>
              <a:latin typeface="Cambria" pitchFamily="18" charset="0"/>
            </a:endParaRPr>
          </a:p>
          <a:p>
            <a:pPr lvl="1" indent="-179388">
              <a:buFont typeface="Wingdings" pitchFamily="2" charset="2"/>
              <a:buChar char="Ø"/>
            </a:pPr>
            <a:endParaRPr lang="en-GB" sz="1600" b="1">
              <a:solidFill>
                <a:srgbClr val="632523"/>
              </a:solidFill>
              <a:latin typeface="Cambria" pitchFamily="18" charset="0"/>
            </a:endParaRPr>
          </a:p>
          <a:p>
            <a:pPr lvl="1" indent="-179388"/>
            <a:endParaRPr lang="en-GB" sz="1400" b="1">
              <a:solidFill>
                <a:srgbClr val="632523"/>
              </a:solidFill>
              <a:latin typeface="Cambria" pitchFamily="18" charset="0"/>
            </a:endParaRPr>
          </a:p>
          <a:p>
            <a:pPr lvl="1" indent="-179388"/>
            <a:endParaRPr lang="en-GB" sz="1400">
              <a:solidFill>
                <a:srgbClr val="632523"/>
              </a:solidFill>
              <a:latin typeface="Cambria" pitchFamily="18" charset="0"/>
            </a:endParaRPr>
          </a:p>
          <a:p>
            <a:endParaRPr lang="en-GB">
              <a:solidFill>
                <a:srgbClr val="632523"/>
              </a:solidFill>
              <a:latin typeface="Cambria" pitchFamily="18" charset="0"/>
            </a:endParaRPr>
          </a:p>
          <a:p>
            <a:pPr>
              <a:lnSpc>
                <a:spcPct val="80000"/>
              </a:lnSpc>
            </a:pPr>
            <a:endParaRPr lang="en-GB">
              <a:solidFill>
                <a:srgbClr val="632523"/>
              </a:solidFill>
              <a:latin typeface="Cambria" pitchFamily="18" charset="0"/>
            </a:endParaRPr>
          </a:p>
          <a:p>
            <a:pPr>
              <a:lnSpc>
                <a:spcPct val="80000"/>
              </a:lnSpc>
              <a:buFont typeface="Wingdings" pitchFamily="2" charset="2"/>
              <a:buChar char="Ø"/>
            </a:pPr>
            <a:endParaRPr lang="en-GB">
              <a:solidFill>
                <a:srgbClr val="632523"/>
              </a:solidFill>
              <a:latin typeface="Cambria" pitchFamily="18" charset="0"/>
            </a:endParaRPr>
          </a:p>
        </p:txBody>
      </p:sp>
      <p:sp>
        <p:nvSpPr>
          <p:cNvPr id="8201" name="Title 18"/>
          <p:cNvSpPr txBox="1">
            <a:spLocks/>
          </p:cNvSpPr>
          <p:nvPr/>
        </p:nvSpPr>
        <p:spPr bwMode="auto">
          <a:xfrm>
            <a:off x="457200" y="609600"/>
            <a:ext cx="8229600" cy="609600"/>
          </a:xfrm>
          <a:prstGeom prst="rect">
            <a:avLst/>
          </a:prstGeom>
          <a:noFill/>
          <a:ln w="9525">
            <a:noFill/>
            <a:miter lim="800000"/>
            <a:headEnd/>
            <a:tailEnd/>
          </a:ln>
        </p:spPr>
        <p:txBody>
          <a:bodyPr anchor="ctr"/>
          <a:lstStyle/>
          <a:p>
            <a:pPr algn="ctr"/>
            <a:r>
              <a:rPr lang="sr-Latn-CS" sz="2400" b="1">
                <a:solidFill>
                  <a:schemeClr val="hlink"/>
                </a:solidFill>
                <a:latin typeface="Cambria" pitchFamily="18" charset="0"/>
              </a:rPr>
              <a:t>National </a:t>
            </a:r>
            <a:r>
              <a:rPr lang="en-US" sz="2400" b="1">
                <a:solidFill>
                  <a:schemeClr val="hlink"/>
                </a:solidFill>
                <a:latin typeface="Cambria" pitchFamily="18" charset="0"/>
              </a:rPr>
              <a:t>R</a:t>
            </a:r>
            <a:r>
              <a:rPr lang="sr-Latn-CS" sz="2400" b="1">
                <a:solidFill>
                  <a:schemeClr val="hlink"/>
                </a:solidFill>
                <a:latin typeface="Cambria" pitchFamily="18" charset="0"/>
              </a:rPr>
              <a:t>egulatory </a:t>
            </a:r>
            <a:r>
              <a:rPr lang="en-US" sz="2400" b="1">
                <a:solidFill>
                  <a:schemeClr val="hlink"/>
                </a:solidFill>
                <a:latin typeface="Cambria" pitchFamily="18" charset="0"/>
              </a:rPr>
              <a:t>A</a:t>
            </a:r>
            <a:r>
              <a:rPr lang="sr-Latn-CS" sz="2400" b="1">
                <a:solidFill>
                  <a:schemeClr val="hlink"/>
                </a:solidFill>
                <a:latin typeface="Cambria" pitchFamily="18" charset="0"/>
              </a:rPr>
              <a:t>uthorities</a:t>
            </a:r>
            <a:r>
              <a:rPr lang="en-GB" sz="2400" b="1">
                <a:solidFill>
                  <a:schemeClr val="hlink"/>
                </a:solidFill>
                <a:latin typeface="Cambria" pitchFamily="18" charset="0"/>
              </a:rPr>
              <a:t> - AEM</a:t>
            </a:r>
            <a:endParaRPr lang="en-US" sz="2400" b="1">
              <a:solidFill>
                <a:schemeClr val="hlink"/>
              </a:solidFill>
              <a:latin typeface="Cambria" pitchFamily="18" charset="0"/>
            </a:endParaRPr>
          </a:p>
        </p:txBody>
      </p:sp>
      <p:pic>
        <p:nvPicPr>
          <p:cNvPr id="8202"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9220"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9221"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9224" name="Rectangle 17"/>
          <p:cNvSpPr>
            <a:spLocks noChangeArrowheads="1"/>
          </p:cNvSpPr>
          <p:nvPr/>
        </p:nvSpPr>
        <p:spPr bwMode="auto">
          <a:xfrm>
            <a:off x="228600" y="1219200"/>
            <a:ext cx="8686800" cy="6494463"/>
          </a:xfrm>
          <a:prstGeom prst="rect">
            <a:avLst/>
          </a:prstGeom>
          <a:noFill/>
          <a:ln w="9525">
            <a:noFill/>
            <a:miter lim="800000"/>
            <a:headEnd/>
            <a:tailEnd/>
          </a:ln>
        </p:spPr>
        <p:txBody>
          <a:bodyPr>
            <a:spAutoFit/>
          </a:bodyPr>
          <a:lstStyle/>
          <a:p>
            <a:pPr marL="457200" indent="-457200" algn="just">
              <a:spcBef>
                <a:spcPts val="600"/>
              </a:spcBef>
              <a:spcAft>
                <a:spcPts val="600"/>
              </a:spcAft>
            </a:pPr>
            <a:endParaRPr lang="en-US" b="1">
              <a:solidFill>
                <a:srgbClr val="632523"/>
              </a:solidFill>
              <a:latin typeface="Cambria" pitchFamily="18" charset="0"/>
            </a:endParaRPr>
          </a:p>
          <a:p>
            <a:pPr lvl="1" indent="-457200" algn="just">
              <a:spcBef>
                <a:spcPts val="600"/>
              </a:spcBef>
              <a:spcAft>
                <a:spcPts val="600"/>
              </a:spcAft>
              <a:buFont typeface="Wingdings" pitchFamily="2" charset="2"/>
              <a:buChar char="Ø"/>
            </a:pPr>
            <a:r>
              <a:rPr lang="en-US" b="1">
                <a:solidFill>
                  <a:srgbClr val="632523"/>
                </a:solidFill>
                <a:latin typeface="Cambria" pitchFamily="18" charset="0"/>
              </a:rPr>
              <a:t>Article 18</a:t>
            </a:r>
            <a:endParaRPr lang="en-GB" b="1">
              <a:solidFill>
                <a:srgbClr val="632523"/>
              </a:solidFill>
              <a:latin typeface="Cambria" pitchFamily="18" charset="0"/>
            </a:endParaRPr>
          </a:p>
          <a:p>
            <a:pPr lvl="1" indent="-457200" algn="just">
              <a:spcBef>
                <a:spcPts val="600"/>
              </a:spcBef>
              <a:spcAft>
                <a:spcPts val="600"/>
              </a:spcAft>
              <a:buFont typeface="Cambria" pitchFamily="18" charset="0"/>
              <a:buChar char="–"/>
            </a:pPr>
            <a:r>
              <a:rPr lang="en-US">
                <a:solidFill>
                  <a:srgbClr val="632523"/>
                </a:solidFill>
                <a:latin typeface="Cambria" pitchFamily="18" charset="0"/>
              </a:rPr>
              <a:t>Any electronic communications network operator and service provider shall make all the information at their disposal, including financial, available to the Agency upon a written request in form and deadlines requested by the Agency;</a:t>
            </a:r>
            <a:endParaRPr lang="en-US" b="1">
              <a:solidFill>
                <a:srgbClr val="632523"/>
              </a:solidFill>
              <a:latin typeface="Cambria" pitchFamily="18" charset="0"/>
            </a:endParaRPr>
          </a:p>
          <a:p>
            <a:pPr marL="457200" indent="-457200" algn="just">
              <a:spcBef>
                <a:spcPts val="600"/>
              </a:spcBef>
              <a:spcAft>
                <a:spcPts val="600"/>
              </a:spcAft>
              <a:buFont typeface="Wingdings" pitchFamily="2" charset="2"/>
              <a:buChar char="Ø"/>
            </a:pPr>
            <a:r>
              <a:rPr lang="en-GB" b="1">
                <a:solidFill>
                  <a:srgbClr val="632523"/>
                </a:solidFill>
                <a:latin typeface="Cambria" pitchFamily="18" charset="0"/>
              </a:rPr>
              <a:t>Article 19 </a:t>
            </a:r>
          </a:p>
          <a:p>
            <a:pPr lvl="1" indent="-457200" algn="just">
              <a:spcBef>
                <a:spcPts val="600"/>
              </a:spcBef>
              <a:spcAft>
                <a:spcPts val="600"/>
              </a:spcAft>
              <a:buFont typeface="Cambria" pitchFamily="18" charset="0"/>
              <a:buChar char="–"/>
            </a:pPr>
            <a:r>
              <a:rPr lang="en-US">
                <a:solidFill>
                  <a:srgbClr val="632523"/>
                </a:solidFill>
                <a:latin typeface="Cambria" pitchFamily="18" charset="0"/>
              </a:rPr>
              <a:t>The Council of the Agency shall make decisions on rights and obligations of the operators providing electronic communications services and/or electronic communications network;</a:t>
            </a:r>
          </a:p>
          <a:p>
            <a:pPr lvl="1" indent="-457200" algn="just">
              <a:spcBef>
                <a:spcPts val="600"/>
              </a:spcBef>
              <a:spcAft>
                <a:spcPts val="600"/>
              </a:spcAft>
              <a:buFont typeface="Cambria" pitchFamily="18" charset="0"/>
              <a:buChar char="–"/>
            </a:pPr>
            <a:r>
              <a:rPr lang="en-US">
                <a:solidFill>
                  <a:srgbClr val="632523"/>
                </a:solidFill>
                <a:latin typeface="Cambria" pitchFamily="18" charset="0"/>
              </a:rPr>
              <a:t>General administrative procedure;</a:t>
            </a:r>
          </a:p>
          <a:p>
            <a:pPr lvl="1" indent="-457200" algn="just">
              <a:spcBef>
                <a:spcPts val="600"/>
              </a:spcBef>
              <a:spcAft>
                <a:spcPts val="600"/>
              </a:spcAft>
              <a:buFont typeface="Cambria" pitchFamily="18" charset="0"/>
              <a:buChar char="–"/>
            </a:pPr>
            <a:r>
              <a:rPr lang="en-US">
                <a:solidFill>
                  <a:srgbClr val="632523"/>
                </a:solidFill>
                <a:latin typeface="Cambria" pitchFamily="18" charset="0"/>
              </a:rPr>
              <a:t>A complaint may be lodged against the Decision of the Agency, before the Ministry within 15 days as of the day of Decision receipt;</a:t>
            </a:r>
          </a:p>
          <a:p>
            <a:pPr lvl="1" indent="-457200" algn="just">
              <a:spcBef>
                <a:spcPts val="600"/>
              </a:spcBef>
              <a:spcAft>
                <a:spcPts val="600"/>
              </a:spcAft>
              <a:buFont typeface="Cambria" pitchFamily="18" charset="0"/>
              <a:buChar char="–"/>
            </a:pPr>
            <a:r>
              <a:rPr lang="en-US">
                <a:solidFill>
                  <a:srgbClr val="632523"/>
                </a:solidFill>
                <a:latin typeface="Cambria" pitchFamily="18" charset="0"/>
              </a:rPr>
              <a:t>A law suit against the Ministry’s decision may be submitted to the competent court.</a:t>
            </a:r>
          </a:p>
          <a:p>
            <a:pPr lvl="1" indent="-457200">
              <a:spcBef>
                <a:spcPts val="600"/>
              </a:spcBef>
              <a:spcAft>
                <a:spcPts val="600"/>
              </a:spcAft>
              <a:buFont typeface="Cambria" pitchFamily="18" charset="0"/>
              <a:buChar char="–"/>
            </a:pPr>
            <a:endParaRPr lang="en-GB">
              <a:solidFill>
                <a:srgbClr val="632523"/>
              </a:solidFill>
              <a:latin typeface="Cambria" pitchFamily="18" charset="0"/>
            </a:endParaRPr>
          </a:p>
          <a:p>
            <a:pPr lvl="1" indent="-457200"/>
            <a:endParaRPr lang="en-GB">
              <a:solidFill>
                <a:srgbClr val="632523"/>
              </a:solidFill>
              <a:latin typeface="Cambria" pitchFamily="18" charset="0"/>
            </a:endParaRPr>
          </a:p>
          <a:p>
            <a:pPr marL="457200" indent="-457200"/>
            <a:endParaRPr lang="en-GB">
              <a:solidFill>
                <a:srgbClr val="632523"/>
              </a:solidFill>
              <a:latin typeface="Cambria" pitchFamily="18" charset="0"/>
            </a:endParaRPr>
          </a:p>
          <a:p>
            <a:pPr marL="457200" indent="-457200">
              <a:lnSpc>
                <a:spcPct val="80000"/>
              </a:lnSpc>
            </a:pPr>
            <a:endParaRPr lang="en-GB">
              <a:solidFill>
                <a:srgbClr val="632523"/>
              </a:solidFill>
              <a:latin typeface="Cambria" pitchFamily="18" charset="0"/>
            </a:endParaRPr>
          </a:p>
          <a:p>
            <a:pPr marL="457200" indent="-457200">
              <a:lnSpc>
                <a:spcPct val="80000"/>
              </a:lnSpc>
              <a:buFont typeface="Wingdings" pitchFamily="2" charset="2"/>
              <a:buChar char="Ø"/>
            </a:pPr>
            <a:endParaRPr lang="en-GB">
              <a:solidFill>
                <a:srgbClr val="632523"/>
              </a:solidFill>
              <a:latin typeface="Cambria" pitchFamily="18" charset="0"/>
            </a:endParaRPr>
          </a:p>
        </p:txBody>
      </p:sp>
      <p:sp>
        <p:nvSpPr>
          <p:cNvPr id="9225" name="Title 18"/>
          <p:cNvSpPr txBox="1">
            <a:spLocks/>
          </p:cNvSpPr>
          <p:nvPr/>
        </p:nvSpPr>
        <p:spPr bwMode="auto">
          <a:xfrm>
            <a:off x="1447800" y="685800"/>
            <a:ext cx="7543800" cy="609600"/>
          </a:xfrm>
          <a:prstGeom prst="rect">
            <a:avLst/>
          </a:prstGeom>
          <a:noFill/>
          <a:ln w="9525">
            <a:noFill/>
            <a:miter lim="800000"/>
            <a:headEnd/>
            <a:tailEnd/>
          </a:ln>
        </p:spPr>
        <p:txBody>
          <a:bodyPr anchor="ctr"/>
          <a:lstStyle/>
          <a:p>
            <a:pPr algn="ctr"/>
            <a:r>
              <a:rPr lang="en-GB" sz="2800" b="1">
                <a:solidFill>
                  <a:schemeClr val="hlink"/>
                </a:solidFill>
                <a:latin typeface="Cambria" pitchFamily="18" charset="0"/>
              </a:rPr>
              <a:t>Provision of Information</a:t>
            </a:r>
            <a:r>
              <a:rPr lang="en-US" sz="2800" b="1">
                <a:solidFill>
                  <a:schemeClr val="hlink"/>
                </a:solidFill>
                <a:latin typeface="Cambria" pitchFamily="18" charset="0"/>
              </a:rPr>
              <a:t> </a:t>
            </a:r>
            <a:r>
              <a:rPr lang="en-GB" sz="2800" b="1">
                <a:solidFill>
                  <a:schemeClr val="hlink"/>
                </a:solidFill>
                <a:latin typeface="Cambria" pitchFamily="18" charset="0"/>
              </a:rPr>
              <a:t>and</a:t>
            </a:r>
            <a:r>
              <a:rPr lang="en-US" sz="2800" b="1">
                <a:solidFill>
                  <a:schemeClr val="hlink"/>
                </a:solidFill>
                <a:latin typeface="Cambria" pitchFamily="18" charset="0"/>
              </a:rPr>
              <a:t> </a:t>
            </a:r>
            <a:r>
              <a:rPr lang="en-GB" sz="2800" b="1">
                <a:solidFill>
                  <a:schemeClr val="hlink"/>
                </a:solidFill>
                <a:latin typeface="Cambria" pitchFamily="18" charset="0"/>
              </a:rPr>
              <a:t>Right of appeal </a:t>
            </a:r>
            <a:endParaRPr lang="en-US" sz="2800" b="1">
              <a:solidFill>
                <a:schemeClr val="hlink"/>
              </a:solidFill>
              <a:latin typeface="Cambria" pitchFamily="18" charset="0"/>
            </a:endParaRPr>
          </a:p>
        </p:txBody>
      </p:sp>
      <p:pic>
        <p:nvPicPr>
          <p:cNvPr id="9226"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 Same Side Corner Rectangle 14"/>
          <p:cNvSpPr/>
          <p:nvPr/>
        </p:nvSpPr>
        <p:spPr>
          <a:xfrm rot="10800000">
            <a:off x="0" y="6400800"/>
            <a:ext cx="9144000" cy="457200"/>
          </a:xfrm>
          <a:prstGeom prst="round2SameRect">
            <a:avLst>
              <a:gd name="adj1" fmla="val 31543"/>
              <a:gd name="adj2" fmla="val 0"/>
            </a:avLst>
          </a:prstGeom>
          <a:solidFill>
            <a:schemeClr val="accent2">
              <a:lumMod val="20000"/>
              <a:lumOff val="80000"/>
            </a:schemeClr>
          </a:solidFill>
          <a:ln>
            <a:noFill/>
          </a:ln>
          <a:effectLst>
            <a:outerShdw blurRad="50800" dist="38100" dir="16200000" rotWithShape="0">
              <a:schemeClr val="accent2">
                <a:lumMod val="60000"/>
                <a:lumOff val="40000"/>
                <a:alpha val="61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ound Same Side Corner Rectangle 13"/>
          <p:cNvSpPr/>
          <p:nvPr/>
        </p:nvSpPr>
        <p:spPr>
          <a:xfrm>
            <a:off x="0" y="0"/>
            <a:ext cx="9144000" cy="533400"/>
          </a:xfrm>
          <a:prstGeom prst="round2SameRect">
            <a:avLst>
              <a:gd name="adj1" fmla="val 18309"/>
              <a:gd name="adj2" fmla="val 0"/>
            </a:avLst>
          </a:prstGeom>
          <a:solidFill>
            <a:schemeClr val="accent2">
              <a:lumMod val="50000"/>
            </a:schemeClr>
          </a:solidFill>
          <a:ln>
            <a:noFill/>
          </a:ln>
          <a:effectLst>
            <a:outerShdw blurRad="50800" dist="38100" dir="5400000" algn="t" rotWithShape="0">
              <a:schemeClr val="accent2">
                <a:lumMod val="60000"/>
                <a:lumOff val="40000"/>
                <a:alpha val="6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indent="-14288" fontAlgn="auto">
              <a:spcBef>
                <a:spcPts val="0"/>
              </a:spcBef>
              <a:spcAft>
                <a:spcPct val="40000"/>
              </a:spcAft>
              <a:buClr>
                <a:srgbClr val="FF0000"/>
              </a:buClr>
              <a:defRPr/>
            </a:pPr>
            <a:r>
              <a:rPr lang="sr-Latn-CS" b="1" dirty="0">
                <a:solidFill>
                  <a:schemeClr val="accent2">
                    <a:lumMod val="20000"/>
                    <a:lumOff val="80000"/>
                  </a:schemeClr>
                </a:solidFill>
                <a:latin typeface="Cambria" pitchFamily="18" charset="0"/>
                <a:cs typeface="Arial" charset="0"/>
              </a:rPr>
              <a:t>Chapter </a:t>
            </a:r>
            <a:r>
              <a:rPr lang="en-US" b="1" dirty="0">
                <a:solidFill>
                  <a:schemeClr val="accent2">
                    <a:lumMod val="20000"/>
                    <a:lumOff val="80000"/>
                  </a:schemeClr>
                </a:solidFill>
                <a:latin typeface="Cambria" pitchFamily="18" charset="0"/>
                <a:cs typeface="Arial" charset="0"/>
              </a:rPr>
              <a:t>10</a:t>
            </a:r>
            <a:r>
              <a:rPr lang="sr-Latn-CS" b="1" dirty="0">
                <a:solidFill>
                  <a:schemeClr val="accent2">
                    <a:lumMod val="20000"/>
                    <a:lumOff val="80000"/>
                  </a:schemeClr>
                </a:solidFill>
                <a:latin typeface="Cambria" pitchFamily="18" charset="0"/>
                <a:cs typeface="Arial" charset="0"/>
              </a:rPr>
              <a:t>: Information society and media</a:t>
            </a:r>
            <a:endParaRPr lang="en-US" b="1" dirty="0">
              <a:solidFill>
                <a:schemeClr val="accent2">
                  <a:lumMod val="20000"/>
                  <a:lumOff val="80000"/>
                </a:schemeClr>
              </a:solidFill>
              <a:latin typeface="Cambria" pitchFamily="18" charset="0"/>
              <a:cs typeface="Arial" charset="0"/>
            </a:endParaRPr>
          </a:p>
        </p:txBody>
      </p:sp>
      <p:grpSp>
        <p:nvGrpSpPr>
          <p:cNvPr id="10244" name="Group 34"/>
          <p:cNvGrpSpPr>
            <a:grpSpLocks/>
          </p:cNvGrpSpPr>
          <p:nvPr/>
        </p:nvGrpSpPr>
        <p:grpSpPr bwMode="auto">
          <a:xfrm>
            <a:off x="7904163" y="-4763"/>
            <a:ext cx="1211262" cy="385763"/>
            <a:chOff x="7814716" y="-5258"/>
            <a:chExt cx="1210767" cy="460280"/>
          </a:xfrm>
        </p:grpSpPr>
        <p:sp>
          <p:nvSpPr>
            <p:cNvPr id="24" name="5-Point Star 23"/>
            <p:cNvSpPr/>
            <p:nvPr/>
          </p:nvSpPr>
          <p:spPr>
            <a:xfrm rot="165688">
              <a:off x="7814716" y="-5258"/>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5-Point Star 29"/>
            <p:cNvSpPr/>
            <p:nvPr/>
          </p:nvSpPr>
          <p:spPr>
            <a:xfrm rot="165688">
              <a:off x="7996034" y="175717"/>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1" name="5-Point Star 30"/>
            <p:cNvSpPr/>
            <p:nvPr/>
          </p:nvSpPr>
          <p:spPr>
            <a:xfrm rot="165688">
              <a:off x="8224634" y="261442"/>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2" name="5-Point Star 31"/>
            <p:cNvSpPr/>
            <p:nvPr/>
          </p:nvSpPr>
          <p:spPr>
            <a:xfrm rot="165688">
              <a:off x="8462757" y="26144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3" name="5-Point Star 32"/>
            <p:cNvSpPr/>
            <p:nvPr/>
          </p:nvSpPr>
          <p:spPr>
            <a:xfrm rot="165688">
              <a:off x="8843757" y="4266"/>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5-Point Star 33"/>
            <p:cNvSpPr/>
            <p:nvPr/>
          </p:nvSpPr>
          <p:spPr>
            <a:xfrm rot="165688">
              <a:off x="8672308" y="166190"/>
              <a:ext cx="181726" cy="193580"/>
            </a:xfrm>
            <a:prstGeom prst="star5">
              <a:avLst/>
            </a:prstGeom>
            <a:solidFill>
              <a:srgbClr val="FFFF00"/>
            </a:solidFill>
            <a:ln>
              <a:noFill/>
            </a:ln>
            <a:effectLst>
              <a:reflection blurRad="6350" stA="50000" endA="300" endPos="90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pic>
        <p:nvPicPr>
          <p:cNvPr id="10245" name="Picture 4" descr="C:\Documents and Settings\alen.nikezic\Desktop\MUPIJU-Stari komp\Press clipping\montenegro grb.wmf"/>
          <p:cNvPicPr>
            <a:picLocks noChangeAspect="1" noChangeArrowheads="1"/>
          </p:cNvPicPr>
          <p:nvPr/>
        </p:nvPicPr>
        <p:blipFill>
          <a:blip r:embed="rId3" cstate="print"/>
          <a:srcRect/>
          <a:stretch>
            <a:fillRect/>
          </a:stretch>
        </p:blipFill>
        <p:spPr bwMode="auto">
          <a:xfrm>
            <a:off x="66675" y="6362700"/>
            <a:ext cx="508000" cy="503238"/>
          </a:xfrm>
          <a:prstGeom prst="rect">
            <a:avLst/>
          </a:prstGeom>
          <a:noFill/>
          <a:ln w="9525">
            <a:noFill/>
            <a:miter lim="800000"/>
            <a:headEnd/>
            <a:tailEnd/>
          </a:ln>
        </p:spPr>
      </p:pic>
      <p:sp>
        <p:nvSpPr>
          <p:cNvPr id="20" name="Rectangle 19"/>
          <p:cNvSpPr/>
          <p:nvPr/>
        </p:nvSpPr>
        <p:spPr>
          <a:xfrm>
            <a:off x="498475" y="6415088"/>
            <a:ext cx="4564063" cy="400050"/>
          </a:xfrm>
          <a:prstGeom prst="rect">
            <a:avLst/>
          </a:prstGeom>
        </p:spPr>
        <p:txBody>
          <a:bodyPr wrap="none">
            <a:spAutoFit/>
          </a:bodyPr>
          <a:lstStyle/>
          <a:p>
            <a:pPr fontAlgn="auto">
              <a:spcBef>
                <a:spcPts val="0"/>
              </a:spcBef>
              <a:spcAft>
                <a:spcPts val="0"/>
              </a:spcAft>
              <a:defRPr/>
            </a:pPr>
            <a:r>
              <a:rPr lang="sr-Latn-CS" sz="1000" b="1" dirty="0">
                <a:solidFill>
                  <a:schemeClr val="accent2">
                    <a:lumMod val="75000"/>
                  </a:schemeClr>
                </a:solidFill>
                <a:latin typeface="Cambria" pitchFamily="18" charset="0"/>
                <a:cs typeface="+mn-cs"/>
              </a:rPr>
              <a:t>M O N T E N E G R O</a:t>
            </a:r>
          </a:p>
          <a:p>
            <a:pPr fontAlgn="auto">
              <a:spcBef>
                <a:spcPts val="0"/>
              </a:spcBef>
              <a:spcAft>
                <a:spcPts val="0"/>
              </a:spcAft>
              <a:defRPr/>
            </a:pPr>
            <a:r>
              <a:rPr lang="en-GB" sz="1000" b="1" dirty="0">
                <a:solidFill>
                  <a:schemeClr val="accent2">
                    <a:lumMod val="75000"/>
                  </a:schemeClr>
                </a:solidFill>
                <a:latin typeface="Cambria" pitchFamily="18" charset="0"/>
                <a:cs typeface="+mn-cs"/>
              </a:rPr>
              <a:t>Negotiating Team for the Accession of  </a:t>
            </a:r>
            <a:r>
              <a:rPr lang="sr-Latn-CS" sz="1000" b="1" dirty="0">
                <a:solidFill>
                  <a:schemeClr val="accent2">
                    <a:lumMod val="75000"/>
                  </a:schemeClr>
                </a:solidFill>
                <a:latin typeface="Cambria" pitchFamily="18" charset="0"/>
                <a:cs typeface="+mn-cs"/>
              </a:rPr>
              <a:t>Montenegro </a:t>
            </a:r>
            <a:r>
              <a:rPr lang="en-GB" sz="1000" b="1" dirty="0">
                <a:solidFill>
                  <a:schemeClr val="accent2">
                    <a:lumMod val="75000"/>
                  </a:schemeClr>
                </a:solidFill>
                <a:latin typeface="Cambria" pitchFamily="18" charset="0"/>
                <a:cs typeface="+mn-cs"/>
              </a:rPr>
              <a:t>to the European Union</a:t>
            </a:r>
            <a:r>
              <a:rPr lang="sr-Latn-CS" sz="1000" b="1" dirty="0">
                <a:solidFill>
                  <a:schemeClr val="accent2">
                    <a:lumMod val="75000"/>
                  </a:schemeClr>
                </a:solidFill>
                <a:latin typeface="Cambria" pitchFamily="18" charset="0"/>
                <a:cs typeface="+mn-cs"/>
              </a:rPr>
              <a:t> </a:t>
            </a:r>
            <a:endParaRPr lang="en-US" sz="1000" dirty="0">
              <a:solidFill>
                <a:schemeClr val="accent2">
                  <a:lumMod val="75000"/>
                </a:schemeClr>
              </a:solidFill>
              <a:latin typeface="+mn-lt"/>
              <a:cs typeface="+mn-cs"/>
            </a:endParaRPr>
          </a:p>
        </p:txBody>
      </p:sp>
      <p:sp>
        <p:nvSpPr>
          <p:cNvPr id="16" name="Rectangle 15"/>
          <p:cNvSpPr/>
          <p:nvPr/>
        </p:nvSpPr>
        <p:spPr>
          <a:xfrm>
            <a:off x="5943600" y="6400800"/>
            <a:ext cx="3200400" cy="4572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b="1" dirty="0">
                <a:solidFill>
                  <a:schemeClr val="accent2">
                    <a:lumMod val="50000"/>
                  </a:schemeClr>
                </a:solidFill>
              </a:rPr>
              <a:t>Chapter </a:t>
            </a:r>
            <a:r>
              <a:rPr lang="x-none" sz="1100" b="1" dirty="0">
                <a:solidFill>
                  <a:schemeClr val="accent2">
                    <a:lumMod val="50000"/>
                  </a:schemeClr>
                </a:solidFill>
              </a:rPr>
              <a:t>10</a:t>
            </a:r>
            <a:r>
              <a:rPr lang="en-US" sz="1100" b="1" dirty="0">
                <a:solidFill>
                  <a:schemeClr val="accent2">
                    <a:lumMod val="50000"/>
                  </a:schemeClr>
                </a:solidFill>
              </a:rPr>
              <a:t>: </a:t>
            </a:r>
            <a:r>
              <a:rPr lang="x-none" sz="1100" b="1" dirty="0">
                <a:solidFill>
                  <a:schemeClr val="accent2">
                    <a:lumMod val="50000"/>
                  </a:schemeClr>
                </a:solidFill>
              </a:rPr>
              <a:t> INFORMATION SOCIETY AND MEDIA</a:t>
            </a:r>
            <a:endParaRPr lang="pl-PL" sz="1100" b="1" dirty="0">
              <a:solidFill>
                <a:schemeClr val="accent2">
                  <a:lumMod val="50000"/>
                </a:schemeClr>
              </a:solidFill>
            </a:endParaRPr>
          </a:p>
        </p:txBody>
      </p:sp>
      <p:sp>
        <p:nvSpPr>
          <p:cNvPr id="10248" name="Rectangle 17"/>
          <p:cNvSpPr>
            <a:spLocks noChangeArrowheads="1"/>
          </p:cNvSpPr>
          <p:nvPr/>
        </p:nvSpPr>
        <p:spPr bwMode="auto">
          <a:xfrm>
            <a:off x="304800" y="1219200"/>
            <a:ext cx="8610600" cy="6143220"/>
          </a:xfrm>
          <a:prstGeom prst="rect">
            <a:avLst/>
          </a:prstGeom>
          <a:noFill/>
          <a:ln w="9525">
            <a:noFill/>
            <a:miter lim="800000"/>
            <a:headEnd/>
            <a:tailEnd/>
          </a:ln>
        </p:spPr>
        <p:txBody>
          <a:bodyPr>
            <a:spAutoFit/>
          </a:bodyPr>
          <a:lstStyle/>
          <a:p>
            <a:pPr>
              <a:lnSpc>
                <a:spcPct val="80000"/>
              </a:lnSpc>
            </a:pPr>
            <a:endParaRPr lang="en-GB" b="1" dirty="0">
              <a:solidFill>
                <a:srgbClr val="632523"/>
              </a:solidFill>
              <a:latin typeface="Cambria" pitchFamily="18" charset="0"/>
            </a:endParaRPr>
          </a:p>
          <a:p>
            <a:pPr algn="just">
              <a:spcBef>
                <a:spcPts val="600"/>
              </a:spcBef>
              <a:spcAft>
                <a:spcPts val="600"/>
              </a:spcAft>
              <a:buFont typeface="Wingdings" pitchFamily="2" charset="2"/>
              <a:buChar char="Ø"/>
            </a:pPr>
            <a:r>
              <a:rPr lang="en-GB" b="1" dirty="0">
                <a:solidFill>
                  <a:srgbClr val="632523"/>
                </a:solidFill>
                <a:latin typeface="Cambria" pitchFamily="18" charset="0"/>
              </a:rPr>
              <a:t>Article 4</a:t>
            </a:r>
            <a:r>
              <a:rPr lang="en-US" b="1" dirty="0">
                <a:solidFill>
                  <a:srgbClr val="632523"/>
                </a:solidFill>
                <a:latin typeface="Cambria" pitchFamily="18" charset="0"/>
              </a:rPr>
              <a:t>3</a:t>
            </a:r>
            <a:endParaRPr lang="en-GB" b="1" dirty="0">
              <a:solidFill>
                <a:srgbClr val="632523"/>
              </a:solidFill>
              <a:latin typeface="Cambria" pitchFamily="18" charset="0"/>
            </a:endParaRPr>
          </a:p>
          <a:p>
            <a:pPr algn="just">
              <a:spcBef>
                <a:spcPts val="600"/>
              </a:spcBef>
              <a:spcAft>
                <a:spcPts val="600"/>
              </a:spcAft>
              <a:buFont typeface="Cambria" pitchFamily="18" charset="0"/>
              <a:buNone/>
            </a:pPr>
            <a:r>
              <a:rPr lang="en-US" dirty="0">
                <a:solidFill>
                  <a:srgbClr val="632523"/>
                </a:solidFill>
                <a:latin typeface="Cambria" pitchFamily="18" charset="0"/>
              </a:rPr>
              <a:t>Any </a:t>
            </a:r>
            <a:r>
              <a:rPr lang="en-US" dirty="0" smtClean="0">
                <a:solidFill>
                  <a:srgbClr val="632523"/>
                </a:solidFill>
                <a:latin typeface="Cambria" pitchFamily="18" charset="0"/>
              </a:rPr>
              <a:t>measure</a:t>
            </a:r>
            <a:r>
              <a:rPr lang="x-none" dirty="0" smtClean="0">
                <a:solidFill>
                  <a:srgbClr val="632523"/>
                </a:solidFill>
                <a:latin typeface="Cambria" pitchFamily="18" charset="0"/>
              </a:rPr>
              <a:t>,</a:t>
            </a:r>
            <a:r>
              <a:rPr lang="en-US" dirty="0" smtClean="0">
                <a:solidFill>
                  <a:srgbClr val="632523"/>
                </a:solidFill>
                <a:latin typeface="Cambria" pitchFamily="18" charset="0"/>
              </a:rPr>
              <a:t> </a:t>
            </a:r>
            <a:r>
              <a:rPr lang="en-US" dirty="0">
                <a:solidFill>
                  <a:srgbClr val="632523"/>
                </a:solidFill>
                <a:latin typeface="Cambria" pitchFamily="18" charset="0"/>
              </a:rPr>
              <a:t>imposed to SMP </a:t>
            </a:r>
            <a:r>
              <a:rPr lang="en-US" dirty="0" smtClean="0">
                <a:solidFill>
                  <a:srgbClr val="632523"/>
                </a:solidFill>
                <a:latin typeface="Cambria" pitchFamily="18" charset="0"/>
              </a:rPr>
              <a:t>operator</a:t>
            </a:r>
            <a:r>
              <a:rPr lang="x-none" dirty="0" smtClean="0">
                <a:solidFill>
                  <a:srgbClr val="632523"/>
                </a:solidFill>
                <a:latin typeface="Cambria" pitchFamily="18" charset="0"/>
              </a:rPr>
              <a:t>,</a:t>
            </a:r>
            <a:r>
              <a:rPr lang="en-US" dirty="0" smtClean="0">
                <a:solidFill>
                  <a:srgbClr val="632523"/>
                </a:solidFill>
                <a:latin typeface="Cambria" pitchFamily="18" charset="0"/>
              </a:rPr>
              <a:t> may </a:t>
            </a:r>
            <a:r>
              <a:rPr lang="x-none" dirty="0" smtClean="0">
                <a:solidFill>
                  <a:srgbClr val="632523"/>
                </a:solidFill>
                <a:latin typeface="Cambria" pitchFamily="18" charset="0"/>
              </a:rPr>
              <a:t>be implemented by Agency </a:t>
            </a:r>
            <a:r>
              <a:rPr lang="en-US" dirty="0" smtClean="0">
                <a:solidFill>
                  <a:srgbClr val="632523"/>
                </a:solidFill>
                <a:latin typeface="Cambria" pitchFamily="18" charset="0"/>
              </a:rPr>
              <a:t>only </a:t>
            </a:r>
            <a:r>
              <a:rPr lang="en-US" dirty="0">
                <a:solidFill>
                  <a:srgbClr val="632523"/>
                </a:solidFill>
                <a:latin typeface="Cambria" pitchFamily="18" charset="0"/>
              </a:rPr>
              <a:t>based on previously held public debate with the operators, users and other stakeholders, in cooperation with relevant national or foreign body for protection of competition;</a:t>
            </a:r>
          </a:p>
          <a:p>
            <a:pPr algn="just">
              <a:spcBef>
                <a:spcPts val="600"/>
              </a:spcBef>
              <a:spcAft>
                <a:spcPts val="600"/>
              </a:spcAft>
              <a:buFont typeface="Wingdings" pitchFamily="2" charset="2"/>
              <a:buChar char="Ø"/>
            </a:pPr>
            <a:r>
              <a:rPr lang="en-US" b="1" dirty="0">
                <a:solidFill>
                  <a:srgbClr val="632523"/>
                </a:solidFill>
                <a:latin typeface="Cambria" pitchFamily="18" charset="0"/>
              </a:rPr>
              <a:t>Article 68</a:t>
            </a:r>
          </a:p>
          <a:p>
            <a:pPr algn="just">
              <a:spcBef>
                <a:spcPts val="600"/>
              </a:spcBef>
              <a:spcAft>
                <a:spcPts val="600"/>
              </a:spcAft>
              <a:buFont typeface="Cambria" pitchFamily="18" charset="0"/>
              <a:buNone/>
            </a:pPr>
            <a:r>
              <a:rPr lang="en-US" dirty="0">
                <a:solidFill>
                  <a:srgbClr val="632523"/>
                </a:solidFill>
                <a:latin typeface="Cambria" pitchFamily="18" charset="0"/>
              </a:rPr>
              <a:t>If the Agency considers that interest in a particular radio frequencies could exceed the availability and thereby question the efficient use thereof, it shall acquire the opinions of interested parties concerning the conditions of use of frequencies, market value of frequencies and on limiting number of approvals for radiofrequencies;</a:t>
            </a:r>
            <a:endParaRPr lang="sr-Latn-CS" dirty="0">
              <a:solidFill>
                <a:srgbClr val="632523"/>
              </a:solidFill>
              <a:latin typeface="Cambria" pitchFamily="18" charset="0"/>
            </a:endParaRPr>
          </a:p>
          <a:p>
            <a:pPr algn="just">
              <a:spcBef>
                <a:spcPts val="600"/>
              </a:spcBef>
              <a:spcAft>
                <a:spcPts val="600"/>
              </a:spcAft>
              <a:buFont typeface="Wingdings" pitchFamily="2" charset="2"/>
              <a:buChar char="Ø"/>
            </a:pPr>
            <a:r>
              <a:rPr lang="en-US" b="1" dirty="0">
                <a:solidFill>
                  <a:srgbClr val="632523"/>
                </a:solidFill>
                <a:latin typeface="Cambria" pitchFamily="18" charset="0"/>
              </a:rPr>
              <a:t>Article </a:t>
            </a:r>
            <a:r>
              <a:rPr lang="sr-Latn-CS" b="1" dirty="0">
                <a:solidFill>
                  <a:srgbClr val="632523"/>
                </a:solidFill>
                <a:latin typeface="Cambria" pitchFamily="18" charset="0"/>
              </a:rPr>
              <a:t>118 – Public Influence</a:t>
            </a:r>
          </a:p>
          <a:p>
            <a:pPr algn="just">
              <a:spcBef>
                <a:spcPts val="600"/>
              </a:spcBef>
              <a:spcAft>
                <a:spcPts val="600"/>
              </a:spcAft>
              <a:buFont typeface="Cambria" pitchFamily="18" charset="0"/>
              <a:buNone/>
            </a:pPr>
            <a:r>
              <a:rPr lang="x-none" dirty="0" smtClean="0">
                <a:solidFill>
                  <a:srgbClr val="632523"/>
                </a:solidFill>
                <a:latin typeface="Cambria" pitchFamily="18" charset="0"/>
              </a:rPr>
              <a:t>Important in the phase of market modeling and adopting the </a:t>
            </a:r>
            <a:r>
              <a:rPr lang="en-GB" dirty="0" smtClean="0">
                <a:solidFill>
                  <a:srgbClr val="632523"/>
                </a:solidFill>
                <a:latin typeface="Cambria" pitchFamily="18" charset="0"/>
              </a:rPr>
              <a:t>regulation</a:t>
            </a:r>
            <a:r>
              <a:rPr lang="x-none" dirty="0" smtClean="0">
                <a:solidFill>
                  <a:srgbClr val="632523"/>
                </a:solidFill>
                <a:latin typeface="Cambria" pitchFamily="18" charset="0"/>
              </a:rPr>
              <a:t>s with </a:t>
            </a:r>
            <a:r>
              <a:rPr lang="en-GB" dirty="0" smtClean="0">
                <a:solidFill>
                  <a:srgbClr val="632523"/>
                </a:solidFill>
                <a:latin typeface="Cambria" pitchFamily="18" charset="0"/>
              </a:rPr>
              <a:t>significant </a:t>
            </a:r>
            <a:r>
              <a:rPr lang="en-GB" dirty="0">
                <a:solidFill>
                  <a:srgbClr val="632523"/>
                </a:solidFill>
                <a:latin typeface="Cambria" pitchFamily="18" charset="0"/>
              </a:rPr>
              <a:t>influence to</a:t>
            </a:r>
            <a:r>
              <a:rPr lang="sr-Latn-CS" dirty="0">
                <a:solidFill>
                  <a:srgbClr val="632523"/>
                </a:solidFill>
                <a:latin typeface="Cambria" pitchFamily="18" charset="0"/>
              </a:rPr>
              <a:t> the specific market</a:t>
            </a:r>
            <a:r>
              <a:rPr lang="en-US" dirty="0">
                <a:solidFill>
                  <a:srgbClr val="632523"/>
                </a:solidFill>
                <a:latin typeface="Cambria" pitchFamily="18" charset="0"/>
              </a:rPr>
              <a:t>;</a:t>
            </a:r>
            <a:endParaRPr lang="en-GB" dirty="0">
              <a:solidFill>
                <a:srgbClr val="632523"/>
              </a:solidFill>
              <a:latin typeface="Cambria" pitchFamily="18" charset="0"/>
            </a:endParaRPr>
          </a:p>
          <a:p>
            <a:pPr algn="just">
              <a:spcBef>
                <a:spcPts val="600"/>
              </a:spcBef>
              <a:spcAft>
                <a:spcPts val="600"/>
              </a:spcAft>
            </a:pPr>
            <a:endParaRPr lang="en-GB" dirty="0">
              <a:solidFill>
                <a:srgbClr val="632523"/>
              </a:solidFill>
              <a:latin typeface="Cambria" pitchFamily="18" charset="0"/>
            </a:endParaRPr>
          </a:p>
          <a:p>
            <a:pPr lvl="1" indent="-215900">
              <a:buFont typeface="Cambria" pitchFamily="18" charset="0"/>
              <a:buChar char="–"/>
            </a:pPr>
            <a:endParaRPr lang="en-GB" sz="1400" dirty="0">
              <a:solidFill>
                <a:srgbClr val="632523"/>
              </a:solidFill>
              <a:latin typeface="Cambria" pitchFamily="18" charset="0"/>
            </a:endParaRPr>
          </a:p>
          <a:p>
            <a:pPr lvl="1" indent="-215900"/>
            <a:endParaRPr lang="en-GB" sz="1400" dirty="0">
              <a:solidFill>
                <a:srgbClr val="632523"/>
              </a:solidFill>
              <a:latin typeface="Cambria" pitchFamily="18" charset="0"/>
            </a:endParaRPr>
          </a:p>
          <a:p>
            <a:endParaRPr lang="en-GB" dirty="0">
              <a:solidFill>
                <a:srgbClr val="632523"/>
              </a:solidFill>
              <a:latin typeface="Cambria" pitchFamily="18" charset="0"/>
            </a:endParaRPr>
          </a:p>
          <a:p>
            <a:pPr>
              <a:lnSpc>
                <a:spcPct val="80000"/>
              </a:lnSpc>
            </a:pPr>
            <a:endParaRPr lang="en-GB" dirty="0">
              <a:solidFill>
                <a:srgbClr val="632523"/>
              </a:solidFill>
              <a:latin typeface="Cambria" pitchFamily="18" charset="0"/>
            </a:endParaRPr>
          </a:p>
          <a:p>
            <a:pPr>
              <a:lnSpc>
                <a:spcPct val="80000"/>
              </a:lnSpc>
              <a:buFont typeface="Wingdings" pitchFamily="2" charset="2"/>
              <a:buChar char="Ø"/>
            </a:pPr>
            <a:endParaRPr lang="en-GB" dirty="0">
              <a:solidFill>
                <a:srgbClr val="632523"/>
              </a:solidFill>
              <a:latin typeface="Cambria" pitchFamily="18" charset="0"/>
            </a:endParaRPr>
          </a:p>
        </p:txBody>
      </p:sp>
      <p:sp>
        <p:nvSpPr>
          <p:cNvPr id="10249" name="Title 18"/>
          <p:cNvSpPr txBox="1">
            <a:spLocks/>
          </p:cNvSpPr>
          <p:nvPr/>
        </p:nvSpPr>
        <p:spPr bwMode="auto">
          <a:xfrm>
            <a:off x="1066800" y="838200"/>
            <a:ext cx="8229600" cy="609600"/>
          </a:xfrm>
          <a:prstGeom prst="rect">
            <a:avLst/>
          </a:prstGeom>
          <a:noFill/>
          <a:ln w="9525">
            <a:noFill/>
            <a:miter lim="800000"/>
            <a:headEnd/>
            <a:tailEnd/>
          </a:ln>
        </p:spPr>
        <p:txBody>
          <a:bodyPr anchor="ctr"/>
          <a:lstStyle/>
          <a:p>
            <a:pPr algn="ctr"/>
            <a:r>
              <a:rPr lang="en-GB" sz="2800" b="1">
                <a:solidFill>
                  <a:schemeClr val="hlink"/>
                </a:solidFill>
                <a:latin typeface="Cambria" pitchFamily="18" charset="0"/>
              </a:rPr>
              <a:t>Consultation and Transparency Mechanism</a:t>
            </a:r>
            <a:endParaRPr lang="en-US" sz="2800" b="1">
              <a:solidFill>
                <a:schemeClr val="hlink"/>
              </a:solidFill>
              <a:latin typeface="Cambria" pitchFamily="18" charset="0"/>
            </a:endParaRPr>
          </a:p>
        </p:txBody>
      </p:sp>
      <p:pic>
        <p:nvPicPr>
          <p:cNvPr id="10250" name="Picture 18" descr="EU MN logo"/>
          <p:cNvPicPr>
            <a:picLocks noChangeAspect="1" noChangeArrowheads="1"/>
          </p:cNvPicPr>
          <p:nvPr/>
        </p:nvPicPr>
        <p:blipFill>
          <a:blip r:embed="rId4" cstate="print"/>
          <a:srcRect/>
          <a:stretch>
            <a:fillRect/>
          </a:stretch>
        </p:blipFill>
        <p:spPr bwMode="auto">
          <a:xfrm>
            <a:off x="152400" y="609600"/>
            <a:ext cx="12192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3807</TotalTime>
  <Words>2575</Words>
  <Application>Microsoft Office PowerPoint</Application>
  <PresentationFormat>On-screen Show (4:3)</PresentationFormat>
  <Paragraphs>401</Paragraphs>
  <Slides>21</Slides>
  <Notes>16</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Agencija za elektronske medije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Nikola Ivanovic</dc:creator>
  <cp:lastModifiedBy>melita.rastoder</cp:lastModifiedBy>
  <cp:revision>471</cp:revision>
  <dcterms:created xsi:type="dcterms:W3CDTF">2012-04-18T16:21:57Z</dcterms:created>
  <dcterms:modified xsi:type="dcterms:W3CDTF">2013-01-14T14:50:37Z</dcterms:modified>
</cp:coreProperties>
</file>