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commentAuthors.xml" ContentType="application/vnd.openxmlformats-officedocument.presentationml.commentAuthors+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handoutMasterIdLst>
    <p:handoutMasterId r:id="rId14"/>
  </p:handoutMasterIdLst>
  <p:sldIdLst>
    <p:sldId id="257" r:id="rId2"/>
    <p:sldId id="304" r:id="rId3"/>
    <p:sldId id="301" r:id="rId4"/>
    <p:sldId id="296" r:id="rId5"/>
    <p:sldId id="308" r:id="rId6"/>
    <p:sldId id="256" r:id="rId7"/>
    <p:sldId id="293" r:id="rId8"/>
    <p:sldId id="295" r:id="rId9"/>
    <p:sldId id="305" r:id="rId10"/>
    <p:sldId id="309" r:id="rId11"/>
    <p:sldId id="265" r:id="rId12"/>
  </p:sldIdLst>
  <p:sldSz cx="9144000" cy="6858000" type="screen4x3"/>
  <p:notesSz cx="6858000" cy="9947275"/>
  <p:defaultTextStyle>
    <a:defPPr>
      <a:defRPr lang="en-US"/>
    </a:defPPr>
    <a:lvl1pPr algn="l" rtl="0" fontAlgn="base">
      <a:spcBef>
        <a:spcPct val="0"/>
      </a:spcBef>
      <a:spcAft>
        <a:spcPct val="0"/>
      </a:spcAft>
      <a:defRPr sz="2000" kern="1200">
        <a:solidFill>
          <a:schemeClr val="tx1"/>
        </a:solidFill>
        <a:latin typeface="Arial" charset="0"/>
        <a:ea typeface="+mn-ea"/>
        <a:cs typeface="Arial" charset="0"/>
      </a:defRPr>
    </a:lvl1pPr>
    <a:lvl2pPr marL="457200" algn="l" rtl="0" fontAlgn="base">
      <a:spcBef>
        <a:spcPct val="0"/>
      </a:spcBef>
      <a:spcAft>
        <a:spcPct val="0"/>
      </a:spcAft>
      <a:defRPr sz="2000" kern="1200">
        <a:solidFill>
          <a:schemeClr val="tx1"/>
        </a:solidFill>
        <a:latin typeface="Arial" charset="0"/>
        <a:ea typeface="+mn-ea"/>
        <a:cs typeface="Arial" charset="0"/>
      </a:defRPr>
    </a:lvl2pPr>
    <a:lvl3pPr marL="914400" algn="l" rtl="0" fontAlgn="base">
      <a:spcBef>
        <a:spcPct val="0"/>
      </a:spcBef>
      <a:spcAft>
        <a:spcPct val="0"/>
      </a:spcAft>
      <a:defRPr sz="2000" kern="1200">
        <a:solidFill>
          <a:schemeClr val="tx1"/>
        </a:solidFill>
        <a:latin typeface="Arial" charset="0"/>
        <a:ea typeface="+mn-ea"/>
        <a:cs typeface="Arial" charset="0"/>
      </a:defRPr>
    </a:lvl3pPr>
    <a:lvl4pPr marL="1371600" algn="l" rtl="0" fontAlgn="base">
      <a:spcBef>
        <a:spcPct val="0"/>
      </a:spcBef>
      <a:spcAft>
        <a:spcPct val="0"/>
      </a:spcAft>
      <a:defRPr sz="2000" kern="1200">
        <a:solidFill>
          <a:schemeClr val="tx1"/>
        </a:solidFill>
        <a:latin typeface="Arial" charset="0"/>
        <a:ea typeface="+mn-ea"/>
        <a:cs typeface="Arial" charset="0"/>
      </a:defRPr>
    </a:lvl4pPr>
    <a:lvl5pPr marL="1828800" algn="l" rtl="0" fontAlgn="base">
      <a:spcBef>
        <a:spcPct val="0"/>
      </a:spcBef>
      <a:spcAft>
        <a:spcPct val="0"/>
      </a:spcAft>
      <a:defRPr sz="2000" kern="1200">
        <a:solidFill>
          <a:schemeClr val="tx1"/>
        </a:solidFill>
        <a:latin typeface="Arial" charset="0"/>
        <a:ea typeface="+mn-ea"/>
        <a:cs typeface="Arial" charset="0"/>
      </a:defRPr>
    </a:lvl5pPr>
    <a:lvl6pPr marL="2286000" algn="l" defTabSz="914400" rtl="0" eaLnBrk="1" latinLnBrk="0" hangingPunct="1">
      <a:defRPr sz="2000" kern="1200">
        <a:solidFill>
          <a:schemeClr val="tx1"/>
        </a:solidFill>
        <a:latin typeface="Arial" charset="0"/>
        <a:ea typeface="+mn-ea"/>
        <a:cs typeface="Arial" charset="0"/>
      </a:defRPr>
    </a:lvl6pPr>
    <a:lvl7pPr marL="2743200" algn="l" defTabSz="914400" rtl="0" eaLnBrk="1" latinLnBrk="0" hangingPunct="1">
      <a:defRPr sz="2000" kern="1200">
        <a:solidFill>
          <a:schemeClr val="tx1"/>
        </a:solidFill>
        <a:latin typeface="Arial" charset="0"/>
        <a:ea typeface="+mn-ea"/>
        <a:cs typeface="Arial" charset="0"/>
      </a:defRPr>
    </a:lvl7pPr>
    <a:lvl8pPr marL="3200400" algn="l" defTabSz="914400" rtl="0" eaLnBrk="1" latinLnBrk="0" hangingPunct="1">
      <a:defRPr sz="2000" kern="1200">
        <a:solidFill>
          <a:schemeClr val="tx1"/>
        </a:solidFill>
        <a:latin typeface="Arial" charset="0"/>
        <a:ea typeface="+mn-ea"/>
        <a:cs typeface="Arial" charset="0"/>
      </a:defRPr>
    </a:lvl8pPr>
    <a:lvl9pPr marL="3657600" algn="l" defTabSz="914400" rtl="0" eaLnBrk="1" latinLnBrk="0" hangingPunct="1">
      <a:defRPr sz="2000" kern="1200">
        <a:solidFill>
          <a:schemeClr val="tx1"/>
        </a:solidFill>
        <a:latin typeface="Arial" charset="0"/>
        <a:ea typeface="+mn-ea"/>
        <a:cs typeface="Arial" charset="0"/>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Ljiljana Bracanovic Nikolic" initials="LjBN" lastIdx="1" clrIdx="0"/>
  <p:cmAuthor id="1" name="Ruzica" initials="" lastIdx="1" clrIdx="1"/>
  <p:cmAuthor id="2" name="Potpredsjednik" initials="P" lastIdx="2"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showPr>
  <p:clrMru>
    <a:srgbClr val="663300"/>
    <a:srgbClr val="800000"/>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596" autoAdjust="0"/>
    <p:restoredTop sz="94660" autoAdjust="0"/>
  </p:normalViewPr>
  <p:slideViewPr>
    <p:cSldViewPr>
      <p:cViewPr>
        <p:scale>
          <a:sx n="75" d="100"/>
          <a:sy n="75" d="100"/>
        </p:scale>
        <p:origin x="-1314"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96888"/>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sz="quarter" idx="1"/>
          </p:nvPr>
        </p:nvSpPr>
        <p:spPr>
          <a:xfrm>
            <a:off x="3884613" y="0"/>
            <a:ext cx="2971800" cy="496888"/>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059299A6-27CA-4352-B092-C4D5D6895535}" type="datetimeFigureOut">
              <a:rPr lang="en-US"/>
              <a:pPr>
                <a:defRPr/>
              </a:pPr>
              <a:t>1/13/2013</a:t>
            </a:fld>
            <a:endParaRPr lang="en-US"/>
          </a:p>
        </p:txBody>
      </p:sp>
      <p:sp>
        <p:nvSpPr>
          <p:cNvPr id="4" name="Footer Placeholder 3"/>
          <p:cNvSpPr>
            <a:spLocks noGrp="1"/>
          </p:cNvSpPr>
          <p:nvPr>
            <p:ph type="ftr" sz="quarter" idx="2"/>
          </p:nvPr>
        </p:nvSpPr>
        <p:spPr>
          <a:xfrm>
            <a:off x="0" y="9448800"/>
            <a:ext cx="2971800" cy="496888"/>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5" name="Slide Number Placeholder 4"/>
          <p:cNvSpPr>
            <a:spLocks noGrp="1"/>
          </p:cNvSpPr>
          <p:nvPr>
            <p:ph type="sldNum" sz="quarter" idx="3"/>
          </p:nvPr>
        </p:nvSpPr>
        <p:spPr>
          <a:xfrm>
            <a:off x="3884613" y="9448800"/>
            <a:ext cx="2971800" cy="496888"/>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0069632F-AA41-4105-9BCA-58A4A502E4BF}" type="slidenum">
              <a:rPr lang="en-US"/>
              <a:pPr>
                <a:defRPr/>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96888"/>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84613" y="0"/>
            <a:ext cx="2971800" cy="496888"/>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B145A06C-51EE-4EF3-BB58-B367E5ADF52E}" type="datetimeFigureOut">
              <a:rPr lang="en-US"/>
              <a:pPr>
                <a:defRPr/>
              </a:pPr>
              <a:t>1/13/2013</a:t>
            </a:fld>
            <a:endParaRPr lang="en-US"/>
          </a:p>
        </p:txBody>
      </p:sp>
      <p:sp>
        <p:nvSpPr>
          <p:cNvPr id="4" name="Slide Image Placeholder 3"/>
          <p:cNvSpPr>
            <a:spLocks noGrp="1" noRot="1" noChangeAspect="1"/>
          </p:cNvSpPr>
          <p:nvPr>
            <p:ph type="sldImg" idx="2"/>
          </p:nvPr>
        </p:nvSpPr>
        <p:spPr>
          <a:xfrm>
            <a:off x="942975" y="746125"/>
            <a:ext cx="4972050" cy="3730625"/>
          </a:xfrm>
          <a:prstGeom prst="rect">
            <a:avLst/>
          </a:prstGeom>
          <a:noFill/>
          <a:ln w="12700">
            <a:solidFill>
              <a:prstClr val="black"/>
            </a:solidFill>
          </a:ln>
        </p:spPr>
        <p:txBody>
          <a:bodyPr vert="horz" lIns="91440" tIns="45720" rIns="91440" bIns="45720" rtlCol="0" anchor="ctr"/>
          <a:lstStyle/>
          <a:p>
            <a:pPr lvl="0"/>
            <a:endParaRPr lang="en-US" noProof="0" smtClean="0"/>
          </a:p>
        </p:txBody>
      </p:sp>
      <p:sp>
        <p:nvSpPr>
          <p:cNvPr id="5" name="Notes Placeholder 4"/>
          <p:cNvSpPr>
            <a:spLocks noGrp="1"/>
          </p:cNvSpPr>
          <p:nvPr>
            <p:ph type="body" sz="quarter" idx="3"/>
          </p:nvPr>
        </p:nvSpPr>
        <p:spPr>
          <a:xfrm>
            <a:off x="685800" y="4724400"/>
            <a:ext cx="5486400" cy="447675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9448800"/>
            <a:ext cx="2971800" cy="496888"/>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84613" y="9448800"/>
            <a:ext cx="2971800" cy="496888"/>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811F15D0-FA4D-4203-961A-3DC3149BE024}"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Slide Image Placeholder 1"/>
          <p:cNvSpPr>
            <a:spLocks noGrp="1" noRot="1" noChangeAspect="1" noTextEdit="1"/>
          </p:cNvSpPr>
          <p:nvPr>
            <p:ph type="sldImg"/>
          </p:nvPr>
        </p:nvSpPr>
        <p:spPr bwMode="auto">
          <a:xfrm>
            <a:off x="942975" y="746125"/>
            <a:ext cx="4973638" cy="3730625"/>
          </a:xfrm>
          <a:noFill/>
          <a:ln>
            <a:solidFill>
              <a:srgbClr val="000000"/>
            </a:solidFill>
            <a:miter lim="800000"/>
            <a:headEnd/>
            <a:tailEnd/>
          </a:ln>
        </p:spPr>
      </p:sp>
      <p:sp>
        <p:nvSpPr>
          <p:cNvPr id="20482"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GB" smtClean="0"/>
          </a:p>
        </p:txBody>
      </p:sp>
      <p:sp>
        <p:nvSpPr>
          <p:cNvPr id="20483" name="Slide Number Placeholder 3"/>
          <p:cNvSpPr txBox="1">
            <a:spLocks noGrp="1"/>
          </p:cNvSpPr>
          <p:nvPr/>
        </p:nvSpPr>
        <p:spPr bwMode="auto">
          <a:xfrm>
            <a:off x="3884613" y="9448800"/>
            <a:ext cx="2971800" cy="496888"/>
          </a:xfrm>
          <a:prstGeom prst="rect">
            <a:avLst/>
          </a:prstGeom>
          <a:noFill/>
          <a:ln w="9525">
            <a:noFill/>
            <a:miter lim="800000"/>
            <a:headEnd/>
            <a:tailEnd/>
          </a:ln>
        </p:spPr>
        <p:txBody>
          <a:bodyPr anchor="b"/>
          <a:lstStyle/>
          <a:p>
            <a:pPr algn="r"/>
            <a:fld id="{F2F9D715-376A-493B-BD6F-1ABD3E41B5C2}" type="slidenum">
              <a:rPr lang="en-US" sz="1200">
                <a:latin typeface="Calibri" pitchFamily="34" charset="0"/>
              </a:rPr>
              <a:pPr algn="r"/>
              <a:t>5</a:t>
            </a:fld>
            <a:endParaRPr lang="en-US" sz="1200">
              <a:latin typeface="Calibri"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Slide Image Placeholder 1"/>
          <p:cNvSpPr>
            <a:spLocks noGrp="1" noRot="1" noChangeAspect="1" noTextEdit="1"/>
          </p:cNvSpPr>
          <p:nvPr>
            <p:ph type="sldImg"/>
          </p:nvPr>
        </p:nvSpPr>
        <p:spPr bwMode="auto">
          <a:xfrm>
            <a:off x="942975" y="746125"/>
            <a:ext cx="4973638" cy="3730625"/>
          </a:xfrm>
          <a:noFill/>
          <a:ln>
            <a:solidFill>
              <a:srgbClr val="000000"/>
            </a:solidFill>
            <a:miter lim="800000"/>
            <a:headEnd/>
            <a:tailEnd/>
          </a:ln>
        </p:spPr>
      </p:sp>
      <p:sp>
        <p:nvSpPr>
          <p:cNvPr id="26626"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GB" smtClean="0"/>
          </a:p>
        </p:txBody>
      </p:sp>
      <p:sp>
        <p:nvSpPr>
          <p:cNvPr id="26627" name="Slide Number Placeholder 3"/>
          <p:cNvSpPr txBox="1">
            <a:spLocks noGrp="1"/>
          </p:cNvSpPr>
          <p:nvPr/>
        </p:nvSpPr>
        <p:spPr bwMode="auto">
          <a:xfrm>
            <a:off x="3884613" y="9448800"/>
            <a:ext cx="2971800" cy="496888"/>
          </a:xfrm>
          <a:prstGeom prst="rect">
            <a:avLst/>
          </a:prstGeom>
          <a:noFill/>
          <a:ln w="9525">
            <a:noFill/>
            <a:miter lim="800000"/>
            <a:headEnd/>
            <a:tailEnd/>
          </a:ln>
        </p:spPr>
        <p:txBody>
          <a:bodyPr anchor="b"/>
          <a:lstStyle/>
          <a:p>
            <a:pPr algn="r"/>
            <a:fld id="{3178975E-EE4B-42B4-8ADA-2192B4492BD4}" type="slidenum">
              <a:rPr lang="en-US" sz="1200">
                <a:latin typeface="Calibri" pitchFamily="34" charset="0"/>
              </a:rPr>
              <a:pPr algn="r"/>
              <a:t>10</a:t>
            </a:fld>
            <a:endParaRPr lang="en-US" sz="1200">
              <a:latin typeface="Calibri"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F91BAC37-B8F0-4615-A25D-87D16A123AA5}" type="datetimeFigureOut">
              <a:rPr lang="en-US"/>
              <a:pPr>
                <a:defRPr/>
              </a:pPr>
              <a:t>1/13/2013</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35114200-6D99-4A74-BD6F-84C565070392}" type="slidenum">
              <a:rPr lang="en-US"/>
              <a:pPr>
                <a:defRPr/>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A126A245-BC0A-4221-870C-41F98CCFCD0B}" type="datetimeFigureOut">
              <a:rPr lang="en-US"/>
              <a:pPr>
                <a:defRPr/>
              </a:pPr>
              <a:t>1/13/2013</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88C484A3-121A-4AB7-A257-44CF448E82D6}" type="slidenum">
              <a:rPr lang="en-US"/>
              <a:pPr>
                <a:defRPr/>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440856B3-01FC-400D-B190-E489361B85CA}" type="datetimeFigureOut">
              <a:rPr lang="en-US"/>
              <a:pPr>
                <a:defRPr/>
              </a:pPr>
              <a:t>1/13/2013</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656B68FD-3535-4E50-8DBD-1534A9AE66C4}" type="slidenum">
              <a:rPr lang="en-US"/>
              <a:pPr>
                <a:defRPr/>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F936C26D-4377-4144-B647-0517B215F026}" type="datetimeFigureOut">
              <a:rPr lang="en-US"/>
              <a:pPr>
                <a:defRPr/>
              </a:pPr>
              <a:t>1/13/2013</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0FDB7FE6-EE57-499D-9A66-9CB45E3296A1}" type="slidenum">
              <a:rPr lang="en-US"/>
              <a:pPr>
                <a:defRPr/>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EBBDCA50-4438-42C3-9A2C-D2A685CC9D59}" type="datetimeFigureOut">
              <a:rPr lang="en-US"/>
              <a:pPr>
                <a:defRPr/>
              </a:pPr>
              <a:t>1/13/2013</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829ED394-BF72-46FC-B285-F9A44983C5E8}" type="slidenum">
              <a:rPr lang="en-US"/>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DCDDDF5D-5BBD-4570-97A1-2D984E24270C}" type="datetimeFigureOut">
              <a:rPr lang="en-US"/>
              <a:pPr>
                <a:defRPr/>
              </a:pPr>
              <a:t>1/13/2013</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A9DD5F3A-636A-4A82-84E5-36C7181B9300}" type="slidenum">
              <a:rPr lang="en-US"/>
              <a:pPr>
                <a:defRPr/>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873C4638-2F64-43F8-B96A-B5D5FE2E41EA}" type="datetimeFigureOut">
              <a:rPr lang="en-US"/>
              <a:pPr>
                <a:defRPr/>
              </a:pPr>
              <a:t>1/13/2013</a:t>
            </a:fld>
            <a:endParaRPr lang="en-US" dirty="0"/>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E1C62FFA-E2F6-43A6-8550-591495ACC376}" type="slidenum">
              <a:rPr lang="en-US"/>
              <a:pPr>
                <a:defRPr/>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5195FABC-C062-415C-B7F4-E120C5EB4181}" type="datetimeFigureOut">
              <a:rPr lang="en-US"/>
              <a:pPr>
                <a:defRPr/>
              </a:pPr>
              <a:t>1/13/2013</a:t>
            </a:fld>
            <a:endParaRPr lang="en-US" dirty="0"/>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30328C89-1223-4238-BBEB-CA6B292A026B}" type="slidenum">
              <a:rPr lang="en-US"/>
              <a:pPr>
                <a:defRPr/>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0192058D-AB5B-4D67-8D9D-24B3894C1806}" type="datetimeFigureOut">
              <a:rPr lang="en-US"/>
              <a:pPr>
                <a:defRPr/>
              </a:pPr>
              <a:t>1/13/2013</a:t>
            </a:fld>
            <a:endParaRPr lang="en-US" dirty="0"/>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16E3225A-3C72-437F-9241-8EA8879ADD84}" type="slidenum">
              <a:rPr lang="en-US"/>
              <a:pPr>
                <a:defRPr/>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D49DA34C-935C-4A3B-9508-1FD9B4CFEF47}" type="datetimeFigureOut">
              <a:rPr lang="en-US"/>
              <a:pPr>
                <a:defRPr/>
              </a:pPr>
              <a:t>1/13/2013</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2166B072-EA11-438E-AF5A-EDB0D1A66032}" type="slidenum">
              <a:rPr lang="en-US"/>
              <a:pPr>
                <a:defRPr/>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3FD5134D-12B5-42DB-AAD2-5B2A9373D9E3}" type="datetimeFigureOut">
              <a:rPr lang="en-US"/>
              <a:pPr>
                <a:defRPr/>
              </a:pPr>
              <a:t>1/13/2013</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B5128102-5E7F-4CB4-ABAD-76C780CDA2FD}" type="slidenum">
              <a:rPr lang="en-US"/>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82F071B1-2C5A-4ADE-8CEA-9690BE865E2A}" type="datetimeFigureOut">
              <a:rPr lang="en-US"/>
              <a:pPr>
                <a:defRPr/>
              </a:pPr>
              <a:t>1/13/2013</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3E0E162E-D2D2-45C3-A2A1-14C24CBC5791}" type="slidenum">
              <a:rPr lang="en-US"/>
              <a:pPr>
                <a:defRPr/>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wm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notesSlide" Target="../notesSlides/notesSlide2.xml"/><Relationship Id="rId1" Type="http://schemas.openxmlformats.org/officeDocument/2006/relationships/slideLayout" Target="../slideLayouts/slideLayout7.xml"/><Relationship Id="rId5" Type="http://schemas.openxmlformats.org/officeDocument/2006/relationships/image" Target="../media/image2.jpeg"/><Relationship Id="rId4" Type="http://schemas.openxmlformats.org/officeDocument/2006/relationships/hyperlink" Target="http://www.see-digi.tv/"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wmf"/><Relationship Id="rId1" Type="http://schemas.openxmlformats.org/officeDocument/2006/relationships/slideLayout" Target="../slideLayouts/slideLayout1.xml"/><Relationship Id="rId4" Type="http://schemas.openxmlformats.org/officeDocument/2006/relationships/hyperlink" Target="mailto:ljiljab@rdc.co.me"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wmf"/><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w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2.jpeg"/></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wmf"/><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wmf"/><Relationship Id="rId1" Type="http://schemas.openxmlformats.org/officeDocument/2006/relationships/slideLayout" Target="../slideLayouts/slideLayout5.xml"/><Relationship Id="rId4" Type="http://schemas.openxmlformats.org/officeDocument/2006/relationships/image" Target="../media/image4.png"/></Relationships>
</file>

<file path=ppt/slides/_rels/slide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w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w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ectangle 13"/>
          <p:cNvSpPr/>
          <p:nvPr/>
        </p:nvSpPr>
        <p:spPr>
          <a:xfrm>
            <a:off x="0" y="0"/>
            <a:ext cx="9144000" cy="6858000"/>
          </a:xfrm>
          <a:prstGeom prst="rect">
            <a:avLst/>
          </a:prstGeom>
          <a:gradFill flip="none" rotWithShape="1">
            <a:gsLst>
              <a:gs pos="0">
                <a:schemeClr val="accent2">
                  <a:lumMod val="60000"/>
                  <a:lumOff val="40000"/>
                </a:schemeClr>
              </a:gs>
              <a:gs pos="50000">
                <a:schemeClr val="accent2">
                  <a:lumMod val="50000"/>
                  <a:shade val="67500"/>
                  <a:satMod val="115000"/>
                </a:schemeClr>
              </a:gs>
              <a:gs pos="100000">
                <a:schemeClr val="accent2">
                  <a:lumMod val="50000"/>
                  <a:shade val="100000"/>
                  <a:satMod val="115000"/>
                </a:schemeClr>
              </a:gs>
            </a:gsLst>
            <a:path path="circle">
              <a:fillToRect r="100000" b="100000"/>
            </a:path>
            <a:tileRect l="-100000" t="-100000"/>
          </a:gra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sz="1800" dirty="0">
              <a:solidFill>
                <a:schemeClr val="accent2">
                  <a:lumMod val="60000"/>
                  <a:lumOff val="40000"/>
                </a:schemeClr>
              </a:solidFill>
            </a:endParaRPr>
          </a:p>
        </p:txBody>
      </p:sp>
      <p:sp>
        <p:nvSpPr>
          <p:cNvPr id="15364" name="Text Box 3"/>
          <p:cNvSpPr txBox="1">
            <a:spLocks noChangeArrowheads="1"/>
          </p:cNvSpPr>
          <p:nvPr/>
        </p:nvSpPr>
        <p:spPr bwMode="auto">
          <a:xfrm>
            <a:off x="304800" y="1676400"/>
            <a:ext cx="8458200" cy="830263"/>
          </a:xfrm>
          <a:prstGeom prst="rect">
            <a:avLst/>
          </a:prstGeom>
          <a:noFill/>
          <a:ln w="9525">
            <a:noFill/>
            <a:miter lim="800000"/>
            <a:headEnd/>
            <a:tailEnd/>
          </a:ln>
        </p:spPr>
        <p:txBody>
          <a:bodyPr>
            <a:spAutoFit/>
          </a:bodyPr>
          <a:lstStyle/>
          <a:p>
            <a:pPr algn="ctr"/>
            <a:r>
              <a:rPr lang="sr-Latn-CS" sz="1600" b="1">
                <a:solidFill>
                  <a:schemeClr val="bg1"/>
                </a:solidFill>
                <a:latin typeface="Cambria" pitchFamily="18" charset="0"/>
              </a:rPr>
              <a:t> M O N T E N E G R O </a:t>
            </a:r>
          </a:p>
          <a:p>
            <a:pPr algn="ctr"/>
            <a:r>
              <a:rPr lang="en-GB" sz="1600" b="1">
                <a:solidFill>
                  <a:schemeClr val="bg1"/>
                </a:solidFill>
                <a:latin typeface="Cambria" pitchFamily="18" charset="0"/>
              </a:rPr>
              <a:t>Negotiating Team for the Accession of </a:t>
            </a:r>
            <a:r>
              <a:rPr lang="sr-Latn-CS" sz="1600" b="1">
                <a:solidFill>
                  <a:schemeClr val="bg1"/>
                </a:solidFill>
                <a:latin typeface="Cambria" pitchFamily="18" charset="0"/>
              </a:rPr>
              <a:t>Montenegro </a:t>
            </a:r>
            <a:r>
              <a:rPr lang="en-GB" sz="1600" b="1">
                <a:solidFill>
                  <a:schemeClr val="bg1"/>
                </a:solidFill>
                <a:latin typeface="Cambria" pitchFamily="18" charset="0"/>
              </a:rPr>
              <a:t>to the European Union</a:t>
            </a:r>
            <a:br>
              <a:rPr lang="en-GB" sz="1600" b="1">
                <a:solidFill>
                  <a:schemeClr val="bg1"/>
                </a:solidFill>
                <a:latin typeface="Cambria" pitchFamily="18" charset="0"/>
              </a:rPr>
            </a:br>
            <a:r>
              <a:rPr lang="en-GB" sz="1600" b="1" i="1">
                <a:solidFill>
                  <a:schemeClr val="bg1"/>
                </a:solidFill>
                <a:latin typeface="Cambria" pitchFamily="18" charset="0"/>
              </a:rPr>
              <a:t>Working Group for Chapter </a:t>
            </a:r>
            <a:r>
              <a:rPr lang="en-US" sz="1600" b="1" i="1">
                <a:solidFill>
                  <a:schemeClr val="bg1"/>
                </a:solidFill>
                <a:latin typeface="Cambria" pitchFamily="18" charset="0"/>
              </a:rPr>
              <a:t> 10 </a:t>
            </a:r>
            <a:r>
              <a:rPr lang="hr-HR" sz="1600" b="1" i="1">
                <a:solidFill>
                  <a:schemeClr val="bg1"/>
                </a:solidFill>
                <a:latin typeface="Cambria" pitchFamily="18" charset="0"/>
              </a:rPr>
              <a:t>– </a:t>
            </a:r>
            <a:r>
              <a:rPr lang="en-US" sz="1600" b="1" i="1">
                <a:solidFill>
                  <a:schemeClr val="bg1"/>
                </a:solidFill>
                <a:latin typeface="Cambria" pitchFamily="18" charset="0"/>
              </a:rPr>
              <a:t>Information society and media</a:t>
            </a:r>
            <a:endParaRPr lang="en-US" sz="3600" b="1" i="1">
              <a:solidFill>
                <a:schemeClr val="bg1"/>
              </a:solidFill>
              <a:latin typeface="Cambria" pitchFamily="18" charset="0"/>
            </a:endParaRPr>
          </a:p>
        </p:txBody>
      </p:sp>
      <p:pic>
        <p:nvPicPr>
          <p:cNvPr id="11" name="Picture 4" descr="C:\Documents and Settings\alen.nikezic\Desktop\MUPIJU-Stari komp\Press clipping\montenegro grb.wmf"/>
          <p:cNvPicPr>
            <a:picLocks noChangeAspect="1" noChangeArrowheads="1"/>
          </p:cNvPicPr>
          <p:nvPr/>
        </p:nvPicPr>
        <p:blipFill>
          <a:blip r:embed="rId2" cstate="print"/>
          <a:srcRect/>
          <a:stretch>
            <a:fillRect/>
          </a:stretch>
        </p:blipFill>
        <p:spPr bwMode="auto">
          <a:xfrm>
            <a:off x="3657600" y="76200"/>
            <a:ext cx="1612900" cy="1597025"/>
          </a:xfrm>
          <a:prstGeom prst="rect">
            <a:avLst/>
          </a:prstGeom>
          <a:ln>
            <a:noFill/>
          </a:ln>
          <a:effectLst>
            <a:outerShdw blurRad="190500" algn="tl" rotWithShape="0">
              <a:srgbClr val="000000">
                <a:alpha val="70000"/>
              </a:srgbClr>
            </a:outerShdw>
          </a:effectLst>
        </p:spPr>
      </p:pic>
      <p:sp>
        <p:nvSpPr>
          <p:cNvPr id="12" name="Rectangle 3"/>
          <p:cNvSpPr>
            <a:spLocks noChangeArrowheads="1"/>
          </p:cNvSpPr>
          <p:nvPr/>
        </p:nvSpPr>
        <p:spPr bwMode="auto">
          <a:xfrm>
            <a:off x="1447800" y="2590800"/>
            <a:ext cx="6324600" cy="3886200"/>
          </a:xfrm>
          <a:prstGeom prst="rect">
            <a:avLst/>
          </a:prstGeom>
          <a:noFill/>
          <a:ln w="9525">
            <a:noFill/>
            <a:miter lim="800000"/>
            <a:headEnd/>
            <a:tailEnd/>
          </a:ln>
          <a:effectLst/>
        </p:spPr>
        <p:txBody>
          <a:bodyPr anchor="ctr"/>
          <a:lstStyle/>
          <a:p>
            <a:pPr algn="ctr" fontAlgn="auto">
              <a:spcBef>
                <a:spcPts val="0"/>
              </a:spcBef>
              <a:spcAft>
                <a:spcPts val="0"/>
              </a:spcAft>
              <a:defRPr/>
            </a:pPr>
            <a:endParaRPr lang="sr-Latn-CS" sz="2600" dirty="0">
              <a:solidFill>
                <a:schemeClr val="accent2">
                  <a:lumMod val="20000"/>
                  <a:lumOff val="80000"/>
                </a:schemeClr>
              </a:solidFill>
              <a:latin typeface="Cambria" pitchFamily="18" charset="0"/>
              <a:cs typeface="+mn-cs"/>
            </a:endParaRPr>
          </a:p>
          <a:p>
            <a:pPr algn="ctr" fontAlgn="auto">
              <a:spcBef>
                <a:spcPts val="0"/>
              </a:spcBef>
              <a:spcAft>
                <a:spcPts val="0"/>
              </a:spcAft>
              <a:defRPr/>
            </a:pPr>
            <a:endParaRPr lang="sr-Latn-CS" sz="2600" dirty="0">
              <a:solidFill>
                <a:schemeClr val="accent2">
                  <a:lumMod val="20000"/>
                  <a:lumOff val="80000"/>
                </a:schemeClr>
              </a:solidFill>
              <a:latin typeface="Cambria" pitchFamily="18" charset="0"/>
              <a:cs typeface="+mn-cs"/>
            </a:endParaRPr>
          </a:p>
          <a:p>
            <a:pPr algn="ctr" fontAlgn="auto">
              <a:spcBef>
                <a:spcPts val="0"/>
              </a:spcBef>
              <a:spcAft>
                <a:spcPts val="0"/>
              </a:spcAft>
              <a:defRPr/>
            </a:pPr>
            <a:endParaRPr lang="sr-Latn-CS" sz="2600" dirty="0">
              <a:solidFill>
                <a:schemeClr val="accent2">
                  <a:lumMod val="20000"/>
                  <a:lumOff val="80000"/>
                </a:schemeClr>
              </a:solidFill>
              <a:latin typeface="Cambria" pitchFamily="18" charset="0"/>
              <a:cs typeface="+mn-cs"/>
            </a:endParaRPr>
          </a:p>
          <a:p>
            <a:pPr algn="ctr" fontAlgn="auto">
              <a:spcBef>
                <a:spcPts val="0"/>
              </a:spcBef>
              <a:spcAft>
                <a:spcPts val="0"/>
              </a:spcAft>
              <a:defRPr/>
            </a:pPr>
            <a:endParaRPr lang="sr-Latn-CS" sz="2600" dirty="0">
              <a:solidFill>
                <a:schemeClr val="accent2">
                  <a:lumMod val="20000"/>
                  <a:lumOff val="80000"/>
                </a:schemeClr>
              </a:solidFill>
              <a:latin typeface="Cambria" pitchFamily="18" charset="0"/>
              <a:cs typeface="+mn-cs"/>
            </a:endParaRPr>
          </a:p>
          <a:p>
            <a:pPr algn="ctr" fontAlgn="auto">
              <a:spcBef>
                <a:spcPts val="0"/>
              </a:spcBef>
              <a:spcAft>
                <a:spcPts val="0"/>
              </a:spcAft>
              <a:defRPr/>
            </a:pPr>
            <a:r>
              <a:rPr lang="en-GB" sz="2600" dirty="0">
                <a:solidFill>
                  <a:schemeClr val="accent2">
                    <a:lumMod val="20000"/>
                    <a:lumOff val="80000"/>
                  </a:schemeClr>
                </a:solidFill>
                <a:latin typeface="Cambria" pitchFamily="18" charset="0"/>
                <a:cs typeface="+mn-cs"/>
              </a:rPr>
              <a:t>Bilateral screening: Chapter</a:t>
            </a:r>
            <a:r>
              <a:rPr lang="x-none" sz="2600">
                <a:solidFill>
                  <a:schemeClr val="accent2">
                    <a:lumMod val="20000"/>
                    <a:lumOff val="80000"/>
                  </a:schemeClr>
                </a:solidFill>
                <a:latin typeface="Cambria" pitchFamily="18" charset="0"/>
                <a:cs typeface="+mn-cs"/>
              </a:rPr>
              <a:t> </a:t>
            </a:r>
            <a:r>
              <a:rPr lang="en-US" sz="2600" dirty="0">
                <a:solidFill>
                  <a:schemeClr val="accent2">
                    <a:lumMod val="20000"/>
                    <a:lumOff val="80000"/>
                  </a:schemeClr>
                </a:solidFill>
                <a:latin typeface="Cambria" pitchFamily="18" charset="0"/>
                <a:cs typeface="+mn-cs"/>
              </a:rPr>
              <a:t>10</a:t>
            </a:r>
            <a:endParaRPr lang="en-GB" sz="2600" dirty="0">
              <a:solidFill>
                <a:schemeClr val="accent2">
                  <a:lumMod val="20000"/>
                  <a:lumOff val="80000"/>
                </a:schemeClr>
              </a:solidFill>
              <a:latin typeface="Cambria" pitchFamily="18" charset="0"/>
              <a:cs typeface="+mn-cs"/>
            </a:endParaRPr>
          </a:p>
          <a:p>
            <a:pPr algn="ctr" fontAlgn="auto">
              <a:spcBef>
                <a:spcPts val="0"/>
              </a:spcBef>
              <a:spcAft>
                <a:spcPts val="0"/>
              </a:spcAft>
              <a:defRPr/>
            </a:pPr>
            <a:r>
              <a:rPr lang="en-GB" sz="2600" b="1" dirty="0">
                <a:solidFill>
                  <a:schemeClr val="accent2">
                    <a:lumMod val="20000"/>
                    <a:lumOff val="80000"/>
                  </a:schemeClr>
                </a:solidFill>
                <a:latin typeface="Cambria" pitchFamily="18" charset="0"/>
                <a:cs typeface="+mn-cs"/>
              </a:rPr>
              <a:t>PRESENTATION OF  </a:t>
            </a:r>
            <a:r>
              <a:rPr lang="sr-Latn-CS" sz="2600" b="1" dirty="0">
                <a:solidFill>
                  <a:schemeClr val="accent2">
                    <a:lumMod val="20000"/>
                    <a:lumOff val="80000"/>
                  </a:schemeClr>
                </a:solidFill>
                <a:latin typeface="Cambria" pitchFamily="18" charset="0"/>
                <a:cs typeface="+mn-cs"/>
              </a:rPr>
              <a:t>MONTENEGRO</a:t>
            </a:r>
          </a:p>
          <a:p>
            <a:pPr algn="ctr" fontAlgn="auto">
              <a:spcBef>
                <a:spcPts val="0"/>
              </a:spcBef>
              <a:spcAft>
                <a:spcPts val="0"/>
              </a:spcAft>
              <a:defRPr/>
            </a:pPr>
            <a:endParaRPr lang="sr-Latn-CS" sz="2600" b="1" dirty="0">
              <a:solidFill>
                <a:schemeClr val="accent2">
                  <a:lumMod val="20000"/>
                  <a:lumOff val="80000"/>
                </a:schemeClr>
              </a:solidFill>
              <a:latin typeface="Cambria" pitchFamily="18" charset="0"/>
              <a:cs typeface="+mn-cs"/>
            </a:endParaRPr>
          </a:p>
          <a:p>
            <a:pPr algn="ctr" fontAlgn="auto">
              <a:spcBef>
                <a:spcPts val="0"/>
              </a:spcBef>
              <a:spcAft>
                <a:spcPts val="0"/>
              </a:spcAft>
              <a:defRPr/>
            </a:pPr>
            <a:r>
              <a:rPr lang="sr-Latn-CS" sz="2600" b="1" dirty="0">
                <a:solidFill>
                  <a:schemeClr val="accent2">
                    <a:lumMod val="20000"/>
                    <a:lumOff val="80000"/>
                  </a:schemeClr>
                </a:solidFill>
                <a:latin typeface="Cambria" pitchFamily="18" charset="0"/>
                <a:cs typeface="+mn-cs"/>
              </a:rPr>
              <a:t/>
            </a:r>
            <a:br>
              <a:rPr lang="sr-Latn-CS" sz="2600" b="1" dirty="0">
                <a:solidFill>
                  <a:schemeClr val="accent2">
                    <a:lumMod val="20000"/>
                    <a:lumOff val="80000"/>
                  </a:schemeClr>
                </a:solidFill>
                <a:latin typeface="Cambria" pitchFamily="18" charset="0"/>
                <a:cs typeface="+mn-cs"/>
              </a:rPr>
            </a:br>
            <a:r>
              <a:rPr lang="sr-Latn-CS" sz="2600" b="1" dirty="0">
                <a:solidFill>
                  <a:schemeClr val="accent2">
                    <a:lumMod val="20000"/>
                    <a:lumOff val="80000"/>
                  </a:schemeClr>
                </a:solidFill>
                <a:latin typeface="Cambria" pitchFamily="18" charset="0"/>
                <a:cs typeface="+mn-cs"/>
              </a:rPr>
              <a:t/>
            </a:r>
            <a:br>
              <a:rPr lang="sr-Latn-CS" sz="2600" b="1" dirty="0">
                <a:solidFill>
                  <a:schemeClr val="accent2">
                    <a:lumMod val="20000"/>
                    <a:lumOff val="80000"/>
                  </a:schemeClr>
                </a:solidFill>
                <a:latin typeface="Cambria" pitchFamily="18" charset="0"/>
                <a:cs typeface="+mn-cs"/>
              </a:rPr>
            </a:br>
            <a:r>
              <a:rPr lang="sr-Latn-CS" sz="2600" b="1" dirty="0">
                <a:solidFill>
                  <a:schemeClr val="accent2">
                    <a:lumMod val="20000"/>
                    <a:lumOff val="80000"/>
                  </a:schemeClr>
                </a:solidFill>
                <a:latin typeface="Cambria" pitchFamily="18" charset="0"/>
                <a:cs typeface="+mn-cs"/>
              </a:rPr>
              <a:t/>
            </a:r>
            <a:br>
              <a:rPr lang="sr-Latn-CS" sz="2600" b="1" dirty="0">
                <a:solidFill>
                  <a:schemeClr val="accent2">
                    <a:lumMod val="20000"/>
                    <a:lumOff val="80000"/>
                  </a:schemeClr>
                </a:solidFill>
                <a:latin typeface="Cambria" pitchFamily="18" charset="0"/>
                <a:cs typeface="+mn-cs"/>
              </a:rPr>
            </a:br>
            <a:r>
              <a:rPr lang="sr-Latn-CS" sz="2600" b="1" dirty="0">
                <a:solidFill>
                  <a:schemeClr val="accent2">
                    <a:lumMod val="20000"/>
                    <a:lumOff val="80000"/>
                  </a:schemeClr>
                </a:solidFill>
                <a:latin typeface="Cambria" pitchFamily="18" charset="0"/>
                <a:cs typeface="+mn-cs"/>
              </a:rPr>
              <a:t/>
            </a:r>
            <a:br>
              <a:rPr lang="sr-Latn-CS" sz="2600" b="1" dirty="0">
                <a:solidFill>
                  <a:schemeClr val="accent2">
                    <a:lumMod val="20000"/>
                    <a:lumOff val="80000"/>
                  </a:schemeClr>
                </a:solidFill>
                <a:latin typeface="Cambria" pitchFamily="18" charset="0"/>
                <a:cs typeface="+mn-cs"/>
              </a:rPr>
            </a:br>
            <a:r>
              <a:rPr lang="en-US" b="1" dirty="0" err="1">
                <a:solidFill>
                  <a:schemeClr val="accent2">
                    <a:lumMod val="60000"/>
                    <a:lumOff val="40000"/>
                  </a:schemeClr>
                </a:solidFill>
                <a:latin typeface="Cambria" pitchFamily="18" charset="0"/>
                <a:cs typeface="Arial" pitchFamily="34" charset="0"/>
              </a:rPr>
              <a:t>Bru</a:t>
            </a:r>
            <a:r>
              <a:rPr lang="hr-HR" b="1" dirty="0">
                <a:solidFill>
                  <a:schemeClr val="accent2">
                    <a:lumMod val="60000"/>
                    <a:lumOff val="40000"/>
                  </a:schemeClr>
                </a:solidFill>
                <a:latin typeface="Cambria" pitchFamily="18" charset="0"/>
                <a:cs typeface="Arial" pitchFamily="34" charset="0"/>
              </a:rPr>
              <a:t>ssel</a:t>
            </a:r>
            <a:r>
              <a:rPr lang="en-US" b="1" dirty="0">
                <a:solidFill>
                  <a:schemeClr val="accent2">
                    <a:lumMod val="60000"/>
                    <a:lumOff val="40000"/>
                  </a:schemeClr>
                </a:solidFill>
                <a:latin typeface="Cambria" pitchFamily="18" charset="0"/>
                <a:cs typeface="Arial" pitchFamily="34" charset="0"/>
              </a:rPr>
              <a:t>s, 2</a:t>
            </a:r>
            <a:r>
              <a:rPr lang="sr-Latn-CS" b="1" dirty="0">
                <a:solidFill>
                  <a:schemeClr val="accent2">
                    <a:lumMod val="60000"/>
                    <a:lumOff val="40000"/>
                  </a:schemeClr>
                </a:solidFill>
                <a:latin typeface="Cambria" pitchFamily="18" charset="0"/>
                <a:cs typeface="Arial" pitchFamily="34" charset="0"/>
              </a:rPr>
              <a:t>1-22</a:t>
            </a:r>
            <a:r>
              <a:rPr lang="en-US" b="1" dirty="0">
                <a:solidFill>
                  <a:schemeClr val="accent2">
                    <a:lumMod val="60000"/>
                    <a:lumOff val="40000"/>
                  </a:schemeClr>
                </a:solidFill>
                <a:latin typeface="Cambria" pitchFamily="18" charset="0"/>
                <a:cs typeface="Arial" pitchFamily="34" charset="0"/>
              </a:rPr>
              <a:t> </a:t>
            </a:r>
            <a:r>
              <a:rPr lang="sr-Latn-CS" b="1" dirty="0">
                <a:solidFill>
                  <a:schemeClr val="accent2">
                    <a:lumMod val="60000"/>
                    <a:lumOff val="40000"/>
                  </a:schemeClr>
                </a:solidFill>
                <a:latin typeface="Cambria" pitchFamily="18" charset="0"/>
                <a:cs typeface="Arial" pitchFamily="34" charset="0"/>
              </a:rPr>
              <a:t>January 2013</a:t>
            </a:r>
            <a:endParaRPr lang="en-US" dirty="0">
              <a:solidFill>
                <a:schemeClr val="accent2">
                  <a:lumMod val="60000"/>
                  <a:lumOff val="40000"/>
                </a:schemeClr>
              </a:solidFill>
              <a:latin typeface="Arial" pitchFamily="34" charset="0"/>
              <a:cs typeface="Arial" pitchFamily="34" charset="0"/>
            </a:endParaRPr>
          </a:p>
          <a:p>
            <a:pPr algn="ctr" fontAlgn="auto">
              <a:spcBef>
                <a:spcPts val="0"/>
              </a:spcBef>
              <a:spcAft>
                <a:spcPts val="0"/>
              </a:spcAft>
              <a:defRPr/>
            </a:pPr>
            <a:endParaRPr lang="sr-Latn-CS" sz="2600" b="1" dirty="0">
              <a:solidFill>
                <a:schemeClr val="accent2">
                  <a:lumMod val="20000"/>
                  <a:lumOff val="80000"/>
                </a:schemeClr>
              </a:solidFill>
              <a:latin typeface="Cambria" pitchFamily="18" charset="0"/>
              <a:cs typeface="+mn-cs"/>
            </a:endParaRPr>
          </a:p>
          <a:p>
            <a:pPr algn="ctr" fontAlgn="auto">
              <a:spcBef>
                <a:spcPts val="0"/>
              </a:spcBef>
              <a:spcAft>
                <a:spcPts val="0"/>
              </a:spcAft>
              <a:defRPr/>
            </a:pPr>
            <a:endParaRPr lang="sr-Latn-CS" sz="2600" b="1" dirty="0">
              <a:solidFill>
                <a:schemeClr val="accent2">
                  <a:lumMod val="20000"/>
                  <a:lumOff val="80000"/>
                </a:schemeClr>
              </a:solidFill>
              <a:latin typeface="Cambria" pitchFamily="18" charset="0"/>
              <a:cs typeface="+mn-cs"/>
            </a:endParaRPr>
          </a:p>
          <a:p>
            <a:pPr algn="ctr" fontAlgn="auto">
              <a:spcBef>
                <a:spcPts val="0"/>
              </a:spcBef>
              <a:spcAft>
                <a:spcPts val="0"/>
              </a:spcAft>
              <a:defRPr/>
            </a:pPr>
            <a:endParaRPr lang="sr-Latn-CS" sz="2600" b="1" dirty="0">
              <a:solidFill>
                <a:schemeClr val="accent2">
                  <a:lumMod val="20000"/>
                  <a:lumOff val="80000"/>
                </a:schemeClr>
              </a:solidFill>
              <a:latin typeface="Cambria" pitchFamily="18" charset="0"/>
              <a:cs typeface="+mn-cs"/>
            </a:endParaRPr>
          </a:p>
        </p:txBody>
      </p:sp>
      <p:grpSp>
        <p:nvGrpSpPr>
          <p:cNvPr id="15367" name="Group 22"/>
          <p:cNvGrpSpPr>
            <a:grpSpLocks/>
          </p:cNvGrpSpPr>
          <p:nvPr/>
        </p:nvGrpSpPr>
        <p:grpSpPr bwMode="auto">
          <a:xfrm rot="165688">
            <a:off x="-77788" y="5162550"/>
            <a:ext cx="1020763" cy="1752600"/>
            <a:chOff x="-28875" y="5105400"/>
            <a:chExt cx="1019475" cy="1752600"/>
          </a:xfrm>
        </p:grpSpPr>
        <p:sp>
          <p:nvSpPr>
            <p:cNvPr id="16" name="5-Point Star 15"/>
            <p:cNvSpPr/>
            <p:nvPr/>
          </p:nvSpPr>
          <p:spPr>
            <a:xfrm>
              <a:off x="0" y="6400800"/>
              <a:ext cx="457200" cy="457200"/>
            </a:xfrm>
            <a:prstGeom prst="star5">
              <a:avLst/>
            </a:prstGeom>
            <a:solidFill>
              <a:srgbClr val="FFFF00"/>
            </a:solidFill>
            <a:ln>
              <a:noFill/>
            </a:ln>
            <a:effectLst>
              <a:softEdge rad="3175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sz="1800" dirty="0"/>
            </a:p>
          </p:txBody>
        </p:sp>
        <p:sp>
          <p:nvSpPr>
            <p:cNvPr id="17" name="5-Point Star 16"/>
            <p:cNvSpPr/>
            <p:nvPr/>
          </p:nvSpPr>
          <p:spPr>
            <a:xfrm>
              <a:off x="304800" y="6248400"/>
              <a:ext cx="457200" cy="457200"/>
            </a:xfrm>
            <a:prstGeom prst="star5">
              <a:avLst/>
            </a:prstGeom>
            <a:solidFill>
              <a:srgbClr val="FFFF00"/>
            </a:solidFill>
            <a:ln>
              <a:noFill/>
            </a:ln>
            <a:effectLst>
              <a:softEdge rad="3175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sz="1800" dirty="0"/>
            </a:p>
          </p:txBody>
        </p:sp>
        <p:sp>
          <p:nvSpPr>
            <p:cNvPr id="18" name="5-Point Star 17"/>
            <p:cNvSpPr/>
            <p:nvPr/>
          </p:nvSpPr>
          <p:spPr>
            <a:xfrm>
              <a:off x="533400" y="5943600"/>
              <a:ext cx="457200" cy="457200"/>
            </a:xfrm>
            <a:prstGeom prst="star5">
              <a:avLst/>
            </a:prstGeom>
            <a:solidFill>
              <a:srgbClr val="FFFF00"/>
            </a:solidFill>
            <a:ln>
              <a:noFill/>
            </a:ln>
            <a:effectLst>
              <a:softEdge rad="3175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sz="1800" dirty="0"/>
            </a:p>
          </p:txBody>
        </p:sp>
        <p:sp>
          <p:nvSpPr>
            <p:cNvPr id="19" name="5-Point Star 18"/>
            <p:cNvSpPr/>
            <p:nvPr/>
          </p:nvSpPr>
          <p:spPr>
            <a:xfrm>
              <a:off x="533400" y="5562600"/>
              <a:ext cx="457200" cy="457200"/>
            </a:xfrm>
            <a:prstGeom prst="star5">
              <a:avLst/>
            </a:prstGeom>
            <a:solidFill>
              <a:srgbClr val="FFFF00"/>
            </a:solidFill>
            <a:ln>
              <a:noFill/>
            </a:ln>
            <a:effectLst>
              <a:softEdge rad="3175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sz="1800" dirty="0"/>
            </a:p>
          </p:txBody>
        </p:sp>
        <p:sp>
          <p:nvSpPr>
            <p:cNvPr id="20" name="5-Point Star 19"/>
            <p:cNvSpPr/>
            <p:nvPr/>
          </p:nvSpPr>
          <p:spPr>
            <a:xfrm>
              <a:off x="304800" y="5257800"/>
              <a:ext cx="457200" cy="457200"/>
            </a:xfrm>
            <a:prstGeom prst="star5">
              <a:avLst/>
            </a:prstGeom>
            <a:solidFill>
              <a:srgbClr val="FFFF00"/>
            </a:solidFill>
            <a:ln>
              <a:noFill/>
            </a:ln>
            <a:effectLst>
              <a:softEdge rad="3175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sz="1800" dirty="0"/>
            </a:p>
          </p:txBody>
        </p:sp>
        <p:sp>
          <p:nvSpPr>
            <p:cNvPr id="21" name="5-Point Star 20"/>
            <p:cNvSpPr/>
            <p:nvPr/>
          </p:nvSpPr>
          <p:spPr>
            <a:xfrm>
              <a:off x="-28875" y="5105400"/>
              <a:ext cx="457200" cy="457200"/>
            </a:xfrm>
            <a:prstGeom prst="star5">
              <a:avLst/>
            </a:prstGeom>
            <a:solidFill>
              <a:srgbClr val="FFFF00"/>
            </a:solidFill>
            <a:ln>
              <a:noFill/>
            </a:ln>
            <a:effectLst>
              <a:softEdge rad="3175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sz="1800" dirty="0"/>
            </a:p>
          </p:txBody>
        </p:sp>
      </p:grpSp>
      <p:pic>
        <p:nvPicPr>
          <p:cNvPr id="15368" name="Picture 18" descr="EU MN logo"/>
          <p:cNvPicPr>
            <a:picLocks noChangeAspect="1" noChangeArrowheads="1"/>
          </p:cNvPicPr>
          <p:nvPr/>
        </p:nvPicPr>
        <p:blipFill>
          <a:blip r:embed="rId3" cstate="print"/>
          <a:srcRect/>
          <a:stretch>
            <a:fillRect/>
          </a:stretch>
        </p:blipFill>
        <p:spPr bwMode="auto">
          <a:xfrm>
            <a:off x="3581400" y="4419600"/>
            <a:ext cx="2133600" cy="12001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Round Same Side Corner Rectangle 14"/>
          <p:cNvSpPr/>
          <p:nvPr/>
        </p:nvSpPr>
        <p:spPr>
          <a:xfrm rot="10800000">
            <a:off x="0" y="6400800"/>
            <a:ext cx="9144000" cy="457200"/>
          </a:xfrm>
          <a:prstGeom prst="round2SameRect">
            <a:avLst>
              <a:gd name="adj1" fmla="val 31543"/>
              <a:gd name="adj2" fmla="val 0"/>
            </a:avLst>
          </a:prstGeom>
          <a:solidFill>
            <a:schemeClr val="accent2">
              <a:lumMod val="20000"/>
              <a:lumOff val="80000"/>
            </a:schemeClr>
          </a:solidFill>
          <a:ln>
            <a:noFill/>
          </a:ln>
          <a:effectLst>
            <a:outerShdw blurRad="50800" dist="38100" dir="16200000" rotWithShape="0">
              <a:schemeClr val="accent2">
                <a:lumMod val="60000"/>
                <a:lumOff val="40000"/>
                <a:alpha val="61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sz="1800" dirty="0"/>
          </a:p>
        </p:txBody>
      </p:sp>
      <p:sp>
        <p:nvSpPr>
          <p:cNvPr id="14" name="Round Same Side Corner Rectangle 13"/>
          <p:cNvSpPr/>
          <p:nvPr/>
        </p:nvSpPr>
        <p:spPr>
          <a:xfrm>
            <a:off x="0" y="0"/>
            <a:ext cx="9144000" cy="533400"/>
          </a:xfrm>
          <a:prstGeom prst="round2SameRect">
            <a:avLst>
              <a:gd name="adj1" fmla="val 18309"/>
              <a:gd name="adj2" fmla="val 0"/>
            </a:avLst>
          </a:prstGeom>
          <a:solidFill>
            <a:schemeClr val="accent2">
              <a:lumMod val="50000"/>
            </a:schemeClr>
          </a:solidFill>
          <a:ln>
            <a:noFill/>
          </a:ln>
          <a:effectLst>
            <a:outerShdw blurRad="50800" dist="38100" dir="5400000" algn="t" rotWithShape="0">
              <a:schemeClr val="accent2">
                <a:lumMod val="60000"/>
                <a:lumOff val="40000"/>
                <a:alpha val="62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marL="14288" indent="-14288" fontAlgn="auto">
              <a:spcBef>
                <a:spcPts val="0"/>
              </a:spcBef>
              <a:spcAft>
                <a:spcPct val="40000"/>
              </a:spcAft>
              <a:buClr>
                <a:srgbClr val="FF0000"/>
              </a:buClr>
              <a:defRPr/>
            </a:pPr>
            <a:r>
              <a:rPr lang="sr-Latn-CS" sz="1800" b="1" dirty="0">
                <a:solidFill>
                  <a:schemeClr val="accent2">
                    <a:lumMod val="20000"/>
                    <a:lumOff val="80000"/>
                  </a:schemeClr>
                </a:solidFill>
                <a:latin typeface="Cambria" pitchFamily="18" charset="0"/>
                <a:cs typeface="Arial" charset="0"/>
              </a:rPr>
              <a:t>Chapter </a:t>
            </a:r>
            <a:r>
              <a:rPr lang="en-US" sz="1800" b="1" dirty="0">
                <a:solidFill>
                  <a:schemeClr val="accent2">
                    <a:lumMod val="20000"/>
                    <a:lumOff val="80000"/>
                  </a:schemeClr>
                </a:solidFill>
                <a:latin typeface="Cambria" pitchFamily="18" charset="0"/>
                <a:cs typeface="Arial" charset="0"/>
              </a:rPr>
              <a:t>10</a:t>
            </a:r>
            <a:r>
              <a:rPr lang="sr-Latn-CS" sz="1800" b="1" dirty="0">
                <a:solidFill>
                  <a:schemeClr val="accent2">
                    <a:lumMod val="20000"/>
                    <a:lumOff val="80000"/>
                  </a:schemeClr>
                </a:solidFill>
                <a:latin typeface="Cambria" pitchFamily="18" charset="0"/>
                <a:cs typeface="Arial" charset="0"/>
              </a:rPr>
              <a:t>: Information society and media</a:t>
            </a:r>
            <a:endParaRPr lang="en-US" sz="1800" b="1" dirty="0">
              <a:solidFill>
                <a:schemeClr val="accent2">
                  <a:lumMod val="20000"/>
                  <a:lumOff val="80000"/>
                </a:schemeClr>
              </a:solidFill>
              <a:latin typeface="Cambria" pitchFamily="18" charset="0"/>
              <a:cs typeface="Arial" charset="0"/>
            </a:endParaRPr>
          </a:p>
        </p:txBody>
      </p:sp>
      <p:grpSp>
        <p:nvGrpSpPr>
          <p:cNvPr id="25603" name="Group 34"/>
          <p:cNvGrpSpPr>
            <a:grpSpLocks/>
          </p:cNvGrpSpPr>
          <p:nvPr/>
        </p:nvGrpSpPr>
        <p:grpSpPr bwMode="auto">
          <a:xfrm>
            <a:off x="7904163" y="-4763"/>
            <a:ext cx="1211262" cy="385763"/>
            <a:chOff x="7814716" y="-5258"/>
            <a:chExt cx="1210767" cy="460280"/>
          </a:xfrm>
        </p:grpSpPr>
        <p:sp>
          <p:nvSpPr>
            <p:cNvPr id="24" name="5-Point Star 23"/>
            <p:cNvSpPr/>
            <p:nvPr/>
          </p:nvSpPr>
          <p:spPr>
            <a:xfrm rot="165688">
              <a:off x="7814716" y="-5258"/>
              <a:ext cx="181726" cy="193580"/>
            </a:xfrm>
            <a:prstGeom prst="star5">
              <a:avLst/>
            </a:prstGeom>
            <a:solidFill>
              <a:srgbClr val="FFFF00"/>
            </a:solidFill>
            <a:ln>
              <a:noFill/>
            </a:ln>
            <a:effectLst>
              <a:reflection blurRad="6350" stA="50000" endA="300" endPos="90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sz="1800" dirty="0"/>
            </a:p>
          </p:txBody>
        </p:sp>
        <p:sp>
          <p:nvSpPr>
            <p:cNvPr id="30" name="5-Point Star 29"/>
            <p:cNvSpPr/>
            <p:nvPr/>
          </p:nvSpPr>
          <p:spPr>
            <a:xfrm rot="165688">
              <a:off x="7996034" y="175717"/>
              <a:ext cx="181726" cy="193580"/>
            </a:xfrm>
            <a:prstGeom prst="star5">
              <a:avLst/>
            </a:prstGeom>
            <a:solidFill>
              <a:srgbClr val="FFFF00"/>
            </a:solidFill>
            <a:ln>
              <a:noFill/>
            </a:ln>
            <a:effectLst>
              <a:reflection blurRad="6350" stA="50000" endA="300" endPos="90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sz="1800" dirty="0"/>
            </a:p>
          </p:txBody>
        </p:sp>
        <p:sp>
          <p:nvSpPr>
            <p:cNvPr id="31" name="5-Point Star 30"/>
            <p:cNvSpPr/>
            <p:nvPr/>
          </p:nvSpPr>
          <p:spPr>
            <a:xfrm rot="165688">
              <a:off x="8224634" y="261442"/>
              <a:ext cx="181726" cy="193580"/>
            </a:xfrm>
            <a:prstGeom prst="star5">
              <a:avLst/>
            </a:prstGeom>
            <a:solidFill>
              <a:srgbClr val="FFFF00"/>
            </a:solidFill>
            <a:ln>
              <a:noFill/>
            </a:ln>
            <a:effectLst>
              <a:reflection blurRad="6350" stA="50000" endA="300" endPos="90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sz="1800" dirty="0"/>
            </a:p>
          </p:txBody>
        </p:sp>
        <p:sp>
          <p:nvSpPr>
            <p:cNvPr id="32" name="5-Point Star 31"/>
            <p:cNvSpPr/>
            <p:nvPr/>
          </p:nvSpPr>
          <p:spPr>
            <a:xfrm rot="165688">
              <a:off x="8462757" y="261440"/>
              <a:ext cx="181726" cy="193580"/>
            </a:xfrm>
            <a:prstGeom prst="star5">
              <a:avLst/>
            </a:prstGeom>
            <a:solidFill>
              <a:srgbClr val="FFFF00"/>
            </a:solidFill>
            <a:ln>
              <a:noFill/>
            </a:ln>
            <a:effectLst>
              <a:reflection blurRad="6350" stA="50000" endA="300" endPos="90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sz="1800" dirty="0"/>
            </a:p>
          </p:txBody>
        </p:sp>
        <p:sp>
          <p:nvSpPr>
            <p:cNvPr id="33" name="5-Point Star 32"/>
            <p:cNvSpPr/>
            <p:nvPr/>
          </p:nvSpPr>
          <p:spPr>
            <a:xfrm rot="165688">
              <a:off x="8843757" y="4266"/>
              <a:ext cx="181726" cy="193580"/>
            </a:xfrm>
            <a:prstGeom prst="star5">
              <a:avLst/>
            </a:prstGeom>
            <a:solidFill>
              <a:srgbClr val="FFFF00"/>
            </a:solidFill>
            <a:ln>
              <a:noFill/>
            </a:ln>
            <a:effectLst>
              <a:reflection blurRad="6350" stA="50000" endA="300" endPos="90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sz="1800" dirty="0"/>
            </a:p>
          </p:txBody>
        </p:sp>
        <p:sp>
          <p:nvSpPr>
            <p:cNvPr id="34" name="5-Point Star 33"/>
            <p:cNvSpPr/>
            <p:nvPr/>
          </p:nvSpPr>
          <p:spPr>
            <a:xfrm rot="165688">
              <a:off x="8672308" y="166190"/>
              <a:ext cx="181726" cy="193580"/>
            </a:xfrm>
            <a:prstGeom prst="star5">
              <a:avLst/>
            </a:prstGeom>
            <a:solidFill>
              <a:srgbClr val="FFFF00"/>
            </a:solidFill>
            <a:ln>
              <a:noFill/>
            </a:ln>
            <a:effectLst>
              <a:reflection blurRad="6350" stA="50000" endA="300" endPos="90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sz="1800" dirty="0"/>
            </a:p>
          </p:txBody>
        </p:sp>
      </p:grpSp>
      <p:pic>
        <p:nvPicPr>
          <p:cNvPr id="25604" name="Picture 4" descr="C:\Documents and Settings\alen.nikezic\Desktop\MUPIJU-Stari komp\Press clipping\montenegro grb.wmf"/>
          <p:cNvPicPr>
            <a:picLocks noChangeAspect="1" noChangeArrowheads="1"/>
          </p:cNvPicPr>
          <p:nvPr/>
        </p:nvPicPr>
        <p:blipFill>
          <a:blip r:embed="rId3" cstate="print"/>
          <a:srcRect/>
          <a:stretch>
            <a:fillRect/>
          </a:stretch>
        </p:blipFill>
        <p:spPr bwMode="auto">
          <a:xfrm>
            <a:off x="66675" y="6362700"/>
            <a:ext cx="508000" cy="503238"/>
          </a:xfrm>
          <a:prstGeom prst="rect">
            <a:avLst/>
          </a:prstGeom>
          <a:noFill/>
          <a:ln w="9525">
            <a:noFill/>
            <a:miter lim="800000"/>
            <a:headEnd/>
            <a:tailEnd/>
          </a:ln>
        </p:spPr>
      </p:pic>
      <p:sp>
        <p:nvSpPr>
          <p:cNvPr id="20" name="Rectangle 19"/>
          <p:cNvSpPr/>
          <p:nvPr/>
        </p:nvSpPr>
        <p:spPr>
          <a:xfrm>
            <a:off x="498475" y="6415088"/>
            <a:ext cx="4564063" cy="400050"/>
          </a:xfrm>
          <a:prstGeom prst="rect">
            <a:avLst/>
          </a:prstGeom>
        </p:spPr>
        <p:txBody>
          <a:bodyPr wrap="none">
            <a:spAutoFit/>
          </a:bodyPr>
          <a:lstStyle/>
          <a:p>
            <a:pPr fontAlgn="auto">
              <a:spcBef>
                <a:spcPts val="0"/>
              </a:spcBef>
              <a:spcAft>
                <a:spcPts val="0"/>
              </a:spcAft>
              <a:defRPr/>
            </a:pPr>
            <a:r>
              <a:rPr lang="sr-Latn-CS" sz="1000" b="1" dirty="0">
                <a:solidFill>
                  <a:schemeClr val="accent2">
                    <a:lumMod val="75000"/>
                  </a:schemeClr>
                </a:solidFill>
                <a:latin typeface="Cambria" pitchFamily="18" charset="0"/>
                <a:cs typeface="+mn-cs"/>
              </a:rPr>
              <a:t>M O N T E N E G R O</a:t>
            </a:r>
          </a:p>
          <a:p>
            <a:pPr fontAlgn="auto">
              <a:spcBef>
                <a:spcPts val="0"/>
              </a:spcBef>
              <a:spcAft>
                <a:spcPts val="0"/>
              </a:spcAft>
              <a:defRPr/>
            </a:pPr>
            <a:r>
              <a:rPr lang="en-GB" sz="1000" b="1" dirty="0">
                <a:solidFill>
                  <a:schemeClr val="accent2">
                    <a:lumMod val="75000"/>
                  </a:schemeClr>
                </a:solidFill>
                <a:latin typeface="Cambria" pitchFamily="18" charset="0"/>
                <a:cs typeface="+mn-cs"/>
              </a:rPr>
              <a:t>Negotiating Team for the Accession of  </a:t>
            </a:r>
            <a:r>
              <a:rPr lang="sr-Latn-CS" sz="1000" b="1" dirty="0">
                <a:solidFill>
                  <a:schemeClr val="accent2">
                    <a:lumMod val="75000"/>
                  </a:schemeClr>
                </a:solidFill>
                <a:latin typeface="Cambria" pitchFamily="18" charset="0"/>
                <a:cs typeface="+mn-cs"/>
              </a:rPr>
              <a:t>Montenegro </a:t>
            </a:r>
            <a:r>
              <a:rPr lang="en-GB" sz="1000" b="1" dirty="0">
                <a:solidFill>
                  <a:schemeClr val="accent2">
                    <a:lumMod val="75000"/>
                  </a:schemeClr>
                </a:solidFill>
                <a:latin typeface="Cambria" pitchFamily="18" charset="0"/>
                <a:cs typeface="+mn-cs"/>
              </a:rPr>
              <a:t>to the European Union</a:t>
            </a:r>
            <a:r>
              <a:rPr lang="sr-Latn-CS" sz="1000" b="1" dirty="0">
                <a:solidFill>
                  <a:schemeClr val="accent2">
                    <a:lumMod val="75000"/>
                  </a:schemeClr>
                </a:solidFill>
                <a:latin typeface="Cambria" pitchFamily="18" charset="0"/>
                <a:cs typeface="+mn-cs"/>
              </a:rPr>
              <a:t> </a:t>
            </a:r>
            <a:endParaRPr lang="en-US" sz="1000" dirty="0">
              <a:solidFill>
                <a:schemeClr val="accent2">
                  <a:lumMod val="75000"/>
                </a:schemeClr>
              </a:solidFill>
              <a:latin typeface="+mn-lt"/>
              <a:cs typeface="+mn-cs"/>
            </a:endParaRPr>
          </a:p>
        </p:txBody>
      </p:sp>
      <p:sp>
        <p:nvSpPr>
          <p:cNvPr id="16" name="Rectangle 15"/>
          <p:cNvSpPr/>
          <p:nvPr/>
        </p:nvSpPr>
        <p:spPr>
          <a:xfrm>
            <a:off x="5943600" y="6400800"/>
            <a:ext cx="3200400" cy="457200"/>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1100" b="1" dirty="0">
                <a:solidFill>
                  <a:schemeClr val="accent2">
                    <a:lumMod val="50000"/>
                  </a:schemeClr>
                </a:solidFill>
              </a:rPr>
              <a:t>Chapter </a:t>
            </a:r>
            <a:r>
              <a:rPr lang="x-none" sz="1100" b="1" dirty="0">
                <a:solidFill>
                  <a:schemeClr val="accent2">
                    <a:lumMod val="50000"/>
                  </a:schemeClr>
                </a:solidFill>
              </a:rPr>
              <a:t>10</a:t>
            </a:r>
            <a:r>
              <a:rPr lang="en-US" sz="1100" b="1" dirty="0">
                <a:solidFill>
                  <a:schemeClr val="accent2">
                    <a:lumMod val="50000"/>
                  </a:schemeClr>
                </a:solidFill>
              </a:rPr>
              <a:t>: </a:t>
            </a:r>
            <a:r>
              <a:rPr lang="x-none" sz="1100" b="1" dirty="0">
                <a:solidFill>
                  <a:schemeClr val="accent2">
                    <a:lumMod val="50000"/>
                  </a:schemeClr>
                </a:solidFill>
              </a:rPr>
              <a:t> INFORMATION SOCIETY AND MEDIA</a:t>
            </a:r>
            <a:endParaRPr lang="pl-PL" sz="1100" b="1" dirty="0">
              <a:solidFill>
                <a:schemeClr val="accent2">
                  <a:lumMod val="50000"/>
                </a:schemeClr>
              </a:solidFill>
            </a:endParaRPr>
          </a:p>
        </p:txBody>
      </p:sp>
      <p:sp>
        <p:nvSpPr>
          <p:cNvPr id="18" name="Rectangle 17"/>
          <p:cNvSpPr/>
          <p:nvPr/>
        </p:nvSpPr>
        <p:spPr>
          <a:xfrm>
            <a:off x="0" y="1143000"/>
            <a:ext cx="8991600" cy="5435600"/>
          </a:xfrm>
          <a:prstGeom prst="rect">
            <a:avLst/>
          </a:prstGeom>
        </p:spPr>
        <p:txBody>
          <a:bodyPr>
            <a:spAutoFit/>
          </a:bodyPr>
          <a:lstStyle/>
          <a:p>
            <a:pPr>
              <a:lnSpc>
                <a:spcPct val="80000"/>
              </a:lnSpc>
              <a:buFont typeface="Wingdings" pitchFamily="2" charset="2"/>
              <a:buChar char="Ø"/>
            </a:pPr>
            <a:r>
              <a:rPr lang="en-GB" sz="1700" b="1">
                <a:solidFill>
                  <a:srgbClr val="632523"/>
                </a:solidFill>
                <a:latin typeface="Cambria" pitchFamily="18" charset="0"/>
              </a:rPr>
              <a:t>South East Europe Transnational Cooperation Programme</a:t>
            </a:r>
          </a:p>
          <a:p>
            <a:pPr algn="just">
              <a:spcBef>
                <a:spcPts val="600"/>
              </a:spcBef>
              <a:spcAft>
                <a:spcPts val="600"/>
              </a:spcAft>
              <a:buFont typeface="Wingdings" pitchFamily="2" charset="2"/>
              <a:buChar char="Ø"/>
            </a:pPr>
            <a:r>
              <a:rPr lang="en-GB" sz="1700" b="1">
                <a:solidFill>
                  <a:srgbClr val="632523"/>
                </a:solidFill>
                <a:latin typeface="Cambria" pitchFamily="18" charset="0"/>
              </a:rPr>
              <a:t>Program co-funded by the European Union</a:t>
            </a:r>
          </a:p>
          <a:p>
            <a:pPr lvl="1" indent="-179388" algn="just">
              <a:buFont typeface="Cambria" pitchFamily="18" charset="0"/>
              <a:buChar char="–"/>
            </a:pPr>
            <a:r>
              <a:rPr lang="en-GB" sz="1400">
                <a:solidFill>
                  <a:srgbClr val="632523"/>
                </a:solidFill>
                <a:latin typeface="Cambria" pitchFamily="18" charset="0"/>
              </a:rPr>
              <a:t>12 partners from 10 countries</a:t>
            </a:r>
          </a:p>
          <a:p>
            <a:pPr lvl="1" indent="-179388" algn="just">
              <a:buFont typeface="Cambria" pitchFamily="18" charset="0"/>
              <a:buChar char="–"/>
            </a:pPr>
            <a:r>
              <a:rPr lang="en-GB" sz="1400">
                <a:solidFill>
                  <a:srgbClr val="632523"/>
                </a:solidFill>
                <a:latin typeface="Cambria" pitchFamily="18" charset="0"/>
              </a:rPr>
              <a:t>Partners from Montenegro</a:t>
            </a:r>
            <a:r>
              <a:rPr lang="en-US" sz="1400">
                <a:solidFill>
                  <a:srgbClr val="632523"/>
                </a:solidFill>
                <a:latin typeface="Cambria" pitchFamily="18" charset="0"/>
              </a:rPr>
              <a:t>:</a:t>
            </a:r>
            <a:r>
              <a:rPr lang="en-GB" sz="1400">
                <a:solidFill>
                  <a:srgbClr val="632523"/>
                </a:solidFill>
                <a:latin typeface="Cambria" pitchFamily="18" charset="0"/>
              </a:rPr>
              <a:t> Agency for Electronic Media (AEM) and Agency for Electronic Communications and Postal Services (EKIP)</a:t>
            </a:r>
          </a:p>
          <a:p>
            <a:pPr lvl="1" indent="-179388" algn="just">
              <a:buFont typeface="Cambria" pitchFamily="18" charset="0"/>
              <a:buChar char="–"/>
            </a:pPr>
            <a:r>
              <a:rPr lang="en-GB" sz="1400">
                <a:solidFill>
                  <a:srgbClr val="632523"/>
                </a:solidFill>
                <a:latin typeface="Cambria" pitchFamily="18" charset="0"/>
              </a:rPr>
              <a:t>Harmonization of the activities in the target SEE region related to introduction of Digital Broadcasting services:</a:t>
            </a:r>
          </a:p>
          <a:p>
            <a:pPr marL="1076325" lvl="2" indent="-342900" algn="just">
              <a:buFont typeface="Calibri" pitchFamily="34" charset="0"/>
              <a:buAutoNum type="arabicPeriod"/>
            </a:pPr>
            <a:r>
              <a:rPr lang="en-GB" sz="1400">
                <a:solidFill>
                  <a:srgbClr val="632523"/>
                </a:solidFill>
                <a:latin typeface="Cambria" pitchFamily="18" charset="0"/>
              </a:rPr>
              <a:t>Speed-up the overall process of analogue switch-off in the region</a:t>
            </a:r>
          </a:p>
          <a:p>
            <a:pPr marL="1076325" lvl="2" indent="-342900" algn="just">
              <a:buFont typeface="Calibri" pitchFamily="34" charset="0"/>
              <a:buAutoNum type="arabicPeriod"/>
            </a:pPr>
            <a:r>
              <a:rPr lang="en-GB" sz="1400">
                <a:solidFill>
                  <a:srgbClr val="632523"/>
                </a:solidFill>
                <a:latin typeface="Cambria" pitchFamily="18" charset="0"/>
              </a:rPr>
              <a:t>Maximize harmonization of the legislative and technical frameworks with the EU digitalization process and avoid policy, technology and market fragmentation</a:t>
            </a:r>
          </a:p>
          <a:p>
            <a:pPr marL="1076325" lvl="2" indent="-342900" algn="just">
              <a:buFont typeface="Calibri" pitchFamily="34" charset="0"/>
              <a:buAutoNum type="arabicPeriod"/>
            </a:pPr>
            <a:r>
              <a:rPr lang="en-GB" sz="1400">
                <a:solidFill>
                  <a:srgbClr val="632523"/>
                </a:solidFill>
                <a:latin typeface="Cambria" pitchFamily="18" charset="0"/>
              </a:rPr>
              <a:t>Develop regional proposal for optimal use of freed frequency spectrum for new ICT broadband services</a:t>
            </a:r>
          </a:p>
          <a:p>
            <a:pPr marL="1076325" lvl="2" indent="-342900" algn="just">
              <a:buFont typeface="Calibri" pitchFamily="34" charset="0"/>
              <a:buAutoNum type="arabicPeriod"/>
            </a:pPr>
            <a:r>
              <a:rPr lang="en-GB" sz="1400">
                <a:solidFill>
                  <a:srgbClr val="632523"/>
                </a:solidFill>
                <a:latin typeface="Cambria" pitchFamily="18" charset="0"/>
              </a:rPr>
              <a:t>Address the management of digital dividend</a:t>
            </a:r>
          </a:p>
          <a:p>
            <a:pPr algn="just">
              <a:buFont typeface="Wingdings" pitchFamily="2" charset="2"/>
              <a:buChar char="Ø"/>
            </a:pPr>
            <a:r>
              <a:rPr lang="en-GB" sz="1700" b="1">
                <a:solidFill>
                  <a:srgbClr val="632523"/>
                </a:solidFill>
                <a:latin typeface="Cambria" pitchFamily="18" charset="0"/>
              </a:rPr>
              <a:t>Deliverables of the project</a:t>
            </a:r>
          </a:p>
          <a:p>
            <a:pPr lvl="1" indent="-179388" algn="just">
              <a:buFont typeface="Cambria" pitchFamily="18" charset="0"/>
              <a:buChar char="–"/>
            </a:pPr>
            <a:r>
              <a:rPr lang="en-GB" sz="1400">
                <a:solidFill>
                  <a:srgbClr val="632523"/>
                </a:solidFill>
                <a:latin typeface="Cambria" pitchFamily="18" charset="0"/>
              </a:rPr>
              <a:t>Legal framework</a:t>
            </a:r>
          </a:p>
          <a:p>
            <a:pPr lvl="1" indent="-179388" algn="just">
              <a:buFont typeface="Cambria" pitchFamily="18" charset="0"/>
              <a:buChar char="–"/>
            </a:pPr>
            <a:r>
              <a:rPr lang="en-GB" sz="1400">
                <a:solidFill>
                  <a:srgbClr val="632523"/>
                </a:solidFill>
                <a:latin typeface="Cambria" pitchFamily="18" charset="0"/>
              </a:rPr>
              <a:t>Technical framework</a:t>
            </a:r>
          </a:p>
          <a:p>
            <a:pPr marL="1076325" lvl="2" indent="-342900" algn="just">
              <a:buFont typeface="Cambria" pitchFamily="18" charset="0"/>
              <a:buChar char="–"/>
            </a:pPr>
            <a:r>
              <a:rPr lang="en-GB" sz="1400" b="1" i="1">
                <a:solidFill>
                  <a:srgbClr val="632523"/>
                </a:solidFill>
                <a:latin typeface="Cambria" pitchFamily="18" charset="0"/>
              </a:rPr>
              <a:t>Technical basis for adoption of Montenegrin standards (MEST) for the purpose of implementation of digital terrestrial broadcasting systems - document to be proposed to Institute for Standardization of Montenegro (ISME)</a:t>
            </a:r>
          </a:p>
          <a:p>
            <a:pPr marL="1076325" lvl="2" indent="-342900" algn="just">
              <a:buFont typeface="Cambria" pitchFamily="18" charset="0"/>
              <a:buChar char="–"/>
            </a:pPr>
            <a:r>
              <a:rPr lang="en-GB" sz="1400" b="1" i="1">
                <a:solidFill>
                  <a:srgbClr val="632523"/>
                </a:solidFill>
                <a:latin typeface="Cambria" pitchFamily="18" charset="0"/>
              </a:rPr>
              <a:t>Analyses on digital dividend exploitation possibilities</a:t>
            </a:r>
            <a:endParaRPr lang="en-GB" sz="1400" b="1">
              <a:solidFill>
                <a:srgbClr val="632523"/>
              </a:solidFill>
              <a:latin typeface="Cambria" pitchFamily="18" charset="0"/>
            </a:endParaRPr>
          </a:p>
          <a:p>
            <a:pPr lvl="1" indent="-179388" algn="just">
              <a:buFont typeface="Cambria" pitchFamily="18" charset="0"/>
              <a:buChar char="–"/>
            </a:pPr>
            <a:r>
              <a:rPr lang="en-GB" sz="1400">
                <a:solidFill>
                  <a:srgbClr val="632523"/>
                </a:solidFill>
                <a:latin typeface="Cambria" pitchFamily="18" charset="0"/>
              </a:rPr>
              <a:t>Economic framework</a:t>
            </a:r>
          </a:p>
          <a:p>
            <a:pPr lvl="1" indent="-179388" algn="just">
              <a:buFont typeface="Cambria" pitchFamily="18" charset="0"/>
              <a:buChar char="–"/>
            </a:pPr>
            <a:r>
              <a:rPr lang="en-GB" sz="1400">
                <a:solidFill>
                  <a:srgbClr val="632523"/>
                </a:solidFill>
                <a:latin typeface="Cambria" pitchFamily="18" charset="0"/>
              </a:rPr>
              <a:t>Public awareness framework</a:t>
            </a:r>
          </a:p>
          <a:p>
            <a:pPr lvl="1" indent="-179388" algn="just">
              <a:buFont typeface="Cambria" pitchFamily="18" charset="0"/>
              <a:buChar char="–"/>
            </a:pPr>
            <a:r>
              <a:rPr lang="en-GB" sz="1400">
                <a:solidFill>
                  <a:srgbClr val="632523"/>
                </a:solidFill>
                <a:latin typeface="Cambria" pitchFamily="18" charset="0"/>
              </a:rPr>
              <a:t>More information on </a:t>
            </a:r>
            <a:r>
              <a:rPr lang="en-GB" sz="1400">
                <a:solidFill>
                  <a:srgbClr val="632523"/>
                </a:solidFill>
                <a:latin typeface="Cambria" pitchFamily="18" charset="0"/>
                <a:hlinkClick r:id="rId4"/>
              </a:rPr>
              <a:t>www.see-digi.tv</a:t>
            </a:r>
            <a:r>
              <a:rPr lang="en-GB" sz="1400">
                <a:solidFill>
                  <a:srgbClr val="632523"/>
                </a:solidFill>
                <a:latin typeface="Cambria" pitchFamily="18" charset="0"/>
              </a:rPr>
              <a:t> </a:t>
            </a:r>
          </a:p>
          <a:p>
            <a:pPr lvl="1" indent="-179388" algn="just">
              <a:buFont typeface="Cambria" pitchFamily="18" charset="0"/>
              <a:buChar char="–"/>
            </a:pPr>
            <a:endParaRPr lang="en-GB" sz="1400">
              <a:solidFill>
                <a:srgbClr val="632523"/>
              </a:solidFill>
              <a:latin typeface="Cambria" pitchFamily="18" charset="0"/>
            </a:endParaRPr>
          </a:p>
        </p:txBody>
      </p:sp>
      <p:sp>
        <p:nvSpPr>
          <p:cNvPr id="19" name="Title 18"/>
          <p:cNvSpPr txBox="1">
            <a:spLocks/>
          </p:cNvSpPr>
          <p:nvPr/>
        </p:nvSpPr>
        <p:spPr bwMode="auto">
          <a:xfrm>
            <a:off x="528638" y="533400"/>
            <a:ext cx="8229600" cy="609600"/>
          </a:xfrm>
          <a:prstGeom prst="rect">
            <a:avLst/>
          </a:prstGeom>
          <a:noFill/>
          <a:ln w="9525">
            <a:noFill/>
            <a:miter lim="800000"/>
            <a:headEnd/>
            <a:tailEnd/>
          </a:ln>
        </p:spPr>
        <p:txBody>
          <a:bodyPr anchor="ctr">
            <a:normAutofit/>
          </a:bodyPr>
          <a:lstStyle/>
          <a:p>
            <a:pPr algn="ctr"/>
            <a:r>
              <a:rPr lang="en-US" sz="2400" b="1">
                <a:solidFill>
                  <a:schemeClr val="hlink"/>
                </a:solidFill>
                <a:latin typeface="Cambria" pitchFamily="18" charset="0"/>
              </a:rPr>
              <a:t>Current activities</a:t>
            </a:r>
          </a:p>
        </p:txBody>
      </p:sp>
      <p:pic>
        <p:nvPicPr>
          <p:cNvPr id="25609" name="Picture 18" descr="EU MN logo"/>
          <p:cNvPicPr>
            <a:picLocks noChangeAspect="1" noChangeArrowheads="1"/>
          </p:cNvPicPr>
          <p:nvPr/>
        </p:nvPicPr>
        <p:blipFill>
          <a:blip r:embed="rId5" cstate="print"/>
          <a:srcRect/>
          <a:stretch>
            <a:fillRect/>
          </a:stretch>
        </p:blipFill>
        <p:spPr bwMode="auto">
          <a:xfrm>
            <a:off x="0" y="533400"/>
            <a:ext cx="1219200" cy="6858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ectangle 13"/>
          <p:cNvSpPr/>
          <p:nvPr/>
        </p:nvSpPr>
        <p:spPr>
          <a:xfrm>
            <a:off x="0" y="0"/>
            <a:ext cx="9144000" cy="6858000"/>
          </a:xfrm>
          <a:prstGeom prst="rect">
            <a:avLst/>
          </a:prstGeom>
          <a:gradFill flip="none" rotWithShape="1">
            <a:gsLst>
              <a:gs pos="0">
                <a:schemeClr val="accent2">
                  <a:lumMod val="60000"/>
                  <a:lumOff val="40000"/>
                </a:schemeClr>
              </a:gs>
              <a:gs pos="50000">
                <a:schemeClr val="accent2">
                  <a:lumMod val="50000"/>
                  <a:shade val="67500"/>
                  <a:satMod val="115000"/>
                </a:schemeClr>
              </a:gs>
              <a:gs pos="100000">
                <a:schemeClr val="accent2">
                  <a:lumMod val="50000"/>
                  <a:shade val="100000"/>
                  <a:satMod val="115000"/>
                </a:schemeClr>
              </a:gs>
            </a:gsLst>
            <a:path path="circle">
              <a:fillToRect r="100000" b="100000"/>
            </a:path>
            <a:tileRect l="-100000" t="-100000"/>
          </a:gra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sz="1800" dirty="0"/>
          </a:p>
        </p:txBody>
      </p:sp>
      <p:grpSp>
        <p:nvGrpSpPr>
          <p:cNvPr id="27652" name="Group 31"/>
          <p:cNvGrpSpPr>
            <a:grpSpLocks/>
          </p:cNvGrpSpPr>
          <p:nvPr/>
        </p:nvGrpSpPr>
        <p:grpSpPr bwMode="auto">
          <a:xfrm>
            <a:off x="0" y="0"/>
            <a:ext cx="4662488" cy="4081463"/>
            <a:chOff x="1364455" y="17002"/>
            <a:chExt cx="4662490" cy="4080796"/>
          </a:xfrm>
        </p:grpSpPr>
        <p:sp>
          <p:nvSpPr>
            <p:cNvPr id="16" name="5-Point Star 15"/>
            <p:cNvSpPr/>
            <p:nvPr/>
          </p:nvSpPr>
          <p:spPr>
            <a:xfrm rot="8520840">
              <a:off x="2888454" y="17002"/>
              <a:ext cx="808754" cy="750377"/>
            </a:xfrm>
            <a:prstGeom prst="star5">
              <a:avLst/>
            </a:prstGeom>
            <a:solidFill>
              <a:srgbClr val="FFFF00"/>
            </a:solidFill>
            <a:ln>
              <a:noFill/>
            </a:ln>
            <a:effectLst>
              <a:softEdge rad="3175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sz="1800" dirty="0"/>
            </a:p>
          </p:txBody>
        </p:sp>
        <p:sp>
          <p:nvSpPr>
            <p:cNvPr id="15" name="5-Point Star 14"/>
            <p:cNvSpPr/>
            <p:nvPr/>
          </p:nvSpPr>
          <p:spPr>
            <a:xfrm rot="8520840">
              <a:off x="1974053" y="321803"/>
              <a:ext cx="808754" cy="750377"/>
            </a:xfrm>
            <a:prstGeom prst="star5">
              <a:avLst/>
            </a:prstGeom>
            <a:solidFill>
              <a:srgbClr val="FFFF00"/>
            </a:solidFill>
            <a:ln>
              <a:noFill/>
            </a:ln>
            <a:effectLst>
              <a:softEdge rad="3175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sz="1800" dirty="0"/>
            </a:p>
          </p:txBody>
        </p:sp>
        <p:sp>
          <p:nvSpPr>
            <p:cNvPr id="22" name="5-Point Star 21"/>
            <p:cNvSpPr/>
            <p:nvPr/>
          </p:nvSpPr>
          <p:spPr>
            <a:xfrm rot="8520840">
              <a:off x="1364455" y="1083802"/>
              <a:ext cx="808754" cy="750377"/>
            </a:xfrm>
            <a:prstGeom prst="star5">
              <a:avLst/>
            </a:prstGeom>
            <a:solidFill>
              <a:srgbClr val="FFFF00"/>
            </a:solidFill>
            <a:ln>
              <a:noFill/>
            </a:ln>
            <a:effectLst>
              <a:softEdge rad="3175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sz="1800" dirty="0"/>
            </a:p>
          </p:txBody>
        </p:sp>
        <p:sp>
          <p:nvSpPr>
            <p:cNvPr id="23" name="5-Point Star 22"/>
            <p:cNvSpPr/>
            <p:nvPr/>
          </p:nvSpPr>
          <p:spPr>
            <a:xfrm rot="8520840">
              <a:off x="1440653" y="1998202"/>
              <a:ext cx="808754" cy="750377"/>
            </a:xfrm>
            <a:prstGeom prst="star5">
              <a:avLst/>
            </a:prstGeom>
            <a:solidFill>
              <a:srgbClr val="FFFF00"/>
            </a:solidFill>
            <a:ln>
              <a:noFill/>
            </a:ln>
            <a:effectLst>
              <a:softEdge rad="3175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sz="1800" dirty="0"/>
            </a:p>
          </p:txBody>
        </p:sp>
        <p:sp>
          <p:nvSpPr>
            <p:cNvPr id="24" name="5-Point Star 23"/>
            <p:cNvSpPr/>
            <p:nvPr/>
          </p:nvSpPr>
          <p:spPr>
            <a:xfrm rot="8520840">
              <a:off x="1897855" y="2760201"/>
              <a:ext cx="808754" cy="750377"/>
            </a:xfrm>
            <a:prstGeom prst="star5">
              <a:avLst/>
            </a:prstGeom>
            <a:solidFill>
              <a:srgbClr val="FFFF00"/>
            </a:solidFill>
            <a:ln>
              <a:noFill/>
            </a:ln>
            <a:effectLst>
              <a:softEdge rad="3175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sz="1800" dirty="0"/>
            </a:p>
          </p:txBody>
        </p:sp>
        <p:sp>
          <p:nvSpPr>
            <p:cNvPr id="25" name="5-Point Star 24"/>
            <p:cNvSpPr/>
            <p:nvPr/>
          </p:nvSpPr>
          <p:spPr>
            <a:xfrm rot="8520840">
              <a:off x="2507455" y="3217402"/>
              <a:ext cx="808754" cy="750377"/>
            </a:xfrm>
            <a:prstGeom prst="star5">
              <a:avLst/>
            </a:prstGeom>
            <a:solidFill>
              <a:srgbClr val="FFFF00"/>
            </a:solidFill>
            <a:ln>
              <a:noFill/>
            </a:ln>
            <a:effectLst>
              <a:softEdge rad="3175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sz="1800" dirty="0"/>
            </a:p>
          </p:txBody>
        </p:sp>
        <p:sp>
          <p:nvSpPr>
            <p:cNvPr id="26" name="5-Point Star 25"/>
            <p:cNvSpPr/>
            <p:nvPr/>
          </p:nvSpPr>
          <p:spPr>
            <a:xfrm rot="8520840">
              <a:off x="3498055" y="3347421"/>
              <a:ext cx="808754" cy="750377"/>
            </a:xfrm>
            <a:prstGeom prst="star5">
              <a:avLst/>
            </a:prstGeom>
            <a:solidFill>
              <a:srgbClr val="FFFF00"/>
            </a:solidFill>
            <a:ln>
              <a:noFill/>
            </a:ln>
            <a:effectLst>
              <a:softEdge rad="3175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sz="1800" dirty="0"/>
            </a:p>
          </p:txBody>
        </p:sp>
        <p:sp>
          <p:nvSpPr>
            <p:cNvPr id="27" name="5-Point Star 26"/>
            <p:cNvSpPr/>
            <p:nvPr/>
          </p:nvSpPr>
          <p:spPr>
            <a:xfrm rot="8520840">
              <a:off x="4412455" y="3065002"/>
              <a:ext cx="808754" cy="750377"/>
            </a:xfrm>
            <a:prstGeom prst="star5">
              <a:avLst/>
            </a:prstGeom>
            <a:solidFill>
              <a:srgbClr val="FFFF00"/>
            </a:solidFill>
            <a:ln>
              <a:noFill/>
            </a:ln>
            <a:effectLst>
              <a:softEdge rad="3175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sz="1800" dirty="0"/>
            </a:p>
          </p:txBody>
        </p:sp>
        <p:sp>
          <p:nvSpPr>
            <p:cNvPr id="28" name="5-Point Star 27"/>
            <p:cNvSpPr/>
            <p:nvPr/>
          </p:nvSpPr>
          <p:spPr>
            <a:xfrm rot="8520840">
              <a:off x="4989591" y="2356821"/>
              <a:ext cx="808754" cy="750377"/>
            </a:xfrm>
            <a:prstGeom prst="star5">
              <a:avLst/>
            </a:prstGeom>
            <a:solidFill>
              <a:srgbClr val="FFFF00"/>
            </a:solidFill>
            <a:ln>
              <a:noFill/>
            </a:ln>
            <a:effectLst>
              <a:softEdge rad="3175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sz="1800" dirty="0"/>
            </a:p>
          </p:txBody>
        </p:sp>
        <p:sp>
          <p:nvSpPr>
            <p:cNvPr id="29" name="5-Point Star 28"/>
            <p:cNvSpPr/>
            <p:nvPr/>
          </p:nvSpPr>
          <p:spPr>
            <a:xfrm rot="8520840">
              <a:off x="5218191" y="1388602"/>
              <a:ext cx="808754" cy="750377"/>
            </a:xfrm>
            <a:prstGeom prst="star5">
              <a:avLst/>
            </a:prstGeom>
            <a:solidFill>
              <a:srgbClr val="FFFF00"/>
            </a:solidFill>
            <a:ln>
              <a:noFill/>
            </a:ln>
            <a:effectLst>
              <a:softEdge rad="3175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sz="1800" dirty="0"/>
            </a:p>
          </p:txBody>
        </p:sp>
        <p:sp>
          <p:nvSpPr>
            <p:cNvPr id="30" name="5-Point Star 29"/>
            <p:cNvSpPr/>
            <p:nvPr/>
          </p:nvSpPr>
          <p:spPr>
            <a:xfrm rot="8520840">
              <a:off x="4717254" y="626602"/>
              <a:ext cx="808754" cy="750377"/>
            </a:xfrm>
            <a:prstGeom prst="star5">
              <a:avLst/>
            </a:prstGeom>
            <a:solidFill>
              <a:srgbClr val="FFFF00"/>
            </a:solidFill>
            <a:ln>
              <a:noFill/>
            </a:ln>
            <a:effectLst>
              <a:softEdge rad="3175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sz="1800" dirty="0"/>
            </a:p>
          </p:txBody>
        </p:sp>
        <p:sp>
          <p:nvSpPr>
            <p:cNvPr id="31" name="5-Point Star 30"/>
            <p:cNvSpPr/>
            <p:nvPr/>
          </p:nvSpPr>
          <p:spPr>
            <a:xfrm rot="8520840">
              <a:off x="3955255" y="93202"/>
              <a:ext cx="808754" cy="750377"/>
            </a:xfrm>
            <a:prstGeom prst="star5">
              <a:avLst/>
            </a:prstGeom>
            <a:solidFill>
              <a:srgbClr val="FFFF00"/>
            </a:solidFill>
            <a:ln>
              <a:noFill/>
            </a:ln>
            <a:effectLst>
              <a:softEdge rad="3175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sz="1800" dirty="0"/>
            </a:p>
          </p:txBody>
        </p:sp>
      </p:grpSp>
      <p:sp>
        <p:nvSpPr>
          <p:cNvPr id="12" name="Rectangle 3"/>
          <p:cNvSpPr>
            <a:spLocks noChangeArrowheads="1"/>
          </p:cNvSpPr>
          <p:nvPr/>
        </p:nvSpPr>
        <p:spPr bwMode="auto">
          <a:xfrm>
            <a:off x="3733800" y="4114800"/>
            <a:ext cx="5334000" cy="1905000"/>
          </a:xfrm>
          <a:prstGeom prst="rect">
            <a:avLst/>
          </a:prstGeom>
          <a:noFill/>
          <a:ln w="9525">
            <a:noFill/>
            <a:miter lim="800000"/>
            <a:headEnd/>
            <a:tailEnd/>
          </a:ln>
          <a:effectLst/>
        </p:spPr>
        <p:txBody>
          <a:bodyPr anchor="ctr"/>
          <a:lstStyle/>
          <a:p>
            <a:pPr algn="ctr" fontAlgn="auto">
              <a:spcBef>
                <a:spcPts val="0"/>
              </a:spcBef>
              <a:spcAft>
                <a:spcPts val="0"/>
              </a:spcAft>
              <a:defRPr/>
            </a:pPr>
            <a:r>
              <a:rPr lang="sr-Latn-CS" sz="3200" dirty="0">
                <a:solidFill>
                  <a:schemeClr val="accent2">
                    <a:lumMod val="20000"/>
                    <a:lumOff val="80000"/>
                  </a:schemeClr>
                </a:solidFill>
                <a:effectLst>
                  <a:outerShdw blurRad="38100" dist="38100" dir="2700000" algn="tl">
                    <a:srgbClr val="000000">
                      <a:alpha val="43137"/>
                    </a:srgbClr>
                  </a:outerShdw>
                </a:effectLst>
                <a:latin typeface="Cambria" pitchFamily="18" charset="0"/>
                <a:cs typeface="+mn-cs"/>
              </a:rPr>
              <a:t>Thank you for your attention.</a:t>
            </a:r>
          </a:p>
          <a:p>
            <a:pPr algn="ctr" fontAlgn="auto">
              <a:spcBef>
                <a:spcPts val="0"/>
              </a:spcBef>
              <a:spcAft>
                <a:spcPts val="0"/>
              </a:spcAft>
              <a:defRPr/>
            </a:pPr>
            <a:endParaRPr lang="sr-Latn-CS" sz="3200" dirty="0">
              <a:solidFill>
                <a:schemeClr val="accent2">
                  <a:lumMod val="20000"/>
                  <a:lumOff val="80000"/>
                </a:schemeClr>
              </a:solidFill>
              <a:latin typeface="Cambria" pitchFamily="18" charset="0"/>
              <a:cs typeface="+mn-cs"/>
            </a:endParaRPr>
          </a:p>
          <a:p>
            <a:pPr algn="ctr" fontAlgn="auto">
              <a:spcBef>
                <a:spcPts val="0"/>
              </a:spcBef>
              <a:spcAft>
                <a:spcPts val="0"/>
              </a:spcAft>
              <a:defRPr/>
            </a:pPr>
            <a:r>
              <a:rPr lang="sr-Latn-CS" sz="4000" b="1" dirty="0">
                <a:solidFill>
                  <a:schemeClr val="accent2">
                    <a:lumMod val="20000"/>
                    <a:lumOff val="80000"/>
                  </a:schemeClr>
                </a:solidFill>
                <a:latin typeface="Cambria" pitchFamily="18" charset="0"/>
                <a:cs typeface="+mn-cs"/>
              </a:rPr>
              <a:t>QUESTIONS</a:t>
            </a:r>
            <a:endParaRPr lang="hr-HR" sz="4000" b="1" dirty="0">
              <a:solidFill>
                <a:schemeClr val="accent2">
                  <a:lumMod val="20000"/>
                  <a:lumOff val="80000"/>
                </a:schemeClr>
              </a:solidFill>
              <a:latin typeface="+mn-lt"/>
              <a:cs typeface="+mn-cs"/>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Round Same Side Corner Rectangle 14"/>
          <p:cNvSpPr/>
          <p:nvPr/>
        </p:nvSpPr>
        <p:spPr>
          <a:xfrm rot="10800000">
            <a:off x="0" y="6400800"/>
            <a:ext cx="9144000" cy="457200"/>
          </a:xfrm>
          <a:prstGeom prst="round2SameRect">
            <a:avLst>
              <a:gd name="adj1" fmla="val 31543"/>
              <a:gd name="adj2" fmla="val 0"/>
            </a:avLst>
          </a:prstGeom>
          <a:solidFill>
            <a:schemeClr val="accent2">
              <a:lumMod val="20000"/>
              <a:lumOff val="80000"/>
            </a:schemeClr>
          </a:solidFill>
          <a:ln>
            <a:noFill/>
          </a:ln>
          <a:effectLst>
            <a:outerShdw blurRad="50800" dist="38100" dir="16200000" rotWithShape="0">
              <a:schemeClr val="accent2">
                <a:lumMod val="60000"/>
                <a:lumOff val="40000"/>
                <a:alpha val="61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sz="1800" dirty="0"/>
          </a:p>
        </p:txBody>
      </p:sp>
      <p:sp>
        <p:nvSpPr>
          <p:cNvPr id="14" name="Round Same Side Corner Rectangle 13"/>
          <p:cNvSpPr/>
          <p:nvPr/>
        </p:nvSpPr>
        <p:spPr>
          <a:xfrm>
            <a:off x="0" y="0"/>
            <a:ext cx="9144000" cy="533400"/>
          </a:xfrm>
          <a:prstGeom prst="round2SameRect">
            <a:avLst>
              <a:gd name="adj1" fmla="val 18309"/>
              <a:gd name="adj2" fmla="val 0"/>
            </a:avLst>
          </a:prstGeom>
          <a:solidFill>
            <a:schemeClr val="accent2">
              <a:lumMod val="50000"/>
            </a:schemeClr>
          </a:solidFill>
          <a:ln>
            <a:noFill/>
          </a:ln>
          <a:effectLst>
            <a:outerShdw blurRad="50800" dist="38100" dir="5400000" algn="t" rotWithShape="0">
              <a:schemeClr val="accent2">
                <a:lumMod val="60000"/>
                <a:lumOff val="40000"/>
                <a:alpha val="62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marL="14288" indent="-14288" fontAlgn="auto">
              <a:spcBef>
                <a:spcPts val="0"/>
              </a:spcBef>
              <a:spcAft>
                <a:spcPct val="40000"/>
              </a:spcAft>
              <a:buClr>
                <a:srgbClr val="FF0000"/>
              </a:buClr>
              <a:defRPr/>
            </a:pPr>
            <a:r>
              <a:rPr lang="sr-Latn-CS" sz="1800" b="1" dirty="0">
                <a:solidFill>
                  <a:schemeClr val="accent2">
                    <a:lumMod val="20000"/>
                    <a:lumOff val="80000"/>
                  </a:schemeClr>
                </a:solidFill>
                <a:latin typeface="Cambria" pitchFamily="18" charset="0"/>
                <a:cs typeface="Arial" charset="0"/>
              </a:rPr>
              <a:t>Chapter </a:t>
            </a:r>
            <a:r>
              <a:rPr lang="en-US" sz="1800" b="1" dirty="0">
                <a:solidFill>
                  <a:schemeClr val="accent2">
                    <a:lumMod val="20000"/>
                    <a:lumOff val="80000"/>
                  </a:schemeClr>
                </a:solidFill>
                <a:latin typeface="Cambria" pitchFamily="18" charset="0"/>
                <a:cs typeface="Arial" charset="0"/>
              </a:rPr>
              <a:t>10</a:t>
            </a:r>
            <a:r>
              <a:rPr lang="sr-Latn-CS" sz="1800" b="1" dirty="0">
                <a:solidFill>
                  <a:schemeClr val="accent2">
                    <a:lumMod val="20000"/>
                    <a:lumOff val="80000"/>
                  </a:schemeClr>
                </a:solidFill>
                <a:latin typeface="Cambria" pitchFamily="18" charset="0"/>
                <a:cs typeface="Arial" charset="0"/>
              </a:rPr>
              <a:t>: Information society and media</a:t>
            </a:r>
            <a:endParaRPr lang="en-US" sz="1800" b="1" dirty="0">
              <a:solidFill>
                <a:schemeClr val="accent2">
                  <a:lumMod val="20000"/>
                  <a:lumOff val="80000"/>
                </a:schemeClr>
              </a:solidFill>
              <a:latin typeface="Cambria" pitchFamily="18" charset="0"/>
              <a:cs typeface="Arial" charset="0"/>
            </a:endParaRPr>
          </a:p>
        </p:txBody>
      </p:sp>
      <p:grpSp>
        <p:nvGrpSpPr>
          <p:cNvPr id="16387" name="Group 34"/>
          <p:cNvGrpSpPr>
            <a:grpSpLocks/>
          </p:cNvGrpSpPr>
          <p:nvPr/>
        </p:nvGrpSpPr>
        <p:grpSpPr bwMode="auto">
          <a:xfrm>
            <a:off x="7904163" y="-4763"/>
            <a:ext cx="1211262" cy="385763"/>
            <a:chOff x="7814716" y="-5258"/>
            <a:chExt cx="1210767" cy="460280"/>
          </a:xfrm>
        </p:grpSpPr>
        <p:sp>
          <p:nvSpPr>
            <p:cNvPr id="24" name="5-Point Star 23"/>
            <p:cNvSpPr/>
            <p:nvPr/>
          </p:nvSpPr>
          <p:spPr>
            <a:xfrm rot="165688">
              <a:off x="7814716" y="-5258"/>
              <a:ext cx="181726" cy="193580"/>
            </a:xfrm>
            <a:prstGeom prst="star5">
              <a:avLst/>
            </a:prstGeom>
            <a:solidFill>
              <a:srgbClr val="FFFF00"/>
            </a:solidFill>
            <a:ln>
              <a:noFill/>
            </a:ln>
            <a:effectLst>
              <a:reflection blurRad="6350" stA="50000" endA="300" endPos="90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sz="1800" dirty="0"/>
            </a:p>
          </p:txBody>
        </p:sp>
        <p:sp>
          <p:nvSpPr>
            <p:cNvPr id="30" name="5-Point Star 29"/>
            <p:cNvSpPr/>
            <p:nvPr/>
          </p:nvSpPr>
          <p:spPr>
            <a:xfrm rot="165688">
              <a:off x="7996034" y="175717"/>
              <a:ext cx="181726" cy="193580"/>
            </a:xfrm>
            <a:prstGeom prst="star5">
              <a:avLst/>
            </a:prstGeom>
            <a:solidFill>
              <a:srgbClr val="FFFF00"/>
            </a:solidFill>
            <a:ln>
              <a:noFill/>
            </a:ln>
            <a:effectLst>
              <a:reflection blurRad="6350" stA="50000" endA="300" endPos="90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sz="1800" dirty="0"/>
            </a:p>
          </p:txBody>
        </p:sp>
        <p:sp>
          <p:nvSpPr>
            <p:cNvPr id="31" name="5-Point Star 30"/>
            <p:cNvSpPr/>
            <p:nvPr/>
          </p:nvSpPr>
          <p:spPr>
            <a:xfrm rot="165688">
              <a:off x="8224634" y="261442"/>
              <a:ext cx="181726" cy="193580"/>
            </a:xfrm>
            <a:prstGeom prst="star5">
              <a:avLst/>
            </a:prstGeom>
            <a:solidFill>
              <a:srgbClr val="FFFF00"/>
            </a:solidFill>
            <a:ln>
              <a:noFill/>
            </a:ln>
            <a:effectLst>
              <a:reflection blurRad="6350" stA="50000" endA="300" endPos="90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sz="1800" dirty="0"/>
            </a:p>
          </p:txBody>
        </p:sp>
        <p:sp>
          <p:nvSpPr>
            <p:cNvPr id="32" name="5-Point Star 31"/>
            <p:cNvSpPr/>
            <p:nvPr/>
          </p:nvSpPr>
          <p:spPr>
            <a:xfrm rot="165688">
              <a:off x="8462757" y="261440"/>
              <a:ext cx="181726" cy="193580"/>
            </a:xfrm>
            <a:prstGeom prst="star5">
              <a:avLst/>
            </a:prstGeom>
            <a:solidFill>
              <a:srgbClr val="FFFF00"/>
            </a:solidFill>
            <a:ln>
              <a:noFill/>
            </a:ln>
            <a:effectLst>
              <a:reflection blurRad="6350" stA="50000" endA="300" endPos="90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sz="1800" dirty="0"/>
            </a:p>
          </p:txBody>
        </p:sp>
        <p:sp>
          <p:nvSpPr>
            <p:cNvPr id="33" name="5-Point Star 32"/>
            <p:cNvSpPr/>
            <p:nvPr/>
          </p:nvSpPr>
          <p:spPr>
            <a:xfrm rot="165688">
              <a:off x="8843757" y="4266"/>
              <a:ext cx="181726" cy="193580"/>
            </a:xfrm>
            <a:prstGeom prst="star5">
              <a:avLst/>
            </a:prstGeom>
            <a:solidFill>
              <a:srgbClr val="FFFF00"/>
            </a:solidFill>
            <a:ln>
              <a:noFill/>
            </a:ln>
            <a:effectLst>
              <a:reflection blurRad="6350" stA="50000" endA="300" endPos="90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sz="1800" dirty="0"/>
            </a:p>
          </p:txBody>
        </p:sp>
        <p:sp>
          <p:nvSpPr>
            <p:cNvPr id="34" name="5-Point Star 33"/>
            <p:cNvSpPr/>
            <p:nvPr/>
          </p:nvSpPr>
          <p:spPr>
            <a:xfrm rot="165688">
              <a:off x="8672308" y="166190"/>
              <a:ext cx="181726" cy="193580"/>
            </a:xfrm>
            <a:prstGeom prst="star5">
              <a:avLst/>
            </a:prstGeom>
            <a:solidFill>
              <a:srgbClr val="FFFF00"/>
            </a:solidFill>
            <a:ln>
              <a:noFill/>
            </a:ln>
            <a:effectLst>
              <a:reflection blurRad="6350" stA="50000" endA="300" endPos="90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sz="1800" dirty="0"/>
            </a:p>
          </p:txBody>
        </p:sp>
      </p:grpSp>
      <p:pic>
        <p:nvPicPr>
          <p:cNvPr id="16388" name="Picture 4" descr="C:\Documents and Settings\alen.nikezic\Desktop\MUPIJU-Stari komp\Press clipping\montenegro grb.wmf"/>
          <p:cNvPicPr>
            <a:picLocks noChangeAspect="1" noChangeArrowheads="1"/>
          </p:cNvPicPr>
          <p:nvPr/>
        </p:nvPicPr>
        <p:blipFill>
          <a:blip r:embed="rId2" cstate="print"/>
          <a:srcRect/>
          <a:stretch>
            <a:fillRect/>
          </a:stretch>
        </p:blipFill>
        <p:spPr bwMode="auto">
          <a:xfrm>
            <a:off x="66675" y="6362700"/>
            <a:ext cx="508000" cy="503238"/>
          </a:xfrm>
          <a:prstGeom prst="rect">
            <a:avLst/>
          </a:prstGeom>
          <a:noFill/>
          <a:ln w="9525">
            <a:noFill/>
            <a:miter lim="800000"/>
            <a:headEnd/>
            <a:tailEnd/>
          </a:ln>
        </p:spPr>
      </p:pic>
      <p:sp>
        <p:nvSpPr>
          <p:cNvPr id="20" name="Rectangle 19"/>
          <p:cNvSpPr/>
          <p:nvPr/>
        </p:nvSpPr>
        <p:spPr>
          <a:xfrm>
            <a:off x="498475" y="6415088"/>
            <a:ext cx="4564063" cy="400050"/>
          </a:xfrm>
          <a:prstGeom prst="rect">
            <a:avLst/>
          </a:prstGeom>
        </p:spPr>
        <p:txBody>
          <a:bodyPr wrap="none">
            <a:spAutoFit/>
          </a:bodyPr>
          <a:lstStyle/>
          <a:p>
            <a:pPr fontAlgn="auto">
              <a:spcBef>
                <a:spcPts val="0"/>
              </a:spcBef>
              <a:spcAft>
                <a:spcPts val="0"/>
              </a:spcAft>
              <a:defRPr/>
            </a:pPr>
            <a:r>
              <a:rPr lang="sr-Latn-CS" sz="1000" b="1" dirty="0">
                <a:solidFill>
                  <a:schemeClr val="accent2">
                    <a:lumMod val="75000"/>
                  </a:schemeClr>
                </a:solidFill>
                <a:latin typeface="Cambria" pitchFamily="18" charset="0"/>
                <a:cs typeface="+mn-cs"/>
              </a:rPr>
              <a:t>M O N T E N E G R O</a:t>
            </a:r>
          </a:p>
          <a:p>
            <a:pPr fontAlgn="auto">
              <a:spcBef>
                <a:spcPts val="0"/>
              </a:spcBef>
              <a:spcAft>
                <a:spcPts val="0"/>
              </a:spcAft>
              <a:defRPr/>
            </a:pPr>
            <a:r>
              <a:rPr lang="en-GB" sz="1000" b="1" dirty="0">
                <a:solidFill>
                  <a:schemeClr val="accent2">
                    <a:lumMod val="75000"/>
                  </a:schemeClr>
                </a:solidFill>
                <a:latin typeface="Cambria" pitchFamily="18" charset="0"/>
                <a:cs typeface="+mn-cs"/>
              </a:rPr>
              <a:t>Negotiating Team for the Accession of  </a:t>
            </a:r>
            <a:r>
              <a:rPr lang="sr-Latn-CS" sz="1000" b="1" dirty="0">
                <a:solidFill>
                  <a:schemeClr val="accent2">
                    <a:lumMod val="75000"/>
                  </a:schemeClr>
                </a:solidFill>
                <a:latin typeface="Cambria" pitchFamily="18" charset="0"/>
                <a:cs typeface="+mn-cs"/>
              </a:rPr>
              <a:t>Montenegro </a:t>
            </a:r>
            <a:r>
              <a:rPr lang="en-GB" sz="1000" b="1" dirty="0">
                <a:solidFill>
                  <a:schemeClr val="accent2">
                    <a:lumMod val="75000"/>
                  </a:schemeClr>
                </a:solidFill>
                <a:latin typeface="Cambria" pitchFamily="18" charset="0"/>
                <a:cs typeface="+mn-cs"/>
              </a:rPr>
              <a:t>to the European Union</a:t>
            </a:r>
            <a:r>
              <a:rPr lang="sr-Latn-CS" sz="1000" b="1" dirty="0">
                <a:solidFill>
                  <a:schemeClr val="accent2">
                    <a:lumMod val="75000"/>
                  </a:schemeClr>
                </a:solidFill>
                <a:latin typeface="Cambria" pitchFamily="18" charset="0"/>
                <a:cs typeface="+mn-cs"/>
              </a:rPr>
              <a:t> </a:t>
            </a:r>
            <a:endParaRPr lang="en-US" sz="1000" dirty="0">
              <a:solidFill>
                <a:schemeClr val="accent2">
                  <a:lumMod val="75000"/>
                </a:schemeClr>
              </a:solidFill>
              <a:latin typeface="+mn-lt"/>
              <a:cs typeface="+mn-cs"/>
            </a:endParaRPr>
          </a:p>
        </p:txBody>
      </p:sp>
      <p:sp>
        <p:nvSpPr>
          <p:cNvPr id="16" name="Rectangle 15"/>
          <p:cNvSpPr/>
          <p:nvPr/>
        </p:nvSpPr>
        <p:spPr>
          <a:xfrm>
            <a:off x="5943600" y="6400800"/>
            <a:ext cx="3200400" cy="457200"/>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1100" b="1" dirty="0">
                <a:solidFill>
                  <a:schemeClr val="accent2">
                    <a:lumMod val="50000"/>
                  </a:schemeClr>
                </a:solidFill>
              </a:rPr>
              <a:t>Chapter </a:t>
            </a:r>
            <a:r>
              <a:rPr lang="x-none" sz="1100" b="1" dirty="0">
                <a:solidFill>
                  <a:schemeClr val="accent2">
                    <a:lumMod val="50000"/>
                  </a:schemeClr>
                </a:solidFill>
              </a:rPr>
              <a:t>10</a:t>
            </a:r>
            <a:r>
              <a:rPr lang="en-US" sz="1100" b="1" dirty="0">
                <a:solidFill>
                  <a:schemeClr val="accent2">
                    <a:lumMod val="50000"/>
                  </a:schemeClr>
                </a:solidFill>
              </a:rPr>
              <a:t>: </a:t>
            </a:r>
            <a:r>
              <a:rPr lang="x-none" sz="1100" b="1" dirty="0">
                <a:solidFill>
                  <a:schemeClr val="accent2">
                    <a:lumMod val="50000"/>
                  </a:schemeClr>
                </a:solidFill>
              </a:rPr>
              <a:t> INFORMATION SOCIETY AND MEDIA</a:t>
            </a:r>
            <a:endParaRPr lang="pl-PL" sz="1100" b="1" dirty="0">
              <a:solidFill>
                <a:schemeClr val="accent2">
                  <a:lumMod val="50000"/>
                </a:schemeClr>
              </a:solidFill>
            </a:endParaRPr>
          </a:p>
        </p:txBody>
      </p:sp>
      <p:pic>
        <p:nvPicPr>
          <p:cNvPr id="16391" name="Picture 18" descr="EU MN logo"/>
          <p:cNvPicPr>
            <a:picLocks noChangeAspect="1" noChangeArrowheads="1"/>
          </p:cNvPicPr>
          <p:nvPr/>
        </p:nvPicPr>
        <p:blipFill>
          <a:blip r:embed="rId3" cstate="print"/>
          <a:srcRect/>
          <a:stretch>
            <a:fillRect/>
          </a:stretch>
        </p:blipFill>
        <p:spPr bwMode="auto">
          <a:xfrm>
            <a:off x="152400" y="609600"/>
            <a:ext cx="1219200" cy="685800"/>
          </a:xfrm>
          <a:prstGeom prst="rect">
            <a:avLst/>
          </a:prstGeom>
          <a:noFill/>
          <a:ln w="9525">
            <a:noFill/>
            <a:miter lim="800000"/>
            <a:headEnd/>
            <a:tailEnd/>
          </a:ln>
        </p:spPr>
      </p:pic>
      <p:sp>
        <p:nvSpPr>
          <p:cNvPr id="31763" name="Rectangle 19"/>
          <p:cNvSpPr>
            <a:spLocks noGrp="1"/>
          </p:cNvSpPr>
          <p:nvPr>
            <p:ph type="ctrTitle"/>
          </p:nvPr>
        </p:nvSpPr>
        <p:spPr>
          <a:xfrm>
            <a:off x="381000" y="2416175"/>
            <a:ext cx="8077200" cy="1470025"/>
          </a:xfrm>
        </p:spPr>
        <p:txBody>
          <a:bodyPr/>
          <a:lstStyle/>
          <a:p>
            <a:r>
              <a:rPr lang="en-US" b="1" smtClean="0">
                <a:solidFill>
                  <a:srgbClr val="632523"/>
                </a:solidFill>
                <a:latin typeface="Cambria" pitchFamily="18" charset="0"/>
              </a:rPr>
              <a:t>SWITCH OFF OF ANALOGUE TERRESTRIAL BROADCASTING</a:t>
            </a:r>
          </a:p>
        </p:txBody>
      </p:sp>
      <p:sp>
        <p:nvSpPr>
          <p:cNvPr id="2" name="TextBox 1"/>
          <p:cNvSpPr txBox="1"/>
          <p:nvPr/>
        </p:nvSpPr>
        <p:spPr>
          <a:xfrm>
            <a:off x="2671763" y="4654550"/>
            <a:ext cx="4027487" cy="1209675"/>
          </a:xfrm>
          <a:prstGeom prst="roundRect">
            <a:avLst/>
          </a:prstGeom>
          <a:noFill/>
        </p:spPr>
        <p:txBody>
          <a:bodyPr>
            <a:spAutoFit/>
          </a:bodyPr>
          <a:lstStyle/>
          <a:p>
            <a:pPr algn="ctr"/>
            <a:r>
              <a:rPr lang="en-US" sz="1800" b="1">
                <a:solidFill>
                  <a:srgbClr val="632523"/>
                </a:solidFill>
                <a:latin typeface="Cambria" pitchFamily="18" charset="0"/>
              </a:rPr>
              <a:t>Ljiljana Bracanović Nikolić</a:t>
            </a:r>
          </a:p>
          <a:p>
            <a:pPr algn="ctr"/>
            <a:r>
              <a:rPr lang="en-US" sz="1600">
                <a:solidFill>
                  <a:srgbClr val="632523"/>
                </a:solidFill>
                <a:latin typeface="Cambria" pitchFamily="18" charset="0"/>
              </a:rPr>
              <a:t>Head of R&amp;D and Transmission Systems Broadcasting Center</a:t>
            </a:r>
          </a:p>
          <a:p>
            <a:pPr algn="ctr"/>
            <a:r>
              <a:rPr lang="en-US" sz="1600">
                <a:latin typeface="Cambria" pitchFamily="18" charset="0"/>
                <a:hlinkClick r:id="rId4"/>
              </a:rPr>
              <a:t>ljiljab@rdc.co.me</a:t>
            </a:r>
            <a:r>
              <a:rPr lang="en-US" sz="1600">
                <a:latin typeface="Cambria" pitchFamily="18" charset="0"/>
              </a:rPr>
              <a:t>	</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Round Same Side Corner Rectangle 14"/>
          <p:cNvSpPr/>
          <p:nvPr/>
        </p:nvSpPr>
        <p:spPr>
          <a:xfrm rot="10800000">
            <a:off x="0" y="6400800"/>
            <a:ext cx="9144000" cy="457200"/>
          </a:xfrm>
          <a:prstGeom prst="round2SameRect">
            <a:avLst>
              <a:gd name="adj1" fmla="val 31543"/>
              <a:gd name="adj2" fmla="val 0"/>
            </a:avLst>
          </a:prstGeom>
          <a:solidFill>
            <a:schemeClr val="accent2">
              <a:lumMod val="20000"/>
              <a:lumOff val="80000"/>
            </a:schemeClr>
          </a:solidFill>
          <a:ln>
            <a:noFill/>
          </a:ln>
          <a:effectLst>
            <a:outerShdw blurRad="50800" dist="38100" dir="16200000" rotWithShape="0">
              <a:schemeClr val="accent2">
                <a:lumMod val="60000"/>
                <a:lumOff val="40000"/>
                <a:alpha val="61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sz="1800" dirty="0"/>
          </a:p>
        </p:txBody>
      </p:sp>
      <p:sp>
        <p:nvSpPr>
          <p:cNvPr id="14" name="Round Same Side Corner Rectangle 13"/>
          <p:cNvSpPr/>
          <p:nvPr/>
        </p:nvSpPr>
        <p:spPr>
          <a:xfrm>
            <a:off x="0" y="0"/>
            <a:ext cx="9144000" cy="533400"/>
          </a:xfrm>
          <a:prstGeom prst="round2SameRect">
            <a:avLst>
              <a:gd name="adj1" fmla="val 18309"/>
              <a:gd name="adj2" fmla="val 0"/>
            </a:avLst>
          </a:prstGeom>
          <a:solidFill>
            <a:schemeClr val="accent2">
              <a:lumMod val="50000"/>
            </a:schemeClr>
          </a:solidFill>
          <a:ln>
            <a:noFill/>
          </a:ln>
          <a:effectLst>
            <a:outerShdw blurRad="50800" dist="38100" dir="5400000" algn="t" rotWithShape="0">
              <a:schemeClr val="accent2">
                <a:lumMod val="60000"/>
                <a:lumOff val="40000"/>
                <a:alpha val="62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marL="14288" indent="-14288" fontAlgn="auto">
              <a:spcBef>
                <a:spcPts val="0"/>
              </a:spcBef>
              <a:spcAft>
                <a:spcPct val="40000"/>
              </a:spcAft>
              <a:buClr>
                <a:srgbClr val="FF0000"/>
              </a:buClr>
              <a:defRPr/>
            </a:pPr>
            <a:r>
              <a:rPr lang="sr-Latn-CS" sz="1800" b="1" dirty="0">
                <a:solidFill>
                  <a:schemeClr val="accent2">
                    <a:lumMod val="20000"/>
                    <a:lumOff val="80000"/>
                  </a:schemeClr>
                </a:solidFill>
                <a:latin typeface="Cambria" pitchFamily="18" charset="0"/>
                <a:cs typeface="Arial" charset="0"/>
              </a:rPr>
              <a:t>Chapter </a:t>
            </a:r>
            <a:r>
              <a:rPr lang="en-US" sz="1800" b="1" dirty="0">
                <a:solidFill>
                  <a:schemeClr val="accent2">
                    <a:lumMod val="20000"/>
                    <a:lumOff val="80000"/>
                  </a:schemeClr>
                </a:solidFill>
                <a:latin typeface="Cambria" pitchFamily="18" charset="0"/>
                <a:cs typeface="Arial" charset="0"/>
              </a:rPr>
              <a:t>10</a:t>
            </a:r>
            <a:r>
              <a:rPr lang="sr-Latn-CS" sz="1800" b="1" dirty="0">
                <a:solidFill>
                  <a:schemeClr val="accent2">
                    <a:lumMod val="20000"/>
                    <a:lumOff val="80000"/>
                  </a:schemeClr>
                </a:solidFill>
                <a:latin typeface="Cambria" pitchFamily="18" charset="0"/>
                <a:cs typeface="Arial" charset="0"/>
              </a:rPr>
              <a:t>: Information society and media</a:t>
            </a:r>
            <a:endParaRPr lang="en-US" sz="1800" b="1" dirty="0">
              <a:solidFill>
                <a:schemeClr val="accent2">
                  <a:lumMod val="20000"/>
                  <a:lumOff val="80000"/>
                </a:schemeClr>
              </a:solidFill>
              <a:latin typeface="Cambria" pitchFamily="18" charset="0"/>
              <a:cs typeface="Arial" charset="0"/>
            </a:endParaRPr>
          </a:p>
        </p:txBody>
      </p:sp>
      <p:grpSp>
        <p:nvGrpSpPr>
          <p:cNvPr id="17411" name="Group 34"/>
          <p:cNvGrpSpPr>
            <a:grpSpLocks/>
          </p:cNvGrpSpPr>
          <p:nvPr/>
        </p:nvGrpSpPr>
        <p:grpSpPr bwMode="auto">
          <a:xfrm>
            <a:off x="7904163" y="-4763"/>
            <a:ext cx="1211262" cy="385763"/>
            <a:chOff x="7814716" y="-5258"/>
            <a:chExt cx="1210767" cy="460280"/>
          </a:xfrm>
        </p:grpSpPr>
        <p:sp>
          <p:nvSpPr>
            <p:cNvPr id="24" name="5-Point Star 23"/>
            <p:cNvSpPr/>
            <p:nvPr/>
          </p:nvSpPr>
          <p:spPr>
            <a:xfrm rot="165688">
              <a:off x="7814716" y="-5258"/>
              <a:ext cx="181726" cy="193580"/>
            </a:xfrm>
            <a:prstGeom prst="star5">
              <a:avLst/>
            </a:prstGeom>
            <a:solidFill>
              <a:srgbClr val="FFFF00"/>
            </a:solidFill>
            <a:ln>
              <a:noFill/>
            </a:ln>
            <a:effectLst>
              <a:reflection blurRad="6350" stA="50000" endA="300" endPos="90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sz="1800" dirty="0"/>
            </a:p>
          </p:txBody>
        </p:sp>
        <p:sp>
          <p:nvSpPr>
            <p:cNvPr id="30" name="5-Point Star 29"/>
            <p:cNvSpPr/>
            <p:nvPr/>
          </p:nvSpPr>
          <p:spPr>
            <a:xfrm rot="165688">
              <a:off x="7996034" y="175717"/>
              <a:ext cx="181726" cy="193580"/>
            </a:xfrm>
            <a:prstGeom prst="star5">
              <a:avLst/>
            </a:prstGeom>
            <a:solidFill>
              <a:srgbClr val="FFFF00"/>
            </a:solidFill>
            <a:ln>
              <a:noFill/>
            </a:ln>
            <a:effectLst>
              <a:reflection blurRad="6350" stA="50000" endA="300" endPos="90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sz="1800" dirty="0"/>
            </a:p>
          </p:txBody>
        </p:sp>
        <p:sp>
          <p:nvSpPr>
            <p:cNvPr id="31" name="5-Point Star 30"/>
            <p:cNvSpPr/>
            <p:nvPr/>
          </p:nvSpPr>
          <p:spPr>
            <a:xfrm rot="165688">
              <a:off x="8224634" y="261442"/>
              <a:ext cx="181726" cy="193580"/>
            </a:xfrm>
            <a:prstGeom prst="star5">
              <a:avLst/>
            </a:prstGeom>
            <a:solidFill>
              <a:srgbClr val="FFFF00"/>
            </a:solidFill>
            <a:ln>
              <a:noFill/>
            </a:ln>
            <a:effectLst>
              <a:reflection blurRad="6350" stA="50000" endA="300" endPos="90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sz="1800" dirty="0"/>
            </a:p>
          </p:txBody>
        </p:sp>
        <p:sp>
          <p:nvSpPr>
            <p:cNvPr id="32" name="5-Point Star 31"/>
            <p:cNvSpPr/>
            <p:nvPr/>
          </p:nvSpPr>
          <p:spPr>
            <a:xfrm rot="165688">
              <a:off x="8462757" y="261440"/>
              <a:ext cx="181726" cy="193580"/>
            </a:xfrm>
            <a:prstGeom prst="star5">
              <a:avLst/>
            </a:prstGeom>
            <a:solidFill>
              <a:srgbClr val="FFFF00"/>
            </a:solidFill>
            <a:ln>
              <a:noFill/>
            </a:ln>
            <a:effectLst>
              <a:reflection blurRad="6350" stA="50000" endA="300" endPos="90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sz="1800" dirty="0"/>
            </a:p>
          </p:txBody>
        </p:sp>
        <p:sp>
          <p:nvSpPr>
            <p:cNvPr id="33" name="5-Point Star 32"/>
            <p:cNvSpPr/>
            <p:nvPr/>
          </p:nvSpPr>
          <p:spPr>
            <a:xfrm rot="165688">
              <a:off x="8843757" y="4266"/>
              <a:ext cx="181726" cy="193580"/>
            </a:xfrm>
            <a:prstGeom prst="star5">
              <a:avLst/>
            </a:prstGeom>
            <a:solidFill>
              <a:srgbClr val="FFFF00"/>
            </a:solidFill>
            <a:ln>
              <a:noFill/>
            </a:ln>
            <a:effectLst>
              <a:reflection blurRad="6350" stA="50000" endA="300" endPos="90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sz="1800" dirty="0"/>
            </a:p>
          </p:txBody>
        </p:sp>
        <p:sp>
          <p:nvSpPr>
            <p:cNvPr id="34" name="5-Point Star 33"/>
            <p:cNvSpPr/>
            <p:nvPr/>
          </p:nvSpPr>
          <p:spPr>
            <a:xfrm rot="165688">
              <a:off x="8672308" y="166190"/>
              <a:ext cx="181726" cy="193580"/>
            </a:xfrm>
            <a:prstGeom prst="star5">
              <a:avLst/>
            </a:prstGeom>
            <a:solidFill>
              <a:srgbClr val="FFFF00"/>
            </a:solidFill>
            <a:ln>
              <a:noFill/>
            </a:ln>
            <a:effectLst>
              <a:reflection blurRad="6350" stA="50000" endA="300" endPos="90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sz="1800" dirty="0"/>
            </a:p>
          </p:txBody>
        </p:sp>
      </p:grpSp>
      <p:pic>
        <p:nvPicPr>
          <p:cNvPr id="17412" name="Picture 4" descr="C:\Documents and Settings\alen.nikezic\Desktop\MUPIJU-Stari komp\Press clipping\montenegro grb.wmf"/>
          <p:cNvPicPr>
            <a:picLocks noChangeAspect="1" noChangeArrowheads="1"/>
          </p:cNvPicPr>
          <p:nvPr/>
        </p:nvPicPr>
        <p:blipFill>
          <a:blip r:embed="rId2" cstate="print"/>
          <a:srcRect/>
          <a:stretch>
            <a:fillRect/>
          </a:stretch>
        </p:blipFill>
        <p:spPr bwMode="auto">
          <a:xfrm>
            <a:off x="66675" y="6362700"/>
            <a:ext cx="508000" cy="503238"/>
          </a:xfrm>
          <a:prstGeom prst="rect">
            <a:avLst/>
          </a:prstGeom>
          <a:noFill/>
          <a:ln w="9525">
            <a:noFill/>
            <a:miter lim="800000"/>
            <a:headEnd/>
            <a:tailEnd/>
          </a:ln>
        </p:spPr>
      </p:pic>
      <p:sp>
        <p:nvSpPr>
          <p:cNvPr id="20" name="Rectangle 19"/>
          <p:cNvSpPr/>
          <p:nvPr/>
        </p:nvSpPr>
        <p:spPr>
          <a:xfrm>
            <a:off x="498475" y="6415088"/>
            <a:ext cx="4564063" cy="400050"/>
          </a:xfrm>
          <a:prstGeom prst="rect">
            <a:avLst/>
          </a:prstGeom>
        </p:spPr>
        <p:txBody>
          <a:bodyPr wrap="none">
            <a:spAutoFit/>
          </a:bodyPr>
          <a:lstStyle/>
          <a:p>
            <a:pPr fontAlgn="auto">
              <a:spcBef>
                <a:spcPts val="0"/>
              </a:spcBef>
              <a:spcAft>
                <a:spcPts val="0"/>
              </a:spcAft>
              <a:defRPr/>
            </a:pPr>
            <a:r>
              <a:rPr lang="sr-Latn-CS" sz="1000" b="1" dirty="0">
                <a:solidFill>
                  <a:schemeClr val="accent2">
                    <a:lumMod val="75000"/>
                  </a:schemeClr>
                </a:solidFill>
                <a:latin typeface="Cambria" pitchFamily="18" charset="0"/>
                <a:cs typeface="+mn-cs"/>
              </a:rPr>
              <a:t>M O N T E N E G R O</a:t>
            </a:r>
          </a:p>
          <a:p>
            <a:pPr fontAlgn="auto">
              <a:spcBef>
                <a:spcPts val="0"/>
              </a:spcBef>
              <a:spcAft>
                <a:spcPts val="0"/>
              </a:spcAft>
              <a:defRPr/>
            </a:pPr>
            <a:r>
              <a:rPr lang="en-GB" sz="1000" b="1" dirty="0">
                <a:solidFill>
                  <a:schemeClr val="accent2">
                    <a:lumMod val="75000"/>
                  </a:schemeClr>
                </a:solidFill>
                <a:latin typeface="Cambria" pitchFamily="18" charset="0"/>
                <a:cs typeface="+mn-cs"/>
              </a:rPr>
              <a:t>Negotiating Team for the Accession of  </a:t>
            </a:r>
            <a:r>
              <a:rPr lang="sr-Latn-CS" sz="1000" b="1" dirty="0">
                <a:solidFill>
                  <a:schemeClr val="accent2">
                    <a:lumMod val="75000"/>
                  </a:schemeClr>
                </a:solidFill>
                <a:latin typeface="Cambria" pitchFamily="18" charset="0"/>
                <a:cs typeface="+mn-cs"/>
              </a:rPr>
              <a:t>Montenegro </a:t>
            </a:r>
            <a:r>
              <a:rPr lang="en-GB" sz="1000" b="1" dirty="0">
                <a:solidFill>
                  <a:schemeClr val="accent2">
                    <a:lumMod val="75000"/>
                  </a:schemeClr>
                </a:solidFill>
                <a:latin typeface="Cambria" pitchFamily="18" charset="0"/>
                <a:cs typeface="+mn-cs"/>
              </a:rPr>
              <a:t>to the European Union</a:t>
            </a:r>
            <a:r>
              <a:rPr lang="sr-Latn-CS" sz="1000" b="1" dirty="0">
                <a:solidFill>
                  <a:schemeClr val="accent2">
                    <a:lumMod val="75000"/>
                  </a:schemeClr>
                </a:solidFill>
                <a:latin typeface="Cambria" pitchFamily="18" charset="0"/>
                <a:cs typeface="+mn-cs"/>
              </a:rPr>
              <a:t> </a:t>
            </a:r>
            <a:endParaRPr lang="en-US" sz="1000" dirty="0">
              <a:solidFill>
                <a:schemeClr val="accent2">
                  <a:lumMod val="75000"/>
                </a:schemeClr>
              </a:solidFill>
              <a:latin typeface="+mn-lt"/>
              <a:cs typeface="+mn-cs"/>
            </a:endParaRPr>
          </a:p>
        </p:txBody>
      </p:sp>
      <p:sp>
        <p:nvSpPr>
          <p:cNvPr id="16" name="Rectangle 15"/>
          <p:cNvSpPr/>
          <p:nvPr/>
        </p:nvSpPr>
        <p:spPr>
          <a:xfrm>
            <a:off x="5943600" y="6400800"/>
            <a:ext cx="3200400" cy="457200"/>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1100" b="1" dirty="0">
                <a:solidFill>
                  <a:schemeClr val="accent2">
                    <a:lumMod val="50000"/>
                  </a:schemeClr>
                </a:solidFill>
              </a:rPr>
              <a:t>Chapter </a:t>
            </a:r>
            <a:r>
              <a:rPr lang="x-none" sz="1100" b="1" dirty="0">
                <a:solidFill>
                  <a:schemeClr val="accent2">
                    <a:lumMod val="50000"/>
                  </a:schemeClr>
                </a:solidFill>
              </a:rPr>
              <a:t>10</a:t>
            </a:r>
            <a:r>
              <a:rPr lang="en-US" sz="1100" b="1" dirty="0">
                <a:solidFill>
                  <a:schemeClr val="accent2">
                    <a:lumMod val="50000"/>
                  </a:schemeClr>
                </a:solidFill>
              </a:rPr>
              <a:t>: </a:t>
            </a:r>
            <a:r>
              <a:rPr lang="x-none" sz="1100" b="1" dirty="0">
                <a:solidFill>
                  <a:schemeClr val="accent2">
                    <a:lumMod val="50000"/>
                  </a:schemeClr>
                </a:solidFill>
              </a:rPr>
              <a:t> INFORMATION SOCIETY AND MEDIA</a:t>
            </a:r>
            <a:endParaRPr lang="pl-PL" sz="1100" b="1" dirty="0">
              <a:solidFill>
                <a:schemeClr val="accent2">
                  <a:lumMod val="50000"/>
                </a:schemeClr>
              </a:solidFill>
            </a:endParaRPr>
          </a:p>
        </p:txBody>
      </p:sp>
      <p:sp>
        <p:nvSpPr>
          <p:cNvPr id="17415" name="Content Placeholder 19"/>
          <p:cNvSpPr txBox="1">
            <a:spLocks/>
          </p:cNvSpPr>
          <p:nvPr/>
        </p:nvSpPr>
        <p:spPr bwMode="auto">
          <a:xfrm>
            <a:off x="1143000" y="2590800"/>
            <a:ext cx="6324600" cy="2286000"/>
          </a:xfrm>
          <a:prstGeom prst="rect">
            <a:avLst/>
          </a:prstGeom>
          <a:noFill/>
          <a:ln w="9525">
            <a:noFill/>
            <a:miter lim="800000"/>
            <a:headEnd/>
            <a:tailEnd/>
          </a:ln>
        </p:spPr>
        <p:txBody>
          <a:bodyPr/>
          <a:lstStyle/>
          <a:p>
            <a:pPr>
              <a:lnSpc>
                <a:spcPct val="80000"/>
              </a:lnSpc>
              <a:spcBef>
                <a:spcPct val="20000"/>
              </a:spcBef>
              <a:buFont typeface="Wingdings" pitchFamily="2" charset="2"/>
              <a:buNone/>
            </a:pPr>
            <a:endParaRPr lang="sr-Latn-CS" sz="3200">
              <a:solidFill>
                <a:srgbClr val="632523"/>
              </a:solidFill>
              <a:latin typeface="Cambria" pitchFamily="18" charset="0"/>
            </a:endParaRPr>
          </a:p>
        </p:txBody>
      </p:sp>
      <p:sp>
        <p:nvSpPr>
          <p:cNvPr id="17416" name="Title 18"/>
          <p:cNvSpPr txBox="1">
            <a:spLocks/>
          </p:cNvSpPr>
          <p:nvPr/>
        </p:nvSpPr>
        <p:spPr bwMode="auto">
          <a:xfrm>
            <a:off x="2057400" y="762000"/>
            <a:ext cx="5105400" cy="838200"/>
          </a:xfrm>
          <a:prstGeom prst="rect">
            <a:avLst/>
          </a:prstGeom>
          <a:noFill/>
          <a:ln w="9525">
            <a:noFill/>
            <a:miter lim="800000"/>
            <a:headEnd/>
            <a:tailEnd/>
          </a:ln>
        </p:spPr>
        <p:txBody>
          <a:bodyPr anchor="ctr"/>
          <a:lstStyle/>
          <a:p>
            <a:pPr algn="ctr"/>
            <a:r>
              <a:rPr lang="sr-Latn-CS" sz="2800" b="1">
                <a:solidFill>
                  <a:schemeClr val="hlink"/>
                </a:solidFill>
                <a:latin typeface="Cambria" pitchFamily="18" charset="0"/>
              </a:rPr>
              <a:t>Relevant </a:t>
            </a:r>
            <a:r>
              <a:rPr lang="en-US" sz="2800" b="1">
                <a:solidFill>
                  <a:schemeClr val="hlink"/>
                </a:solidFill>
                <a:latin typeface="Cambria" pitchFamily="18" charset="0"/>
              </a:rPr>
              <a:t>Acquis</a:t>
            </a:r>
          </a:p>
        </p:txBody>
      </p:sp>
      <p:pic>
        <p:nvPicPr>
          <p:cNvPr id="17417" name="Picture 18" descr="EU MN logo"/>
          <p:cNvPicPr>
            <a:picLocks noChangeAspect="1" noChangeArrowheads="1"/>
          </p:cNvPicPr>
          <p:nvPr/>
        </p:nvPicPr>
        <p:blipFill>
          <a:blip r:embed="rId3" cstate="print"/>
          <a:srcRect/>
          <a:stretch>
            <a:fillRect/>
          </a:stretch>
        </p:blipFill>
        <p:spPr bwMode="auto">
          <a:xfrm>
            <a:off x="152400" y="609600"/>
            <a:ext cx="1219200" cy="685800"/>
          </a:xfrm>
          <a:prstGeom prst="rect">
            <a:avLst/>
          </a:prstGeom>
          <a:noFill/>
          <a:ln w="9525">
            <a:noFill/>
            <a:miter lim="800000"/>
            <a:headEnd/>
            <a:tailEnd/>
          </a:ln>
        </p:spPr>
      </p:pic>
      <p:sp>
        <p:nvSpPr>
          <p:cNvPr id="17418" name="TextBox 1"/>
          <p:cNvSpPr txBox="1">
            <a:spLocks noChangeArrowheads="1"/>
          </p:cNvSpPr>
          <p:nvPr/>
        </p:nvSpPr>
        <p:spPr bwMode="auto">
          <a:xfrm>
            <a:off x="320675" y="2405063"/>
            <a:ext cx="8532813" cy="2101850"/>
          </a:xfrm>
          <a:prstGeom prst="rect">
            <a:avLst/>
          </a:prstGeom>
          <a:noFill/>
          <a:ln w="9525">
            <a:noFill/>
            <a:miter lim="800000"/>
            <a:headEnd/>
            <a:tailEnd/>
          </a:ln>
        </p:spPr>
        <p:txBody>
          <a:bodyPr>
            <a:spAutoFit/>
          </a:bodyPr>
          <a:lstStyle/>
          <a:p>
            <a:pPr marL="342900" indent="-342900">
              <a:buFont typeface="Wingdings" pitchFamily="2" charset="2"/>
              <a:buChar char="Ø"/>
            </a:pPr>
            <a:r>
              <a:rPr lang="en-US" sz="2200">
                <a:solidFill>
                  <a:schemeClr val="tx2"/>
                </a:solidFill>
                <a:latin typeface="Cambria" pitchFamily="18" charset="0"/>
              </a:rPr>
              <a:t>Commission Communication </a:t>
            </a:r>
            <a:r>
              <a:rPr lang="en-US" sz="2200">
                <a:solidFill>
                  <a:srgbClr val="632523"/>
                </a:solidFill>
                <a:latin typeface="Cambria" pitchFamily="18" charset="0"/>
              </a:rPr>
              <a:t>on Accelerating the transition from analogue to digital broadcasting - COM(2005) 204 52005DC0204</a:t>
            </a:r>
          </a:p>
          <a:p>
            <a:pPr marL="342900" indent="-342900"/>
            <a:endParaRPr lang="en-US" sz="2200">
              <a:solidFill>
                <a:srgbClr val="632523"/>
              </a:solidFill>
              <a:latin typeface="Cambria" pitchFamily="18" charset="0"/>
            </a:endParaRPr>
          </a:p>
          <a:p>
            <a:pPr marL="342900" indent="-342900">
              <a:buFont typeface="Wingdings" pitchFamily="2" charset="2"/>
              <a:buChar char="Ø"/>
            </a:pPr>
            <a:r>
              <a:rPr lang="en-US" sz="2200">
                <a:solidFill>
                  <a:schemeClr val="tx2"/>
                </a:solidFill>
                <a:latin typeface="Cambria" pitchFamily="18" charset="0"/>
              </a:rPr>
              <a:t>Commission Communication </a:t>
            </a:r>
            <a:r>
              <a:rPr lang="en-US" sz="2200">
                <a:solidFill>
                  <a:srgbClr val="632523"/>
                </a:solidFill>
                <a:latin typeface="Cambria" pitchFamily="18" charset="0"/>
              </a:rPr>
              <a:t>on the transition from analogue to digital broadcasting (from digital 'switchover' to analogue 'switch-off') - COM(2003) 541 52003DC054</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Round Same Side Corner Rectangle 14"/>
          <p:cNvSpPr/>
          <p:nvPr/>
        </p:nvSpPr>
        <p:spPr>
          <a:xfrm rot="10800000">
            <a:off x="0" y="6400800"/>
            <a:ext cx="9144000" cy="457200"/>
          </a:xfrm>
          <a:prstGeom prst="round2SameRect">
            <a:avLst>
              <a:gd name="adj1" fmla="val 31543"/>
              <a:gd name="adj2" fmla="val 0"/>
            </a:avLst>
          </a:prstGeom>
          <a:solidFill>
            <a:schemeClr val="accent2">
              <a:lumMod val="20000"/>
              <a:lumOff val="80000"/>
            </a:schemeClr>
          </a:solidFill>
          <a:ln>
            <a:noFill/>
          </a:ln>
          <a:effectLst>
            <a:outerShdw blurRad="50800" dist="38100" dir="16200000" rotWithShape="0">
              <a:schemeClr val="accent2">
                <a:lumMod val="60000"/>
                <a:lumOff val="40000"/>
                <a:alpha val="61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sz="1800" dirty="0"/>
          </a:p>
        </p:txBody>
      </p:sp>
      <p:sp>
        <p:nvSpPr>
          <p:cNvPr id="14" name="Round Same Side Corner Rectangle 13"/>
          <p:cNvSpPr/>
          <p:nvPr/>
        </p:nvSpPr>
        <p:spPr>
          <a:xfrm>
            <a:off x="0" y="0"/>
            <a:ext cx="9144000" cy="533400"/>
          </a:xfrm>
          <a:prstGeom prst="round2SameRect">
            <a:avLst>
              <a:gd name="adj1" fmla="val 18309"/>
              <a:gd name="adj2" fmla="val 0"/>
            </a:avLst>
          </a:prstGeom>
          <a:solidFill>
            <a:schemeClr val="accent2">
              <a:lumMod val="50000"/>
            </a:schemeClr>
          </a:solidFill>
          <a:ln>
            <a:noFill/>
          </a:ln>
          <a:effectLst>
            <a:outerShdw blurRad="50800" dist="38100" dir="5400000" algn="t" rotWithShape="0">
              <a:schemeClr val="accent2">
                <a:lumMod val="60000"/>
                <a:lumOff val="40000"/>
                <a:alpha val="62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marL="14288" indent="-14288" fontAlgn="auto">
              <a:spcBef>
                <a:spcPts val="0"/>
              </a:spcBef>
              <a:spcAft>
                <a:spcPct val="40000"/>
              </a:spcAft>
              <a:buClr>
                <a:srgbClr val="FF0000"/>
              </a:buClr>
              <a:defRPr/>
            </a:pPr>
            <a:r>
              <a:rPr lang="sr-Latn-CS" sz="1800" b="1" dirty="0">
                <a:solidFill>
                  <a:schemeClr val="accent2">
                    <a:lumMod val="20000"/>
                    <a:lumOff val="80000"/>
                  </a:schemeClr>
                </a:solidFill>
                <a:latin typeface="Cambria" pitchFamily="18" charset="0"/>
                <a:cs typeface="Arial" charset="0"/>
              </a:rPr>
              <a:t>Chapter </a:t>
            </a:r>
            <a:r>
              <a:rPr lang="en-US" sz="1800" b="1" dirty="0">
                <a:solidFill>
                  <a:schemeClr val="accent2">
                    <a:lumMod val="20000"/>
                    <a:lumOff val="80000"/>
                  </a:schemeClr>
                </a:solidFill>
                <a:latin typeface="Cambria" pitchFamily="18" charset="0"/>
                <a:cs typeface="Arial" charset="0"/>
              </a:rPr>
              <a:t>10</a:t>
            </a:r>
            <a:r>
              <a:rPr lang="sr-Latn-CS" sz="1800" b="1" dirty="0">
                <a:solidFill>
                  <a:schemeClr val="accent2">
                    <a:lumMod val="20000"/>
                    <a:lumOff val="80000"/>
                  </a:schemeClr>
                </a:solidFill>
                <a:latin typeface="Cambria" pitchFamily="18" charset="0"/>
                <a:cs typeface="Arial" charset="0"/>
              </a:rPr>
              <a:t>: Information society and media</a:t>
            </a:r>
            <a:endParaRPr lang="en-US" sz="1800" b="1" dirty="0">
              <a:solidFill>
                <a:schemeClr val="accent2">
                  <a:lumMod val="20000"/>
                  <a:lumOff val="80000"/>
                </a:schemeClr>
              </a:solidFill>
              <a:latin typeface="Cambria" pitchFamily="18" charset="0"/>
              <a:cs typeface="Arial" charset="0"/>
            </a:endParaRPr>
          </a:p>
        </p:txBody>
      </p:sp>
      <p:grpSp>
        <p:nvGrpSpPr>
          <p:cNvPr id="18435" name="Group 34"/>
          <p:cNvGrpSpPr>
            <a:grpSpLocks/>
          </p:cNvGrpSpPr>
          <p:nvPr/>
        </p:nvGrpSpPr>
        <p:grpSpPr bwMode="auto">
          <a:xfrm>
            <a:off x="7904163" y="-4763"/>
            <a:ext cx="1211262" cy="385763"/>
            <a:chOff x="7814716" y="-5258"/>
            <a:chExt cx="1210767" cy="460280"/>
          </a:xfrm>
        </p:grpSpPr>
        <p:sp>
          <p:nvSpPr>
            <p:cNvPr id="24" name="5-Point Star 23"/>
            <p:cNvSpPr/>
            <p:nvPr/>
          </p:nvSpPr>
          <p:spPr>
            <a:xfrm rot="165688">
              <a:off x="7814716" y="-5258"/>
              <a:ext cx="181726" cy="193580"/>
            </a:xfrm>
            <a:prstGeom prst="star5">
              <a:avLst/>
            </a:prstGeom>
            <a:solidFill>
              <a:srgbClr val="FFFF00"/>
            </a:solidFill>
            <a:ln>
              <a:noFill/>
            </a:ln>
            <a:effectLst>
              <a:reflection blurRad="6350" stA="50000" endA="300" endPos="90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sz="1800" dirty="0"/>
            </a:p>
          </p:txBody>
        </p:sp>
        <p:sp>
          <p:nvSpPr>
            <p:cNvPr id="30" name="5-Point Star 29"/>
            <p:cNvSpPr/>
            <p:nvPr/>
          </p:nvSpPr>
          <p:spPr>
            <a:xfrm rot="165688">
              <a:off x="7996034" y="175717"/>
              <a:ext cx="181726" cy="193580"/>
            </a:xfrm>
            <a:prstGeom prst="star5">
              <a:avLst/>
            </a:prstGeom>
            <a:solidFill>
              <a:srgbClr val="FFFF00"/>
            </a:solidFill>
            <a:ln>
              <a:noFill/>
            </a:ln>
            <a:effectLst>
              <a:reflection blurRad="6350" stA="50000" endA="300" endPos="90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sz="1800" dirty="0"/>
            </a:p>
          </p:txBody>
        </p:sp>
        <p:sp>
          <p:nvSpPr>
            <p:cNvPr id="31" name="5-Point Star 30"/>
            <p:cNvSpPr/>
            <p:nvPr/>
          </p:nvSpPr>
          <p:spPr>
            <a:xfrm rot="165688">
              <a:off x="8224634" y="261442"/>
              <a:ext cx="181726" cy="193580"/>
            </a:xfrm>
            <a:prstGeom prst="star5">
              <a:avLst/>
            </a:prstGeom>
            <a:solidFill>
              <a:srgbClr val="FFFF00"/>
            </a:solidFill>
            <a:ln>
              <a:noFill/>
            </a:ln>
            <a:effectLst>
              <a:reflection blurRad="6350" stA="50000" endA="300" endPos="90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sz="1800" dirty="0"/>
            </a:p>
          </p:txBody>
        </p:sp>
        <p:sp>
          <p:nvSpPr>
            <p:cNvPr id="32" name="5-Point Star 31"/>
            <p:cNvSpPr/>
            <p:nvPr/>
          </p:nvSpPr>
          <p:spPr>
            <a:xfrm rot="165688">
              <a:off x="8462757" y="261440"/>
              <a:ext cx="181726" cy="193580"/>
            </a:xfrm>
            <a:prstGeom prst="star5">
              <a:avLst/>
            </a:prstGeom>
            <a:solidFill>
              <a:srgbClr val="FFFF00"/>
            </a:solidFill>
            <a:ln>
              <a:noFill/>
            </a:ln>
            <a:effectLst>
              <a:reflection blurRad="6350" stA="50000" endA="300" endPos="90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sz="1800" dirty="0"/>
            </a:p>
          </p:txBody>
        </p:sp>
        <p:sp>
          <p:nvSpPr>
            <p:cNvPr id="33" name="5-Point Star 32"/>
            <p:cNvSpPr/>
            <p:nvPr/>
          </p:nvSpPr>
          <p:spPr>
            <a:xfrm rot="165688">
              <a:off x="8843757" y="4266"/>
              <a:ext cx="181726" cy="193580"/>
            </a:xfrm>
            <a:prstGeom prst="star5">
              <a:avLst/>
            </a:prstGeom>
            <a:solidFill>
              <a:srgbClr val="FFFF00"/>
            </a:solidFill>
            <a:ln>
              <a:noFill/>
            </a:ln>
            <a:effectLst>
              <a:reflection blurRad="6350" stA="50000" endA="300" endPos="90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sz="1800" dirty="0"/>
            </a:p>
          </p:txBody>
        </p:sp>
        <p:sp>
          <p:nvSpPr>
            <p:cNvPr id="34" name="5-Point Star 33"/>
            <p:cNvSpPr/>
            <p:nvPr/>
          </p:nvSpPr>
          <p:spPr>
            <a:xfrm rot="165688">
              <a:off x="8672308" y="166190"/>
              <a:ext cx="181726" cy="193580"/>
            </a:xfrm>
            <a:prstGeom prst="star5">
              <a:avLst/>
            </a:prstGeom>
            <a:solidFill>
              <a:srgbClr val="FFFF00"/>
            </a:solidFill>
            <a:ln>
              <a:noFill/>
            </a:ln>
            <a:effectLst>
              <a:reflection blurRad="6350" stA="50000" endA="300" endPos="90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sz="1800" dirty="0"/>
            </a:p>
          </p:txBody>
        </p:sp>
      </p:grpSp>
      <p:sp>
        <p:nvSpPr>
          <p:cNvPr id="36" name="Rectangle 35"/>
          <p:cNvSpPr/>
          <p:nvPr/>
        </p:nvSpPr>
        <p:spPr>
          <a:xfrm>
            <a:off x="381000" y="4495800"/>
            <a:ext cx="8382000" cy="923925"/>
          </a:xfrm>
          <a:prstGeom prst="rect">
            <a:avLst/>
          </a:prstGeom>
        </p:spPr>
        <p:txBody>
          <a:bodyPr>
            <a:spAutoFit/>
          </a:bodyPr>
          <a:lstStyle/>
          <a:p>
            <a:pPr marL="814388" indent="-450850" algn="ctr" fontAlgn="auto">
              <a:spcBef>
                <a:spcPts val="0"/>
              </a:spcBef>
              <a:spcAft>
                <a:spcPts val="0"/>
              </a:spcAft>
              <a:defRPr/>
            </a:pPr>
            <a:endParaRPr lang="en-US" sz="1800" b="1" dirty="0">
              <a:solidFill>
                <a:schemeClr val="accent2">
                  <a:lumMod val="50000"/>
                </a:schemeClr>
              </a:solidFill>
              <a:latin typeface="Cambria" pitchFamily="18" charset="0"/>
              <a:cs typeface="+mn-cs"/>
            </a:endParaRPr>
          </a:p>
          <a:p>
            <a:pPr marL="814388" indent="-450850" algn="ctr" fontAlgn="auto">
              <a:spcBef>
                <a:spcPts val="0"/>
              </a:spcBef>
              <a:spcAft>
                <a:spcPts val="0"/>
              </a:spcAft>
              <a:defRPr/>
            </a:pPr>
            <a:endParaRPr lang="en-US" sz="1800" b="1" dirty="0">
              <a:solidFill>
                <a:schemeClr val="accent2">
                  <a:lumMod val="50000"/>
                </a:schemeClr>
              </a:solidFill>
              <a:latin typeface="Cambria" pitchFamily="18" charset="0"/>
              <a:cs typeface="+mn-cs"/>
            </a:endParaRPr>
          </a:p>
          <a:p>
            <a:pPr marL="814388" indent="-450850" algn="ctr" fontAlgn="auto">
              <a:spcBef>
                <a:spcPts val="0"/>
              </a:spcBef>
              <a:spcAft>
                <a:spcPts val="0"/>
              </a:spcAft>
              <a:defRPr/>
            </a:pPr>
            <a:endParaRPr lang="en-US" sz="1800" b="1" dirty="0">
              <a:solidFill>
                <a:schemeClr val="accent2">
                  <a:lumMod val="50000"/>
                </a:schemeClr>
              </a:solidFill>
              <a:latin typeface="Cambria" pitchFamily="18" charset="0"/>
              <a:cs typeface="+mn-cs"/>
            </a:endParaRPr>
          </a:p>
        </p:txBody>
      </p:sp>
      <p:pic>
        <p:nvPicPr>
          <p:cNvPr id="18437" name="Picture 4" descr="C:\Documents and Settings\alen.nikezic\Desktop\MUPIJU-Stari komp\Press clipping\montenegro grb.wmf"/>
          <p:cNvPicPr>
            <a:picLocks noChangeAspect="1" noChangeArrowheads="1"/>
          </p:cNvPicPr>
          <p:nvPr/>
        </p:nvPicPr>
        <p:blipFill>
          <a:blip r:embed="rId2" cstate="print"/>
          <a:srcRect/>
          <a:stretch>
            <a:fillRect/>
          </a:stretch>
        </p:blipFill>
        <p:spPr bwMode="auto">
          <a:xfrm>
            <a:off x="66675" y="6362700"/>
            <a:ext cx="508000" cy="503238"/>
          </a:xfrm>
          <a:prstGeom prst="rect">
            <a:avLst/>
          </a:prstGeom>
          <a:noFill/>
          <a:ln w="9525">
            <a:noFill/>
            <a:miter lim="800000"/>
            <a:headEnd/>
            <a:tailEnd/>
          </a:ln>
        </p:spPr>
      </p:pic>
      <p:sp>
        <p:nvSpPr>
          <p:cNvPr id="20" name="Rectangle 19"/>
          <p:cNvSpPr/>
          <p:nvPr/>
        </p:nvSpPr>
        <p:spPr>
          <a:xfrm>
            <a:off x="498475" y="6415088"/>
            <a:ext cx="4564063" cy="400050"/>
          </a:xfrm>
          <a:prstGeom prst="rect">
            <a:avLst/>
          </a:prstGeom>
        </p:spPr>
        <p:txBody>
          <a:bodyPr wrap="none">
            <a:spAutoFit/>
          </a:bodyPr>
          <a:lstStyle/>
          <a:p>
            <a:pPr fontAlgn="auto">
              <a:spcBef>
                <a:spcPts val="0"/>
              </a:spcBef>
              <a:spcAft>
                <a:spcPts val="0"/>
              </a:spcAft>
              <a:defRPr/>
            </a:pPr>
            <a:r>
              <a:rPr lang="sr-Latn-CS" sz="1000" b="1" dirty="0">
                <a:solidFill>
                  <a:schemeClr val="accent2">
                    <a:lumMod val="75000"/>
                  </a:schemeClr>
                </a:solidFill>
                <a:latin typeface="Cambria" pitchFamily="18" charset="0"/>
                <a:cs typeface="+mn-cs"/>
              </a:rPr>
              <a:t>M O N T E N E G R O</a:t>
            </a:r>
          </a:p>
          <a:p>
            <a:pPr fontAlgn="auto">
              <a:spcBef>
                <a:spcPts val="0"/>
              </a:spcBef>
              <a:spcAft>
                <a:spcPts val="0"/>
              </a:spcAft>
              <a:defRPr/>
            </a:pPr>
            <a:r>
              <a:rPr lang="en-GB" sz="1000" b="1" dirty="0">
                <a:solidFill>
                  <a:schemeClr val="accent2">
                    <a:lumMod val="75000"/>
                  </a:schemeClr>
                </a:solidFill>
                <a:latin typeface="Cambria" pitchFamily="18" charset="0"/>
                <a:cs typeface="+mn-cs"/>
              </a:rPr>
              <a:t>Negotiating Team for the Accession of  </a:t>
            </a:r>
            <a:r>
              <a:rPr lang="sr-Latn-CS" sz="1000" b="1" dirty="0">
                <a:solidFill>
                  <a:schemeClr val="accent2">
                    <a:lumMod val="75000"/>
                  </a:schemeClr>
                </a:solidFill>
                <a:latin typeface="Cambria" pitchFamily="18" charset="0"/>
                <a:cs typeface="+mn-cs"/>
              </a:rPr>
              <a:t>Montenegro </a:t>
            </a:r>
            <a:r>
              <a:rPr lang="en-GB" sz="1000" b="1" dirty="0">
                <a:solidFill>
                  <a:schemeClr val="accent2">
                    <a:lumMod val="75000"/>
                  </a:schemeClr>
                </a:solidFill>
                <a:latin typeface="Cambria" pitchFamily="18" charset="0"/>
                <a:cs typeface="+mn-cs"/>
              </a:rPr>
              <a:t>to the European Union</a:t>
            </a:r>
            <a:r>
              <a:rPr lang="sr-Latn-CS" sz="1000" b="1" dirty="0">
                <a:solidFill>
                  <a:schemeClr val="accent2">
                    <a:lumMod val="75000"/>
                  </a:schemeClr>
                </a:solidFill>
                <a:latin typeface="Cambria" pitchFamily="18" charset="0"/>
                <a:cs typeface="+mn-cs"/>
              </a:rPr>
              <a:t> </a:t>
            </a:r>
            <a:endParaRPr lang="en-US" sz="1000" dirty="0">
              <a:solidFill>
                <a:schemeClr val="accent2">
                  <a:lumMod val="75000"/>
                </a:schemeClr>
              </a:solidFill>
              <a:latin typeface="+mn-lt"/>
              <a:cs typeface="+mn-cs"/>
            </a:endParaRPr>
          </a:p>
        </p:txBody>
      </p:sp>
      <p:sp>
        <p:nvSpPr>
          <p:cNvPr id="16" name="Rectangle 15"/>
          <p:cNvSpPr/>
          <p:nvPr/>
        </p:nvSpPr>
        <p:spPr>
          <a:xfrm>
            <a:off x="5943600" y="6400800"/>
            <a:ext cx="3200400" cy="457200"/>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1100" b="1" dirty="0">
                <a:solidFill>
                  <a:schemeClr val="accent2">
                    <a:lumMod val="50000"/>
                  </a:schemeClr>
                </a:solidFill>
              </a:rPr>
              <a:t>Chapter </a:t>
            </a:r>
            <a:r>
              <a:rPr lang="x-none" sz="1100" b="1" dirty="0">
                <a:solidFill>
                  <a:schemeClr val="accent2">
                    <a:lumMod val="50000"/>
                  </a:schemeClr>
                </a:solidFill>
              </a:rPr>
              <a:t>10</a:t>
            </a:r>
            <a:r>
              <a:rPr lang="en-US" sz="1100" b="1" dirty="0">
                <a:solidFill>
                  <a:schemeClr val="accent2">
                    <a:lumMod val="50000"/>
                  </a:schemeClr>
                </a:solidFill>
              </a:rPr>
              <a:t>: </a:t>
            </a:r>
            <a:r>
              <a:rPr lang="x-none" sz="1100" b="1" dirty="0">
                <a:solidFill>
                  <a:schemeClr val="accent2">
                    <a:lumMod val="50000"/>
                  </a:schemeClr>
                </a:solidFill>
              </a:rPr>
              <a:t> INFORMATION SOCIETY AND MEDIA</a:t>
            </a:r>
            <a:endParaRPr lang="pl-PL" sz="1100" b="1" dirty="0">
              <a:solidFill>
                <a:schemeClr val="accent2">
                  <a:lumMod val="50000"/>
                </a:schemeClr>
              </a:solidFill>
            </a:endParaRPr>
          </a:p>
        </p:txBody>
      </p:sp>
      <p:pic>
        <p:nvPicPr>
          <p:cNvPr id="18440" name="Picture 18" descr="EU MN logo"/>
          <p:cNvPicPr>
            <a:picLocks noChangeAspect="1" noChangeArrowheads="1"/>
          </p:cNvPicPr>
          <p:nvPr/>
        </p:nvPicPr>
        <p:blipFill>
          <a:blip r:embed="rId3" cstate="print"/>
          <a:srcRect/>
          <a:stretch>
            <a:fillRect/>
          </a:stretch>
        </p:blipFill>
        <p:spPr bwMode="auto">
          <a:xfrm>
            <a:off x="76200" y="533400"/>
            <a:ext cx="1219200" cy="685800"/>
          </a:xfrm>
          <a:prstGeom prst="rect">
            <a:avLst/>
          </a:prstGeom>
          <a:noFill/>
          <a:ln w="9525">
            <a:noFill/>
            <a:miter lim="800000"/>
            <a:headEnd/>
            <a:tailEnd/>
          </a:ln>
        </p:spPr>
      </p:pic>
      <p:sp>
        <p:nvSpPr>
          <p:cNvPr id="18441" name="Rectangle 1"/>
          <p:cNvSpPr>
            <a:spLocks noChangeArrowheads="1"/>
          </p:cNvSpPr>
          <p:nvPr/>
        </p:nvSpPr>
        <p:spPr bwMode="auto">
          <a:xfrm>
            <a:off x="381000" y="1355725"/>
            <a:ext cx="8458200" cy="5883275"/>
          </a:xfrm>
          <a:prstGeom prst="rect">
            <a:avLst/>
          </a:prstGeom>
          <a:noFill/>
          <a:ln w="9525">
            <a:noFill/>
            <a:miter lim="800000"/>
            <a:headEnd/>
            <a:tailEnd/>
          </a:ln>
        </p:spPr>
        <p:txBody>
          <a:bodyPr>
            <a:spAutoFit/>
          </a:bodyPr>
          <a:lstStyle/>
          <a:p>
            <a:pPr marL="285750" indent="-285750">
              <a:buFont typeface="Wingdings" pitchFamily="2" charset="2"/>
              <a:buChar char="Ø"/>
            </a:pPr>
            <a:r>
              <a:rPr lang="en-US" b="1">
                <a:solidFill>
                  <a:srgbClr val="632523"/>
                </a:solidFill>
                <a:latin typeface="Cambria" pitchFamily="18" charset="0"/>
              </a:rPr>
              <a:t>Law on Digital Broadcasting</a:t>
            </a:r>
          </a:p>
          <a:p>
            <a:pPr marL="285750" indent="-285750"/>
            <a:r>
              <a:rPr lang="en-US">
                <a:solidFill>
                  <a:srgbClr val="632523"/>
                </a:solidFill>
                <a:latin typeface="Cambria" pitchFamily="18" charset="0"/>
              </a:rPr>
              <a:t>("Official Gazette of Montenegro", no. 34/11 ,and 31/12)</a:t>
            </a:r>
          </a:p>
          <a:p>
            <a:pPr marL="285750" indent="-285750"/>
            <a:endParaRPr lang="en-US">
              <a:solidFill>
                <a:srgbClr val="632523"/>
              </a:solidFill>
              <a:latin typeface="Cambria" pitchFamily="18" charset="0"/>
            </a:endParaRPr>
          </a:p>
          <a:p>
            <a:pPr marL="285750" indent="-285750">
              <a:buFont typeface="Wingdings" pitchFamily="2" charset="2"/>
              <a:buChar char="Ø"/>
            </a:pPr>
            <a:r>
              <a:rPr lang="en-US" b="1">
                <a:solidFill>
                  <a:srgbClr val="663300"/>
                </a:solidFill>
                <a:latin typeface="Cambria" pitchFamily="18" charset="0"/>
              </a:rPr>
              <a:t>Law on  Electronic Communications </a:t>
            </a:r>
            <a:r>
              <a:rPr lang="en-US">
                <a:solidFill>
                  <a:srgbClr val="663300"/>
                </a:solidFill>
                <a:latin typeface="Cambria" pitchFamily="18" charset="0"/>
              </a:rPr>
              <a:t>("Official Gazette of Montenegro", no.50/08, 53/09, 70/09, 40/10, 49/10, 32/11 and 40/11) </a:t>
            </a:r>
          </a:p>
          <a:p>
            <a:pPr marL="285750" indent="-285750"/>
            <a:endParaRPr lang="en-US">
              <a:solidFill>
                <a:srgbClr val="663300"/>
              </a:solidFill>
              <a:latin typeface="Cambria" pitchFamily="18" charset="0"/>
            </a:endParaRPr>
          </a:p>
          <a:p>
            <a:pPr marL="285750" indent="-285750">
              <a:buFont typeface="Wingdings" pitchFamily="2" charset="2"/>
              <a:buChar char="Ø"/>
            </a:pPr>
            <a:r>
              <a:rPr lang="en-GB" b="1">
                <a:solidFill>
                  <a:srgbClr val="663300"/>
                </a:solidFill>
                <a:latin typeface="Cambria" pitchFamily="18" charset="0"/>
              </a:rPr>
              <a:t>L</a:t>
            </a:r>
            <a:r>
              <a:rPr lang="en-US" b="1">
                <a:solidFill>
                  <a:srgbClr val="663300"/>
                </a:solidFill>
                <a:latin typeface="Cambria" pitchFamily="18" charset="0"/>
              </a:rPr>
              <a:t>a</a:t>
            </a:r>
            <a:r>
              <a:rPr lang="en-GB" b="1">
                <a:solidFill>
                  <a:srgbClr val="663300"/>
                </a:solidFill>
                <a:latin typeface="Cambria" pitchFamily="18" charset="0"/>
              </a:rPr>
              <a:t>w on </a:t>
            </a:r>
            <a:r>
              <a:rPr lang="en-US" b="1">
                <a:solidFill>
                  <a:srgbClr val="663300"/>
                </a:solidFill>
                <a:latin typeface="Cambria" pitchFamily="18" charset="0"/>
              </a:rPr>
              <a:t>E</a:t>
            </a:r>
            <a:r>
              <a:rPr lang="en-GB" b="1">
                <a:solidFill>
                  <a:srgbClr val="663300"/>
                </a:solidFill>
                <a:latin typeface="Cambria" pitchFamily="18" charset="0"/>
              </a:rPr>
              <a:t>lectronic </a:t>
            </a:r>
            <a:r>
              <a:rPr lang="en-US" b="1">
                <a:solidFill>
                  <a:srgbClr val="663300"/>
                </a:solidFill>
                <a:latin typeface="Cambria" pitchFamily="18" charset="0"/>
              </a:rPr>
              <a:t>M</a:t>
            </a:r>
            <a:r>
              <a:rPr lang="en-GB" b="1">
                <a:solidFill>
                  <a:srgbClr val="663300"/>
                </a:solidFill>
                <a:latin typeface="Cambria" pitchFamily="18" charset="0"/>
              </a:rPr>
              <a:t>edia</a:t>
            </a:r>
            <a:endParaRPr lang="en-US" b="1">
              <a:solidFill>
                <a:srgbClr val="663300"/>
              </a:solidFill>
              <a:latin typeface="Cambria" pitchFamily="18" charset="0"/>
            </a:endParaRPr>
          </a:p>
          <a:p>
            <a:pPr marL="285750" indent="-285750"/>
            <a:r>
              <a:rPr lang="en-US">
                <a:solidFill>
                  <a:srgbClr val="663300"/>
                </a:solidFill>
                <a:latin typeface="Cambria" pitchFamily="18" charset="0"/>
              </a:rPr>
              <a:t>("Official Gazette of Montenegro", no. 46/10, 73/10 and 40/11</a:t>
            </a:r>
            <a:r>
              <a:rPr lang="en-US">
                <a:solidFill>
                  <a:srgbClr val="632523"/>
                </a:solidFill>
                <a:latin typeface="Cambria" pitchFamily="18" charset="0"/>
              </a:rPr>
              <a:t>)</a:t>
            </a:r>
          </a:p>
          <a:p>
            <a:pPr marL="285750" indent="-285750"/>
            <a:endParaRPr lang="en-US">
              <a:solidFill>
                <a:srgbClr val="632523"/>
              </a:solidFill>
              <a:latin typeface="Cambria" pitchFamily="18" charset="0"/>
            </a:endParaRPr>
          </a:p>
          <a:p>
            <a:pPr marL="285750" indent="-285750">
              <a:buFont typeface="Wingdings" pitchFamily="2" charset="2"/>
              <a:buChar char="Ø"/>
            </a:pPr>
            <a:r>
              <a:rPr lang="en-US" b="1">
                <a:solidFill>
                  <a:srgbClr val="632523"/>
                </a:solidFill>
                <a:latin typeface="Cambria" pitchFamily="18" charset="0"/>
              </a:rPr>
              <a:t>PSB Law (RTCG Law)</a:t>
            </a:r>
          </a:p>
          <a:p>
            <a:pPr marL="285750" indent="-285750"/>
            <a:r>
              <a:rPr lang="en-US">
                <a:solidFill>
                  <a:srgbClr val="632523"/>
                </a:solidFill>
                <a:latin typeface="Cambria" pitchFamily="18" charset="0"/>
              </a:rPr>
              <a:t>("Official Gazette of Montenegro", no. 79/08 and 45/12)</a:t>
            </a:r>
          </a:p>
          <a:p>
            <a:pPr marL="285750" indent="-285750"/>
            <a:endParaRPr lang="en-US">
              <a:solidFill>
                <a:srgbClr val="632523"/>
              </a:solidFill>
              <a:latin typeface="Cambria" pitchFamily="18" charset="0"/>
            </a:endParaRPr>
          </a:p>
          <a:p>
            <a:pPr marL="285750" indent="-285750">
              <a:buFont typeface="Wingdings" pitchFamily="2" charset="2"/>
              <a:buChar char="Ø"/>
            </a:pPr>
            <a:r>
              <a:rPr lang="en-US" b="1">
                <a:solidFill>
                  <a:srgbClr val="632523"/>
                </a:solidFill>
                <a:latin typeface="Cambria" pitchFamily="18" charset="0"/>
              </a:rPr>
              <a:t> Digital switchover strategy of Montenegro </a:t>
            </a:r>
          </a:p>
          <a:p>
            <a:pPr marL="285750" indent="-285750">
              <a:buFont typeface="Wingdings" pitchFamily="2" charset="2"/>
              <a:buNone/>
            </a:pPr>
            <a:r>
              <a:rPr lang="en-US">
                <a:solidFill>
                  <a:srgbClr val="632523"/>
                </a:solidFill>
                <a:latin typeface="Cambria" pitchFamily="18" charset="0"/>
              </a:rPr>
              <a:t>      (Broadcasting Agency ,   Ref.no. 01-786)</a:t>
            </a:r>
          </a:p>
          <a:p>
            <a:pPr marL="285750" indent="-285750">
              <a:buFont typeface="Wingdings" pitchFamily="2" charset="2"/>
              <a:buChar char="Ø"/>
            </a:pPr>
            <a:r>
              <a:rPr lang="en-US" b="1">
                <a:solidFill>
                  <a:srgbClr val="632523"/>
                </a:solidFill>
                <a:latin typeface="Cambria" pitchFamily="18" charset="0"/>
              </a:rPr>
              <a:t>Allotment plan for digital broadcasting</a:t>
            </a:r>
          </a:p>
          <a:p>
            <a:pPr marL="285750" indent="-285750"/>
            <a:r>
              <a:rPr lang="en-US">
                <a:solidFill>
                  <a:srgbClr val="663300"/>
                </a:solidFill>
                <a:latin typeface="Cambria" pitchFamily="18" charset="0"/>
              </a:rPr>
              <a:t>      ("Official Gazette of Montenegro", no. 55/11</a:t>
            </a:r>
            <a:r>
              <a:rPr lang="en-US">
                <a:solidFill>
                  <a:srgbClr val="632523"/>
                </a:solidFill>
                <a:latin typeface="Cambria" pitchFamily="18" charset="0"/>
              </a:rPr>
              <a:t>)</a:t>
            </a:r>
          </a:p>
          <a:p>
            <a:pPr marL="285750" indent="-285750"/>
            <a:endParaRPr lang="en-US">
              <a:solidFill>
                <a:srgbClr val="632523"/>
              </a:solidFill>
              <a:latin typeface="Cambria" pitchFamily="18" charset="0"/>
            </a:endParaRPr>
          </a:p>
          <a:p>
            <a:pPr marL="285750" indent="-285750">
              <a:buFont typeface="Wingdings" pitchFamily="2" charset="2"/>
              <a:buChar char="Ø"/>
            </a:pPr>
            <a:endParaRPr lang="en-US">
              <a:solidFill>
                <a:srgbClr val="632523"/>
              </a:solidFill>
              <a:latin typeface="Cambria" pitchFamily="18" charset="0"/>
            </a:endParaRPr>
          </a:p>
          <a:p>
            <a:pPr marL="285750" indent="-285750">
              <a:buFont typeface="Wingdings" pitchFamily="2" charset="2"/>
              <a:buNone/>
            </a:pPr>
            <a:r>
              <a:rPr lang="en-US">
                <a:solidFill>
                  <a:srgbClr val="632523"/>
                </a:solidFill>
                <a:latin typeface="Cambria" pitchFamily="18" charset="0"/>
              </a:rPr>
              <a:t>  </a:t>
            </a:r>
          </a:p>
        </p:txBody>
      </p:sp>
      <p:sp>
        <p:nvSpPr>
          <p:cNvPr id="18442" name="Title 2"/>
          <p:cNvSpPr>
            <a:spLocks noGrp="1"/>
          </p:cNvSpPr>
          <p:nvPr>
            <p:ph type="title"/>
          </p:nvPr>
        </p:nvSpPr>
        <p:spPr>
          <a:xfrm>
            <a:off x="1295400" y="487363"/>
            <a:ext cx="6553200" cy="731837"/>
          </a:xfrm>
        </p:spPr>
        <p:txBody>
          <a:bodyPr/>
          <a:lstStyle/>
          <a:p>
            <a:r>
              <a:rPr lang="en-US" sz="2800" b="1" smtClean="0">
                <a:solidFill>
                  <a:schemeClr val="hlink"/>
                </a:solidFill>
                <a:latin typeface="Cambria" pitchFamily="18" charset="0"/>
              </a:rPr>
              <a:t>National Legislation</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Round Same Side Corner Rectangle 14"/>
          <p:cNvSpPr/>
          <p:nvPr/>
        </p:nvSpPr>
        <p:spPr>
          <a:xfrm rot="10800000">
            <a:off x="0" y="6400800"/>
            <a:ext cx="9144000" cy="457200"/>
          </a:xfrm>
          <a:prstGeom prst="round2SameRect">
            <a:avLst>
              <a:gd name="adj1" fmla="val 31543"/>
              <a:gd name="adj2" fmla="val 0"/>
            </a:avLst>
          </a:prstGeom>
          <a:solidFill>
            <a:schemeClr val="accent2">
              <a:lumMod val="20000"/>
              <a:lumOff val="80000"/>
            </a:schemeClr>
          </a:solidFill>
          <a:ln>
            <a:noFill/>
          </a:ln>
          <a:effectLst>
            <a:outerShdw blurRad="50800" dist="38100" dir="16200000" rotWithShape="0">
              <a:schemeClr val="accent2">
                <a:lumMod val="60000"/>
                <a:lumOff val="40000"/>
                <a:alpha val="61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sz="1800" dirty="0"/>
          </a:p>
        </p:txBody>
      </p:sp>
      <p:sp>
        <p:nvSpPr>
          <p:cNvPr id="14" name="Round Same Side Corner Rectangle 13"/>
          <p:cNvSpPr/>
          <p:nvPr/>
        </p:nvSpPr>
        <p:spPr>
          <a:xfrm>
            <a:off x="0" y="0"/>
            <a:ext cx="9144000" cy="533400"/>
          </a:xfrm>
          <a:prstGeom prst="round2SameRect">
            <a:avLst>
              <a:gd name="adj1" fmla="val 18309"/>
              <a:gd name="adj2" fmla="val 0"/>
            </a:avLst>
          </a:prstGeom>
          <a:solidFill>
            <a:schemeClr val="accent2">
              <a:lumMod val="50000"/>
            </a:schemeClr>
          </a:solidFill>
          <a:ln>
            <a:noFill/>
          </a:ln>
          <a:effectLst>
            <a:outerShdw blurRad="50800" dist="38100" dir="5400000" algn="t" rotWithShape="0">
              <a:schemeClr val="accent2">
                <a:lumMod val="60000"/>
                <a:lumOff val="40000"/>
                <a:alpha val="62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marL="14288" indent="-14288" fontAlgn="auto">
              <a:spcBef>
                <a:spcPts val="0"/>
              </a:spcBef>
              <a:spcAft>
                <a:spcPct val="40000"/>
              </a:spcAft>
              <a:buClr>
                <a:srgbClr val="FF0000"/>
              </a:buClr>
              <a:defRPr/>
            </a:pPr>
            <a:r>
              <a:rPr lang="sr-Latn-CS" sz="1800" b="1" dirty="0">
                <a:solidFill>
                  <a:schemeClr val="accent2">
                    <a:lumMod val="20000"/>
                    <a:lumOff val="80000"/>
                  </a:schemeClr>
                </a:solidFill>
                <a:latin typeface="Cambria" pitchFamily="18" charset="0"/>
                <a:cs typeface="Arial" charset="0"/>
              </a:rPr>
              <a:t>Chapter </a:t>
            </a:r>
            <a:r>
              <a:rPr lang="en-US" sz="1800" b="1" dirty="0">
                <a:solidFill>
                  <a:schemeClr val="accent2">
                    <a:lumMod val="20000"/>
                    <a:lumOff val="80000"/>
                  </a:schemeClr>
                </a:solidFill>
                <a:latin typeface="Cambria" pitchFamily="18" charset="0"/>
                <a:cs typeface="Arial" charset="0"/>
              </a:rPr>
              <a:t>10</a:t>
            </a:r>
            <a:r>
              <a:rPr lang="sr-Latn-CS" sz="1800" b="1" dirty="0">
                <a:solidFill>
                  <a:schemeClr val="accent2">
                    <a:lumMod val="20000"/>
                    <a:lumOff val="80000"/>
                  </a:schemeClr>
                </a:solidFill>
                <a:latin typeface="Cambria" pitchFamily="18" charset="0"/>
                <a:cs typeface="Arial" charset="0"/>
              </a:rPr>
              <a:t>: Information society and media</a:t>
            </a:r>
            <a:endParaRPr lang="en-US" sz="1800" b="1" dirty="0">
              <a:solidFill>
                <a:schemeClr val="accent2">
                  <a:lumMod val="20000"/>
                  <a:lumOff val="80000"/>
                </a:schemeClr>
              </a:solidFill>
              <a:latin typeface="Cambria" pitchFamily="18" charset="0"/>
              <a:cs typeface="Arial" charset="0"/>
            </a:endParaRPr>
          </a:p>
        </p:txBody>
      </p:sp>
      <p:grpSp>
        <p:nvGrpSpPr>
          <p:cNvPr id="19459" name="Group 34"/>
          <p:cNvGrpSpPr>
            <a:grpSpLocks/>
          </p:cNvGrpSpPr>
          <p:nvPr/>
        </p:nvGrpSpPr>
        <p:grpSpPr bwMode="auto">
          <a:xfrm>
            <a:off x="7904163" y="-4763"/>
            <a:ext cx="1211262" cy="385763"/>
            <a:chOff x="7814716" y="-5258"/>
            <a:chExt cx="1210767" cy="460280"/>
          </a:xfrm>
        </p:grpSpPr>
        <p:sp>
          <p:nvSpPr>
            <p:cNvPr id="24" name="5-Point Star 23"/>
            <p:cNvSpPr/>
            <p:nvPr/>
          </p:nvSpPr>
          <p:spPr>
            <a:xfrm rot="165688">
              <a:off x="7814716" y="-5258"/>
              <a:ext cx="181726" cy="193580"/>
            </a:xfrm>
            <a:prstGeom prst="star5">
              <a:avLst/>
            </a:prstGeom>
            <a:solidFill>
              <a:srgbClr val="FFFF00"/>
            </a:solidFill>
            <a:ln>
              <a:noFill/>
            </a:ln>
            <a:effectLst>
              <a:reflection blurRad="6350" stA="50000" endA="300" endPos="90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sz="1800" dirty="0"/>
            </a:p>
          </p:txBody>
        </p:sp>
        <p:sp>
          <p:nvSpPr>
            <p:cNvPr id="30" name="5-Point Star 29"/>
            <p:cNvSpPr/>
            <p:nvPr/>
          </p:nvSpPr>
          <p:spPr>
            <a:xfrm rot="165688">
              <a:off x="7996034" y="175717"/>
              <a:ext cx="181726" cy="193580"/>
            </a:xfrm>
            <a:prstGeom prst="star5">
              <a:avLst/>
            </a:prstGeom>
            <a:solidFill>
              <a:srgbClr val="FFFF00"/>
            </a:solidFill>
            <a:ln>
              <a:noFill/>
            </a:ln>
            <a:effectLst>
              <a:reflection blurRad="6350" stA="50000" endA="300" endPos="90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sz="1800" dirty="0"/>
            </a:p>
          </p:txBody>
        </p:sp>
        <p:sp>
          <p:nvSpPr>
            <p:cNvPr id="31" name="5-Point Star 30"/>
            <p:cNvSpPr/>
            <p:nvPr/>
          </p:nvSpPr>
          <p:spPr>
            <a:xfrm rot="165688">
              <a:off x="8224634" y="261442"/>
              <a:ext cx="181726" cy="193580"/>
            </a:xfrm>
            <a:prstGeom prst="star5">
              <a:avLst/>
            </a:prstGeom>
            <a:solidFill>
              <a:srgbClr val="FFFF00"/>
            </a:solidFill>
            <a:ln>
              <a:noFill/>
            </a:ln>
            <a:effectLst>
              <a:reflection blurRad="6350" stA="50000" endA="300" endPos="90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sz="1800" dirty="0"/>
            </a:p>
          </p:txBody>
        </p:sp>
        <p:sp>
          <p:nvSpPr>
            <p:cNvPr id="32" name="5-Point Star 31"/>
            <p:cNvSpPr/>
            <p:nvPr/>
          </p:nvSpPr>
          <p:spPr>
            <a:xfrm rot="165688">
              <a:off x="8462757" y="261440"/>
              <a:ext cx="181726" cy="193580"/>
            </a:xfrm>
            <a:prstGeom prst="star5">
              <a:avLst/>
            </a:prstGeom>
            <a:solidFill>
              <a:srgbClr val="FFFF00"/>
            </a:solidFill>
            <a:ln>
              <a:noFill/>
            </a:ln>
            <a:effectLst>
              <a:reflection blurRad="6350" stA="50000" endA="300" endPos="90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sz="1800" dirty="0"/>
            </a:p>
          </p:txBody>
        </p:sp>
        <p:sp>
          <p:nvSpPr>
            <p:cNvPr id="33" name="5-Point Star 32"/>
            <p:cNvSpPr/>
            <p:nvPr/>
          </p:nvSpPr>
          <p:spPr>
            <a:xfrm rot="165688">
              <a:off x="8843757" y="4266"/>
              <a:ext cx="181726" cy="193580"/>
            </a:xfrm>
            <a:prstGeom prst="star5">
              <a:avLst/>
            </a:prstGeom>
            <a:solidFill>
              <a:srgbClr val="FFFF00"/>
            </a:solidFill>
            <a:ln>
              <a:noFill/>
            </a:ln>
            <a:effectLst>
              <a:reflection blurRad="6350" stA="50000" endA="300" endPos="90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sz="1800" dirty="0"/>
            </a:p>
          </p:txBody>
        </p:sp>
        <p:sp>
          <p:nvSpPr>
            <p:cNvPr id="34" name="5-Point Star 33"/>
            <p:cNvSpPr/>
            <p:nvPr/>
          </p:nvSpPr>
          <p:spPr>
            <a:xfrm rot="165688">
              <a:off x="8672308" y="166190"/>
              <a:ext cx="181726" cy="193580"/>
            </a:xfrm>
            <a:prstGeom prst="star5">
              <a:avLst/>
            </a:prstGeom>
            <a:solidFill>
              <a:srgbClr val="FFFF00"/>
            </a:solidFill>
            <a:ln>
              <a:noFill/>
            </a:ln>
            <a:effectLst>
              <a:reflection blurRad="6350" stA="50000" endA="300" endPos="90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sz="1800" dirty="0"/>
            </a:p>
          </p:txBody>
        </p:sp>
      </p:grpSp>
      <p:pic>
        <p:nvPicPr>
          <p:cNvPr id="19460" name="Picture 4" descr="C:\Documents and Settings\alen.nikezic\Desktop\MUPIJU-Stari komp\Press clipping\montenegro grb.wmf"/>
          <p:cNvPicPr>
            <a:picLocks noChangeAspect="1" noChangeArrowheads="1"/>
          </p:cNvPicPr>
          <p:nvPr/>
        </p:nvPicPr>
        <p:blipFill>
          <a:blip r:embed="rId3" cstate="print"/>
          <a:srcRect/>
          <a:stretch>
            <a:fillRect/>
          </a:stretch>
        </p:blipFill>
        <p:spPr bwMode="auto">
          <a:xfrm>
            <a:off x="66675" y="6362700"/>
            <a:ext cx="508000" cy="503238"/>
          </a:xfrm>
          <a:prstGeom prst="rect">
            <a:avLst/>
          </a:prstGeom>
          <a:noFill/>
          <a:ln w="9525">
            <a:noFill/>
            <a:miter lim="800000"/>
            <a:headEnd/>
            <a:tailEnd/>
          </a:ln>
        </p:spPr>
      </p:pic>
      <p:sp>
        <p:nvSpPr>
          <p:cNvPr id="20" name="Rectangle 19"/>
          <p:cNvSpPr/>
          <p:nvPr/>
        </p:nvSpPr>
        <p:spPr>
          <a:xfrm>
            <a:off x="498475" y="6415088"/>
            <a:ext cx="4564063" cy="400050"/>
          </a:xfrm>
          <a:prstGeom prst="rect">
            <a:avLst/>
          </a:prstGeom>
        </p:spPr>
        <p:txBody>
          <a:bodyPr wrap="none">
            <a:spAutoFit/>
          </a:bodyPr>
          <a:lstStyle/>
          <a:p>
            <a:pPr fontAlgn="auto">
              <a:spcBef>
                <a:spcPts val="0"/>
              </a:spcBef>
              <a:spcAft>
                <a:spcPts val="0"/>
              </a:spcAft>
              <a:defRPr/>
            </a:pPr>
            <a:r>
              <a:rPr lang="sr-Latn-CS" sz="1000" b="1" dirty="0">
                <a:solidFill>
                  <a:schemeClr val="accent2">
                    <a:lumMod val="75000"/>
                  </a:schemeClr>
                </a:solidFill>
                <a:latin typeface="Cambria" pitchFamily="18" charset="0"/>
                <a:cs typeface="+mn-cs"/>
              </a:rPr>
              <a:t>M O N T E N E G R O</a:t>
            </a:r>
          </a:p>
          <a:p>
            <a:pPr fontAlgn="auto">
              <a:spcBef>
                <a:spcPts val="0"/>
              </a:spcBef>
              <a:spcAft>
                <a:spcPts val="0"/>
              </a:spcAft>
              <a:defRPr/>
            </a:pPr>
            <a:r>
              <a:rPr lang="en-GB" sz="1000" b="1" dirty="0">
                <a:solidFill>
                  <a:schemeClr val="accent2">
                    <a:lumMod val="75000"/>
                  </a:schemeClr>
                </a:solidFill>
                <a:latin typeface="Cambria" pitchFamily="18" charset="0"/>
                <a:cs typeface="+mn-cs"/>
              </a:rPr>
              <a:t>Negotiating Team for the Accession of  </a:t>
            </a:r>
            <a:r>
              <a:rPr lang="sr-Latn-CS" sz="1000" b="1" dirty="0">
                <a:solidFill>
                  <a:schemeClr val="accent2">
                    <a:lumMod val="75000"/>
                  </a:schemeClr>
                </a:solidFill>
                <a:latin typeface="Cambria" pitchFamily="18" charset="0"/>
                <a:cs typeface="+mn-cs"/>
              </a:rPr>
              <a:t>Montenegro </a:t>
            </a:r>
            <a:r>
              <a:rPr lang="en-GB" sz="1000" b="1" dirty="0">
                <a:solidFill>
                  <a:schemeClr val="accent2">
                    <a:lumMod val="75000"/>
                  </a:schemeClr>
                </a:solidFill>
                <a:latin typeface="Cambria" pitchFamily="18" charset="0"/>
                <a:cs typeface="+mn-cs"/>
              </a:rPr>
              <a:t>to the European Union</a:t>
            </a:r>
            <a:r>
              <a:rPr lang="sr-Latn-CS" sz="1000" b="1" dirty="0">
                <a:solidFill>
                  <a:schemeClr val="accent2">
                    <a:lumMod val="75000"/>
                  </a:schemeClr>
                </a:solidFill>
                <a:latin typeface="Cambria" pitchFamily="18" charset="0"/>
                <a:cs typeface="+mn-cs"/>
              </a:rPr>
              <a:t> </a:t>
            </a:r>
            <a:endParaRPr lang="en-US" sz="1000" dirty="0">
              <a:solidFill>
                <a:schemeClr val="accent2">
                  <a:lumMod val="75000"/>
                </a:schemeClr>
              </a:solidFill>
              <a:latin typeface="+mn-lt"/>
              <a:cs typeface="+mn-cs"/>
            </a:endParaRPr>
          </a:p>
        </p:txBody>
      </p:sp>
      <p:sp>
        <p:nvSpPr>
          <p:cNvPr id="16" name="Rectangle 15"/>
          <p:cNvSpPr/>
          <p:nvPr/>
        </p:nvSpPr>
        <p:spPr>
          <a:xfrm>
            <a:off x="5943600" y="6400800"/>
            <a:ext cx="3200400" cy="457200"/>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1100" b="1" dirty="0">
                <a:solidFill>
                  <a:schemeClr val="accent2">
                    <a:lumMod val="50000"/>
                  </a:schemeClr>
                </a:solidFill>
              </a:rPr>
              <a:t>Chapter </a:t>
            </a:r>
            <a:r>
              <a:rPr lang="x-none" sz="1100" b="1" dirty="0">
                <a:solidFill>
                  <a:schemeClr val="accent2">
                    <a:lumMod val="50000"/>
                  </a:schemeClr>
                </a:solidFill>
              </a:rPr>
              <a:t>10</a:t>
            </a:r>
            <a:r>
              <a:rPr lang="en-US" sz="1100" b="1" dirty="0">
                <a:solidFill>
                  <a:schemeClr val="accent2">
                    <a:lumMod val="50000"/>
                  </a:schemeClr>
                </a:solidFill>
              </a:rPr>
              <a:t>: </a:t>
            </a:r>
            <a:r>
              <a:rPr lang="x-none" sz="1100" b="1" dirty="0">
                <a:solidFill>
                  <a:schemeClr val="accent2">
                    <a:lumMod val="50000"/>
                  </a:schemeClr>
                </a:solidFill>
              </a:rPr>
              <a:t> INFORMATION SOCIETY AND MEDIA</a:t>
            </a:r>
            <a:endParaRPr lang="pl-PL" sz="1100" b="1" dirty="0">
              <a:solidFill>
                <a:schemeClr val="accent2">
                  <a:lumMod val="50000"/>
                </a:schemeClr>
              </a:solidFill>
            </a:endParaRPr>
          </a:p>
        </p:txBody>
      </p:sp>
      <p:sp>
        <p:nvSpPr>
          <p:cNvPr id="19463" name="Rectangle 17"/>
          <p:cNvSpPr>
            <a:spLocks noChangeArrowheads="1"/>
          </p:cNvSpPr>
          <p:nvPr/>
        </p:nvSpPr>
        <p:spPr bwMode="auto">
          <a:xfrm>
            <a:off x="0" y="990600"/>
            <a:ext cx="8915400" cy="6050887"/>
          </a:xfrm>
          <a:prstGeom prst="rect">
            <a:avLst/>
          </a:prstGeom>
          <a:noFill/>
          <a:ln w="9525">
            <a:noFill/>
            <a:miter lim="800000"/>
            <a:headEnd/>
            <a:tailEnd/>
          </a:ln>
        </p:spPr>
        <p:txBody>
          <a:bodyPr>
            <a:spAutoFit/>
          </a:bodyPr>
          <a:lstStyle/>
          <a:p>
            <a:pPr>
              <a:lnSpc>
                <a:spcPct val="80000"/>
              </a:lnSpc>
            </a:pPr>
            <a:endParaRPr lang="en-GB" sz="1800" dirty="0">
              <a:solidFill>
                <a:srgbClr val="632523"/>
              </a:solidFill>
              <a:latin typeface="Cambria" pitchFamily="18" charset="0"/>
            </a:endParaRPr>
          </a:p>
          <a:p>
            <a:pPr algn="just">
              <a:spcBef>
                <a:spcPts val="600"/>
              </a:spcBef>
              <a:spcAft>
                <a:spcPts val="600"/>
              </a:spcAft>
              <a:buFont typeface="Wingdings" pitchFamily="2" charset="2"/>
              <a:buChar char="Ø"/>
            </a:pPr>
            <a:r>
              <a:rPr lang="en-GB" sz="1800" b="1" dirty="0">
                <a:solidFill>
                  <a:srgbClr val="632523"/>
                </a:solidFill>
                <a:latin typeface="Cambria" pitchFamily="18" charset="0"/>
              </a:rPr>
              <a:t>2004 </a:t>
            </a:r>
            <a:r>
              <a:rPr lang="en-US" sz="1800" b="1" dirty="0">
                <a:solidFill>
                  <a:srgbClr val="632523"/>
                </a:solidFill>
                <a:latin typeface="Cambria" pitchFamily="18" charset="0"/>
              </a:rPr>
              <a:t>-</a:t>
            </a:r>
            <a:r>
              <a:rPr lang="en-GB" sz="1800" b="1" dirty="0">
                <a:solidFill>
                  <a:srgbClr val="632523"/>
                </a:solidFill>
                <a:latin typeface="Cambria" pitchFamily="18" charset="0"/>
              </a:rPr>
              <a:t> 2006 </a:t>
            </a:r>
          </a:p>
          <a:p>
            <a:pPr lvl="1" indent="-179388" algn="just">
              <a:buFont typeface="Cambria" pitchFamily="18" charset="0"/>
              <a:buChar char="–"/>
            </a:pPr>
            <a:r>
              <a:rPr lang="en-US" sz="1600" dirty="0">
                <a:solidFill>
                  <a:srgbClr val="632523"/>
                </a:solidFill>
                <a:latin typeface="Cambria" pitchFamily="18" charset="0"/>
              </a:rPr>
              <a:t>The Broadcasting Agency of Montenegro started process in 2004;</a:t>
            </a:r>
          </a:p>
          <a:p>
            <a:pPr lvl="1" indent="-179388" algn="just">
              <a:buFont typeface="Cambria" pitchFamily="18" charset="0"/>
              <a:buChar char="–"/>
            </a:pPr>
            <a:r>
              <a:rPr lang="en-US" sz="1600" dirty="0">
                <a:solidFill>
                  <a:srgbClr val="632523"/>
                </a:solidFill>
                <a:latin typeface="Cambria" pitchFamily="18" charset="0"/>
              </a:rPr>
              <a:t>RRC-04 and RRC-06 and all preparatory activities including international coordination between this  sessions of the  RRC Conference in Geneva;</a:t>
            </a:r>
          </a:p>
          <a:p>
            <a:pPr lvl="1" indent="-179388" algn="just">
              <a:spcBef>
                <a:spcPts val="600"/>
              </a:spcBef>
              <a:spcAft>
                <a:spcPts val="600"/>
              </a:spcAft>
              <a:buFont typeface="Wingdings" pitchFamily="2" charset="2"/>
              <a:buChar char="Ø"/>
            </a:pPr>
            <a:r>
              <a:rPr lang="en-US" sz="1800" b="1" dirty="0">
                <a:solidFill>
                  <a:srgbClr val="632523"/>
                </a:solidFill>
                <a:latin typeface="Cambria" pitchFamily="18" charset="0"/>
              </a:rPr>
              <a:t> 2006 - 2008</a:t>
            </a:r>
          </a:p>
          <a:p>
            <a:pPr lvl="1" indent="-179388" algn="just">
              <a:buFont typeface="Cambria" pitchFamily="18" charset="0"/>
              <a:buChar char="–"/>
            </a:pPr>
            <a:r>
              <a:rPr lang="en-US" sz="1600" dirty="0">
                <a:solidFill>
                  <a:srgbClr val="632523"/>
                </a:solidFill>
                <a:latin typeface="Cambria" pitchFamily="18" charset="0"/>
              </a:rPr>
              <a:t>Many promotional activities of digital television networks and services and preparation of switchover strategy;</a:t>
            </a:r>
          </a:p>
          <a:p>
            <a:pPr lvl="1" indent="-179388" algn="just">
              <a:buFont typeface="Cambria" pitchFamily="18" charset="0"/>
              <a:buChar char="–"/>
            </a:pPr>
            <a:r>
              <a:rPr lang="en-US" sz="1600" dirty="0">
                <a:solidFill>
                  <a:srgbClr val="632523"/>
                </a:solidFill>
                <a:latin typeface="Cambria" pitchFamily="18" charset="0"/>
              </a:rPr>
              <a:t>Digital Switchover Strategy </a:t>
            </a:r>
            <a:r>
              <a:rPr lang="sr-Latn-CS" sz="1600" dirty="0">
                <a:solidFill>
                  <a:srgbClr val="632523"/>
                </a:solidFill>
                <a:latin typeface="Cambria" pitchFamily="18" charset="0"/>
              </a:rPr>
              <a:t>was</a:t>
            </a:r>
            <a:r>
              <a:rPr lang="en-US" sz="1600" dirty="0">
                <a:solidFill>
                  <a:srgbClr val="632523"/>
                </a:solidFill>
                <a:latin typeface="Cambria" pitchFamily="18" charset="0"/>
              </a:rPr>
              <a:t>  adopted, April 2008, and first steps to IPA co-founded project have been done;</a:t>
            </a:r>
          </a:p>
          <a:p>
            <a:pPr lvl="1" indent="-179388" algn="just">
              <a:spcBef>
                <a:spcPts val="600"/>
              </a:spcBef>
              <a:spcAft>
                <a:spcPts val="600"/>
              </a:spcAft>
              <a:buFont typeface="Wingdings" pitchFamily="2" charset="2"/>
              <a:buChar char="Ø"/>
            </a:pPr>
            <a:r>
              <a:rPr lang="en-US" sz="1800" b="1" dirty="0">
                <a:solidFill>
                  <a:srgbClr val="632523"/>
                </a:solidFill>
                <a:latin typeface="Cambria" pitchFamily="18" charset="0"/>
              </a:rPr>
              <a:t>2009 - present</a:t>
            </a:r>
          </a:p>
          <a:p>
            <a:pPr lvl="1" indent="-179388" algn="just">
              <a:spcBef>
                <a:spcPts val="600"/>
              </a:spcBef>
              <a:spcAft>
                <a:spcPts val="600"/>
              </a:spcAft>
              <a:buFont typeface="Wingdings" pitchFamily="2" charset="2"/>
              <a:buNone/>
            </a:pPr>
            <a:r>
              <a:rPr lang="en-US" sz="1400" dirty="0">
                <a:solidFill>
                  <a:srgbClr val="632523"/>
                </a:solidFill>
                <a:latin typeface="Cambria" pitchFamily="18" charset="0"/>
              </a:rPr>
              <a:t>  - </a:t>
            </a:r>
            <a:r>
              <a:rPr lang="en-US" sz="1600" dirty="0">
                <a:solidFill>
                  <a:srgbClr val="632523"/>
                </a:solidFill>
                <a:latin typeface="Cambria" pitchFamily="18" charset="0"/>
              </a:rPr>
              <a:t>Regulatory framework </a:t>
            </a:r>
            <a:r>
              <a:rPr lang="sr-Latn-CS" sz="1600" dirty="0">
                <a:solidFill>
                  <a:srgbClr val="632523"/>
                </a:solidFill>
                <a:latin typeface="Cambria" pitchFamily="18" charset="0"/>
              </a:rPr>
              <a:t>for electronic communications </a:t>
            </a:r>
            <a:r>
              <a:rPr lang="en-US" sz="1600" dirty="0">
                <a:solidFill>
                  <a:srgbClr val="632523"/>
                </a:solidFill>
                <a:latin typeface="Cambria" pitchFamily="18" charset="0"/>
              </a:rPr>
              <a:t>ha</a:t>
            </a:r>
            <a:r>
              <a:rPr lang="sr-Latn-CS" sz="1600" dirty="0">
                <a:solidFill>
                  <a:srgbClr val="632523"/>
                </a:solidFill>
                <a:latin typeface="Cambria" pitchFamily="18" charset="0"/>
              </a:rPr>
              <a:t>s</a:t>
            </a:r>
            <a:r>
              <a:rPr lang="en-US" sz="1600" dirty="0">
                <a:solidFill>
                  <a:srgbClr val="632523"/>
                </a:solidFill>
                <a:latin typeface="Cambria" pitchFamily="18" charset="0"/>
              </a:rPr>
              <a:t> been changed, August </a:t>
            </a:r>
            <a:r>
              <a:rPr lang="sr-Latn-CS" sz="1600" dirty="0">
                <a:solidFill>
                  <a:srgbClr val="632523"/>
                </a:solidFill>
                <a:latin typeface="Cambria" pitchFamily="18" charset="0"/>
              </a:rPr>
              <a:t>2009</a:t>
            </a:r>
            <a:r>
              <a:rPr lang="en-US" sz="1600" dirty="0">
                <a:solidFill>
                  <a:srgbClr val="632523"/>
                </a:solidFill>
                <a:latin typeface="Cambria" pitchFamily="18" charset="0"/>
              </a:rPr>
              <a:t>;</a:t>
            </a:r>
            <a:r>
              <a:rPr lang="sr-Latn-CS" sz="1600" dirty="0">
                <a:solidFill>
                  <a:srgbClr val="632523"/>
                </a:solidFill>
                <a:latin typeface="Cambria" pitchFamily="18" charset="0"/>
              </a:rPr>
              <a:t> </a:t>
            </a:r>
            <a:endParaRPr lang="en-US" sz="1600" b="1" dirty="0">
              <a:solidFill>
                <a:srgbClr val="632523"/>
              </a:solidFill>
              <a:latin typeface="Cambria" pitchFamily="18" charset="0"/>
            </a:endParaRPr>
          </a:p>
          <a:p>
            <a:pPr lvl="1" indent="-179388" algn="just">
              <a:buFont typeface="Cambria" pitchFamily="18" charset="0"/>
              <a:buChar char="–"/>
            </a:pPr>
            <a:r>
              <a:rPr lang="en-US" sz="1600" dirty="0" smtClean="0">
                <a:solidFill>
                  <a:srgbClr val="632523"/>
                </a:solidFill>
                <a:latin typeface="Cambria" pitchFamily="18" charset="0"/>
              </a:rPr>
              <a:t>Law </a:t>
            </a:r>
            <a:r>
              <a:rPr lang="en-US" sz="1600" dirty="0">
                <a:solidFill>
                  <a:srgbClr val="632523"/>
                </a:solidFill>
                <a:latin typeface="Cambria" pitchFamily="18" charset="0"/>
              </a:rPr>
              <a:t>on Digital Broadcasting, adopted in July </a:t>
            </a:r>
            <a:r>
              <a:rPr lang="sr-Latn-CS" sz="1600" dirty="0">
                <a:solidFill>
                  <a:srgbClr val="632523"/>
                </a:solidFill>
                <a:latin typeface="Cambria" pitchFamily="18" charset="0"/>
              </a:rPr>
              <a:t>2011</a:t>
            </a:r>
            <a:r>
              <a:rPr lang="en-US" sz="1600" dirty="0">
                <a:solidFill>
                  <a:srgbClr val="632523"/>
                </a:solidFill>
                <a:latin typeface="Cambria" pitchFamily="18" charset="0"/>
              </a:rPr>
              <a:t>; Frequency Allotment  Plan for Digital Broadcasting, adopted in November; </a:t>
            </a:r>
          </a:p>
          <a:p>
            <a:pPr lvl="1" indent="-179388" algn="just">
              <a:buFont typeface="Cambria" pitchFamily="18" charset="0"/>
              <a:buChar char="–"/>
            </a:pPr>
            <a:r>
              <a:rPr lang="en-US" sz="1600" dirty="0">
                <a:solidFill>
                  <a:srgbClr val="632523"/>
                </a:solidFill>
                <a:latin typeface="Cambria" pitchFamily="18" charset="0"/>
              </a:rPr>
              <a:t>Law on Digital Broadcasting has been amended,</a:t>
            </a:r>
            <a:r>
              <a:rPr lang="sr-Latn-CS" sz="1600" dirty="0">
                <a:solidFill>
                  <a:srgbClr val="632523"/>
                </a:solidFill>
                <a:latin typeface="Cambria" pitchFamily="18" charset="0"/>
              </a:rPr>
              <a:t> </a:t>
            </a:r>
            <a:r>
              <a:rPr lang="en-US" sz="1600" dirty="0">
                <a:solidFill>
                  <a:srgbClr val="632523"/>
                </a:solidFill>
                <a:latin typeface="Cambria" pitchFamily="18" charset="0"/>
              </a:rPr>
              <a:t>June </a:t>
            </a:r>
            <a:r>
              <a:rPr lang="sr-Latn-CS" sz="1600" dirty="0">
                <a:solidFill>
                  <a:srgbClr val="632523"/>
                </a:solidFill>
                <a:latin typeface="Cambria" pitchFamily="18" charset="0"/>
              </a:rPr>
              <a:t>201</a:t>
            </a:r>
            <a:r>
              <a:rPr lang="en-US" sz="1600" dirty="0">
                <a:solidFill>
                  <a:srgbClr val="632523"/>
                </a:solidFill>
                <a:latin typeface="Cambria" pitchFamily="18" charset="0"/>
              </a:rPr>
              <a:t>2;  Deadline for analogue switch-off,</a:t>
            </a:r>
          </a:p>
          <a:p>
            <a:pPr lvl="1" indent="-179388" algn="just">
              <a:buFont typeface="Cambria" pitchFamily="18" charset="0"/>
              <a:buNone/>
            </a:pPr>
            <a:r>
              <a:rPr lang="en-US" sz="1600" dirty="0">
                <a:solidFill>
                  <a:srgbClr val="632523"/>
                </a:solidFill>
                <a:latin typeface="Cambria" pitchFamily="18" charset="0"/>
              </a:rPr>
              <a:t>     changed to 17 June 2015;</a:t>
            </a:r>
          </a:p>
          <a:p>
            <a:pPr lvl="1" indent="-179388">
              <a:spcBef>
                <a:spcPts val="600"/>
              </a:spcBef>
              <a:spcAft>
                <a:spcPts val="600"/>
              </a:spcAft>
              <a:buFont typeface="Cambria" pitchFamily="18" charset="0"/>
              <a:buChar char="–"/>
            </a:pPr>
            <a:endParaRPr lang="en-GB" sz="1600" dirty="0">
              <a:solidFill>
                <a:srgbClr val="632523"/>
              </a:solidFill>
              <a:latin typeface="Cambria" pitchFamily="18" charset="0"/>
            </a:endParaRPr>
          </a:p>
          <a:p>
            <a:pPr lvl="1" indent="-179388"/>
            <a:endParaRPr lang="en-GB" sz="1400" dirty="0">
              <a:solidFill>
                <a:srgbClr val="632523"/>
              </a:solidFill>
              <a:latin typeface="Cambria" pitchFamily="18" charset="0"/>
            </a:endParaRPr>
          </a:p>
          <a:p>
            <a:endParaRPr lang="en-GB" sz="1800" dirty="0">
              <a:solidFill>
                <a:srgbClr val="632523"/>
              </a:solidFill>
              <a:latin typeface="Cambria" pitchFamily="18" charset="0"/>
            </a:endParaRPr>
          </a:p>
          <a:p>
            <a:pPr>
              <a:lnSpc>
                <a:spcPct val="80000"/>
              </a:lnSpc>
            </a:pPr>
            <a:endParaRPr lang="en-GB" sz="1800" dirty="0">
              <a:solidFill>
                <a:srgbClr val="632523"/>
              </a:solidFill>
              <a:latin typeface="Cambria" pitchFamily="18" charset="0"/>
            </a:endParaRPr>
          </a:p>
          <a:p>
            <a:pPr>
              <a:lnSpc>
                <a:spcPct val="80000"/>
              </a:lnSpc>
              <a:buFont typeface="Wingdings" pitchFamily="2" charset="2"/>
              <a:buChar char="Ø"/>
            </a:pPr>
            <a:endParaRPr lang="en-GB" sz="1800" dirty="0">
              <a:solidFill>
                <a:srgbClr val="632523"/>
              </a:solidFill>
              <a:latin typeface="Cambria" pitchFamily="18" charset="0"/>
            </a:endParaRPr>
          </a:p>
        </p:txBody>
      </p:sp>
      <p:sp>
        <p:nvSpPr>
          <p:cNvPr id="19" name="Title 18"/>
          <p:cNvSpPr txBox="1">
            <a:spLocks/>
          </p:cNvSpPr>
          <p:nvPr/>
        </p:nvSpPr>
        <p:spPr bwMode="auto">
          <a:xfrm>
            <a:off x="457200" y="533400"/>
            <a:ext cx="8229600" cy="609600"/>
          </a:xfrm>
          <a:prstGeom prst="rect">
            <a:avLst/>
          </a:prstGeom>
          <a:noFill/>
          <a:ln w="9525">
            <a:noFill/>
            <a:miter lim="800000"/>
            <a:headEnd/>
            <a:tailEnd/>
          </a:ln>
        </p:spPr>
        <p:txBody>
          <a:bodyPr anchor="ctr">
            <a:normAutofit/>
          </a:bodyPr>
          <a:lstStyle/>
          <a:p>
            <a:pPr algn="ctr"/>
            <a:r>
              <a:rPr lang="en-GB" sz="2600" b="1">
                <a:solidFill>
                  <a:schemeClr val="hlink"/>
                </a:solidFill>
                <a:latin typeface="Cambria" pitchFamily="18" charset="0"/>
              </a:rPr>
              <a:t>What we have done so far?</a:t>
            </a:r>
            <a:endParaRPr lang="en-US" sz="2600" b="1">
              <a:solidFill>
                <a:schemeClr val="hlink"/>
              </a:solidFill>
              <a:latin typeface="Cambria" pitchFamily="18" charset="0"/>
            </a:endParaRPr>
          </a:p>
        </p:txBody>
      </p:sp>
      <p:pic>
        <p:nvPicPr>
          <p:cNvPr id="19465" name="Picture 18" descr="EU MN logo"/>
          <p:cNvPicPr>
            <a:picLocks noChangeAspect="1" noChangeArrowheads="1"/>
          </p:cNvPicPr>
          <p:nvPr/>
        </p:nvPicPr>
        <p:blipFill>
          <a:blip r:embed="rId4" cstate="print"/>
          <a:srcRect/>
          <a:stretch>
            <a:fillRect/>
          </a:stretch>
        </p:blipFill>
        <p:spPr bwMode="auto">
          <a:xfrm>
            <a:off x="0" y="533400"/>
            <a:ext cx="1219200" cy="6858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Round Same Side Corner Rectangle 14"/>
          <p:cNvSpPr/>
          <p:nvPr/>
        </p:nvSpPr>
        <p:spPr>
          <a:xfrm rot="10800000">
            <a:off x="0" y="6400800"/>
            <a:ext cx="9144000" cy="457200"/>
          </a:xfrm>
          <a:prstGeom prst="round2SameRect">
            <a:avLst>
              <a:gd name="adj1" fmla="val 31543"/>
              <a:gd name="adj2" fmla="val 0"/>
            </a:avLst>
          </a:prstGeom>
          <a:solidFill>
            <a:schemeClr val="accent2">
              <a:lumMod val="20000"/>
              <a:lumOff val="80000"/>
            </a:schemeClr>
          </a:solidFill>
          <a:ln>
            <a:noFill/>
          </a:ln>
          <a:effectLst>
            <a:outerShdw blurRad="50800" dist="38100" dir="16200000" rotWithShape="0">
              <a:schemeClr val="accent2">
                <a:lumMod val="60000"/>
                <a:lumOff val="40000"/>
                <a:alpha val="61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sz="1800" dirty="0"/>
          </a:p>
        </p:txBody>
      </p:sp>
      <p:sp>
        <p:nvSpPr>
          <p:cNvPr id="14" name="Round Same Side Corner Rectangle 13"/>
          <p:cNvSpPr/>
          <p:nvPr/>
        </p:nvSpPr>
        <p:spPr>
          <a:xfrm>
            <a:off x="0" y="0"/>
            <a:ext cx="9144000" cy="533400"/>
          </a:xfrm>
          <a:prstGeom prst="round2SameRect">
            <a:avLst>
              <a:gd name="adj1" fmla="val 18309"/>
              <a:gd name="adj2" fmla="val 0"/>
            </a:avLst>
          </a:prstGeom>
          <a:solidFill>
            <a:schemeClr val="accent2">
              <a:lumMod val="50000"/>
            </a:schemeClr>
          </a:solidFill>
          <a:ln>
            <a:noFill/>
          </a:ln>
          <a:effectLst>
            <a:outerShdw blurRad="50800" dist="38100" dir="5400000" algn="t" rotWithShape="0">
              <a:schemeClr val="accent2">
                <a:lumMod val="60000"/>
                <a:lumOff val="40000"/>
                <a:alpha val="62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marL="14288" indent="-14288" fontAlgn="auto">
              <a:spcBef>
                <a:spcPts val="0"/>
              </a:spcBef>
              <a:spcAft>
                <a:spcPct val="40000"/>
              </a:spcAft>
              <a:buClr>
                <a:srgbClr val="FF0000"/>
              </a:buClr>
              <a:defRPr/>
            </a:pPr>
            <a:r>
              <a:rPr lang="sr-Latn-CS" sz="1800" b="1" dirty="0">
                <a:solidFill>
                  <a:schemeClr val="accent2">
                    <a:lumMod val="20000"/>
                    <a:lumOff val="80000"/>
                  </a:schemeClr>
                </a:solidFill>
                <a:latin typeface="Cambria" pitchFamily="18" charset="0"/>
                <a:cs typeface="Arial" charset="0"/>
              </a:rPr>
              <a:t>Chapter </a:t>
            </a:r>
            <a:r>
              <a:rPr lang="en-US" sz="1800" b="1" dirty="0">
                <a:solidFill>
                  <a:schemeClr val="accent2">
                    <a:lumMod val="20000"/>
                    <a:lumOff val="80000"/>
                  </a:schemeClr>
                </a:solidFill>
                <a:latin typeface="Cambria" pitchFamily="18" charset="0"/>
                <a:cs typeface="Arial" charset="0"/>
              </a:rPr>
              <a:t>10</a:t>
            </a:r>
            <a:r>
              <a:rPr lang="sr-Latn-CS" sz="1800" b="1" dirty="0">
                <a:solidFill>
                  <a:schemeClr val="accent2">
                    <a:lumMod val="20000"/>
                    <a:lumOff val="80000"/>
                  </a:schemeClr>
                </a:solidFill>
                <a:latin typeface="Cambria" pitchFamily="18" charset="0"/>
                <a:cs typeface="Arial" charset="0"/>
              </a:rPr>
              <a:t>: Information society and media</a:t>
            </a:r>
            <a:endParaRPr lang="en-US" sz="1800" b="1" dirty="0">
              <a:solidFill>
                <a:schemeClr val="accent2">
                  <a:lumMod val="20000"/>
                  <a:lumOff val="80000"/>
                </a:schemeClr>
              </a:solidFill>
              <a:latin typeface="Cambria" pitchFamily="18" charset="0"/>
              <a:cs typeface="Arial" charset="0"/>
            </a:endParaRPr>
          </a:p>
        </p:txBody>
      </p:sp>
      <p:grpSp>
        <p:nvGrpSpPr>
          <p:cNvPr id="21507" name="Group 34"/>
          <p:cNvGrpSpPr>
            <a:grpSpLocks/>
          </p:cNvGrpSpPr>
          <p:nvPr/>
        </p:nvGrpSpPr>
        <p:grpSpPr bwMode="auto">
          <a:xfrm>
            <a:off x="7904163" y="-4763"/>
            <a:ext cx="1211262" cy="385763"/>
            <a:chOff x="7814716" y="-5258"/>
            <a:chExt cx="1210767" cy="460280"/>
          </a:xfrm>
        </p:grpSpPr>
        <p:sp>
          <p:nvSpPr>
            <p:cNvPr id="24" name="5-Point Star 23"/>
            <p:cNvSpPr/>
            <p:nvPr/>
          </p:nvSpPr>
          <p:spPr>
            <a:xfrm rot="165688">
              <a:off x="7814716" y="-5258"/>
              <a:ext cx="181726" cy="193580"/>
            </a:xfrm>
            <a:prstGeom prst="star5">
              <a:avLst/>
            </a:prstGeom>
            <a:solidFill>
              <a:srgbClr val="FFFF00"/>
            </a:solidFill>
            <a:ln>
              <a:noFill/>
            </a:ln>
            <a:effectLst>
              <a:reflection blurRad="6350" stA="50000" endA="300" endPos="90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sz="1800" dirty="0"/>
            </a:p>
          </p:txBody>
        </p:sp>
        <p:sp>
          <p:nvSpPr>
            <p:cNvPr id="30" name="5-Point Star 29"/>
            <p:cNvSpPr/>
            <p:nvPr/>
          </p:nvSpPr>
          <p:spPr>
            <a:xfrm rot="165688">
              <a:off x="7996034" y="175717"/>
              <a:ext cx="181726" cy="193580"/>
            </a:xfrm>
            <a:prstGeom prst="star5">
              <a:avLst/>
            </a:prstGeom>
            <a:solidFill>
              <a:srgbClr val="FFFF00"/>
            </a:solidFill>
            <a:ln>
              <a:noFill/>
            </a:ln>
            <a:effectLst>
              <a:reflection blurRad="6350" stA="50000" endA="300" endPos="90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sz="1800" dirty="0"/>
            </a:p>
          </p:txBody>
        </p:sp>
        <p:sp>
          <p:nvSpPr>
            <p:cNvPr id="31" name="5-Point Star 30"/>
            <p:cNvSpPr/>
            <p:nvPr/>
          </p:nvSpPr>
          <p:spPr>
            <a:xfrm rot="165688">
              <a:off x="8224634" y="261442"/>
              <a:ext cx="181726" cy="193580"/>
            </a:xfrm>
            <a:prstGeom prst="star5">
              <a:avLst/>
            </a:prstGeom>
            <a:solidFill>
              <a:srgbClr val="FFFF00"/>
            </a:solidFill>
            <a:ln>
              <a:noFill/>
            </a:ln>
            <a:effectLst>
              <a:reflection blurRad="6350" stA="50000" endA="300" endPos="90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sz="1800" dirty="0"/>
            </a:p>
          </p:txBody>
        </p:sp>
        <p:sp>
          <p:nvSpPr>
            <p:cNvPr id="32" name="5-Point Star 31"/>
            <p:cNvSpPr/>
            <p:nvPr/>
          </p:nvSpPr>
          <p:spPr>
            <a:xfrm rot="165688">
              <a:off x="8462757" y="261440"/>
              <a:ext cx="181726" cy="193580"/>
            </a:xfrm>
            <a:prstGeom prst="star5">
              <a:avLst/>
            </a:prstGeom>
            <a:solidFill>
              <a:srgbClr val="FFFF00"/>
            </a:solidFill>
            <a:ln>
              <a:noFill/>
            </a:ln>
            <a:effectLst>
              <a:reflection blurRad="6350" stA="50000" endA="300" endPos="90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sz="1800" dirty="0"/>
            </a:p>
          </p:txBody>
        </p:sp>
        <p:sp>
          <p:nvSpPr>
            <p:cNvPr id="33" name="5-Point Star 32"/>
            <p:cNvSpPr/>
            <p:nvPr/>
          </p:nvSpPr>
          <p:spPr>
            <a:xfrm rot="165688">
              <a:off x="8843757" y="4266"/>
              <a:ext cx="181726" cy="193580"/>
            </a:xfrm>
            <a:prstGeom prst="star5">
              <a:avLst/>
            </a:prstGeom>
            <a:solidFill>
              <a:srgbClr val="FFFF00"/>
            </a:solidFill>
            <a:ln>
              <a:noFill/>
            </a:ln>
            <a:effectLst>
              <a:reflection blurRad="6350" stA="50000" endA="300" endPos="90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sz="1800" dirty="0"/>
            </a:p>
          </p:txBody>
        </p:sp>
        <p:sp>
          <p:nvSpPr>
            <p:cNvPr id="34" name="5-Point Star 33"/>
            <p:cNvSpPr/>
            <p:nvPr/>
          </p:nvSpPr>
          <p:spPr>
            <a:xfrm rot="165688">
              <a:off x="8672308" y="166190"/>
              <a:ext cx="181726" cy="193580"/>
            </a:xfrm>
            <a:prstGeom prst="star5">
              <a:avLst/>
            </a:prstGeom>
            <a:solidFill>
              <a:srgbClr val="FFFF00"/>
            </a:solidFill>
            <a:ln>
              <a:noFill/>
            </a:ln>
            <a:effectLst>
              <a:reflection blurRad="6350" stA="50000" endA="300" endPos="90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sz="1800" dirty="0"/>
            </a:p>
          </p:txBody>
        </p:sp>
      </p:grpSp>
      <p:sp>
        <p:nvSpPr>
          <p:cNvPr id="36" name="Rectangle 35"/>
          <p:cNvSpPr/>
          <p:nvPr/>
        </p:nvSpPr>
        <p:spPr>
          <a:xfrm>
            <a:off x="381000" y="4495800"/>
            <a:ext cx="8382000" cy="923925"/>
          </a:xfrm>
          <a:prstGeom prst="rect">
            <a:avLst/>
          </a:prstGeom>
        </p:spPr>
        <p:txBody>
          <a:bodyPr>
            <a:spAutoFit/>
          </a:bodyPr>
          <a:lstStyle/>
          <a:p>
            <a:pPr marL="814388" indent="-450850" algn="ctr" fontAlgn="auto">
              <a:spcBef>
                <a:spcPts val="0"/>
              </a:spcBef>
              <a:spcAft>
                <a:spcPts val="0"/>
              </a:spcAft>
              <a:defRPr/>
            </a:pPr>
            <a:endParaRPr lang="en-US" sz="1800" b="1" dirty="0">
              <a:solidFill>
                <a:schemeClr val="accent2">
                  <a:lumMod val="50000"/>
                </a:schemeClr>
              </a:solidFill>
              <a:latin typeface="Cambria" pitchFamily="18" charset="0"/>
              <a:cs typeface="+mn-cs"/>
            </a:endParaRPr>
          </a:p>
          <a:p>
            <a:pPr marL="814388" indent="-450850" algn="ctr" fontAlgn="auto">
              <a:spcBef>
                <a:spcPts val="0"/>
              </a:spcBef>
              <a:spcAft>
                <a:spcPts val="0"/>
              </a:spcAft>
              <a:defRPr/>
            </a:pPr>
            <a:endParaRPr lang="en-US" sz="1800" b="1" dirty="0">
              <a:solidFill>
                <a:schemeClr val="accent2">
                  <a:lumMod val="50000"/>
                </a:schemeClr>
              </a:solidFill>
              <a:latin typeface="Cambria" pitchFamily="18" charset="0"/>
              <a:cs typeface="+mn-cs"/>
            </a:endParaRPr>
          </a:p>
          <a:p>
            <a:pPr marL="814388" indent="-450850" algn="ctr" fontAlgn="auto">
              <a:spcBef>
                <a:spcPts val="0"/>
              </a:spcBef>
              <a:spcAft>
                <a:spcPts val="0"/>
              </a:spcAft>
              <a:defRPr/>
            </a:pPr>
            <a:endParaRPr lang="en-US" sz="1800" b="1" dirty="0">
              <a:solidFill>
                <a:schemeClr val="accent2">
                  <a:lumMod val="50000"/>
                </a:schemeClr>
              </a:solidFill>
              <a:latin typeface="Cambria" pitchFamily="18" charset="0"/>
              <a:cs typeface="+mn-cs"/>
            </a:endParaRPr>
          </a:p>
        </p:txBody>
      </p:sp>
      <p:pic>
        <p:nvPicPr>
          <p:cNvPr id="21509" name="Picture 4" descr="C:\Documents and Settings\alen.nikezic\Desktop\MUPIJU-Stari komp\Press clipping\montenegro grb.wmf"/>
          <p:cNvPicPr>
            <a:picLocks noChangeAspect="1" noChangeArrowheads="1"/>
          </p:cNvPicPr>
          <p:nvPr/>
        </p:nvPicPr>
        <p:blipFill>
          <a:blip r:embed="rId2" cstate="print"/>
          <a:srcRect/>
          <a:stretch>
            <a:fillRect/>
          </a:stretch>
        </p:blipFill>
        <p:spPr bwMode="auto">
          <a:xfrm>
            <a:off x="66675" y="6362700"/>
            <a:ext cx="508000" cy="503238"/>
          </a:xfrm>
          <a:prstGeom prst="rect">
            <a:avLst/>
          </a:prstGeom>
          <a:noFill/>
          <a:ln w="9525">
            <a:noFill/>
            <a:miter lim="800000"/>
            <a:headEnd/>
            <a:tailEnd/>
          </a:ln>
        </p:spPr>
      </p:pic>
      <p:sp>
        <p:nvSpPr>
          <p:cNvPr id="20" name="Rectangle 19"/>
          <p:cNvSpPr/>
          <p:nvPr/>
        </p:nvSpPr>
        <p:spPr>
          <a:xfrm>
            <a:off x="498475" y="6415088"/>
            <a:ext cx="4564063" cy="400050"/>
          </a:xfrm>
          <a:prstGeom prst="rect">
            <a:avLst/>
          </a:prstGeom>
        </p:spPr>
        <p:txBody>
          <a:bodyPr wrap="none">
            <a:spAutoFit/>
          </a:bodyPr>
          <a:lstStyle/>
          <a:p>
            <a:pPr fontAlgn="auto">
              <a:spcBef>
                <a:spcPts val="0"/>
              </a:spcBef>
              <a:spcAft>
                <a:spcPts val="0"/>
              </a:spcAft>
              <a:defRPr/>
            </a:pPr>
            <a:r>
              <a:rPr lang="sr-Latn-CS" sz="1000" b="1" dirty="0">
                <a:solidFill>
                  <a:schemeClr val="accent2">
                    <a:lumMod val="75000"/>
                  </a:schemeClr>
                </a:solidFill>
                <a:latin typeface="Cambria" pitchFamily="18" charset="0"/>
                <a:cs typeface="+mn-cs"/>
              </a:rPr>
              <a:t>M O N T E N E G R O</a:t>
            </a:r>
          </a:p>
          <a:p>
            <a:pPr fontAlgn="auto">
              <a:spcBef>
                <a:spcPts val="0"/>
              </a:spcBef>
              <a:spcAft>
                <a:spcPts val="0"/>
              </a:spcAft>
              <a:defRPr/>
            </a:pPr>
            <a:r>
              <a:rPr lang="en-GB" sz="1000" b="1" dirty="0">
                <a:solidFill>
                  <a:schemeClr val="accent2">
                    <a:lumMod val="75000"/>
                  </a:schemeClr>
                </a:solidFill>
                <a:latin typeface="Cambria" pitchFamily="18" charset="0"/>
                <a:cs typeface="+mn-cs"/>
              </a:rPr>
              <a:t>Negotiating Team for the Accession of  </a:t>
            </a:r>
            <a:r>
              <a:rPr lang="sr-Latn-CS" sz="1000" b="1" dirty="0">
                <a:solidFill>
                  <a:schemeClr val="accent2">
                    <a:lumMod val="75000"/>
                  </a:schemeClr>
                </a:solidFill>
                <a:latin typeface="Cambria" pitchFamily="18" charset="0"/>
                <a:cs typeface="+mn-cs"/>
              </a:rPr>
              <a:t>Montenegro </a:t>
            </a:r>
            <a:r>
              <a:rPr lang="en-GB" sz="1000" b="1" dirty="0">
                <a:solidFill>
                  <a:schemeClr val="accent2">
                    <a:lumMod val="75000"/>
                  </a:schemeClr>
                </a:solidFill>
                <a:latin typeface="Cambria" pitchFamily="18" charset="0"/>
                <a:cs typeface="+mn-cs"/>
              </a:rPr>
              <a:t>to the European Union</a:t>
            </a:r>
            <a:r>
              <a:rPr lang="sr-Latn-CS" sz="1000" b="1" dirty="0">
                <a:solidFill>
                  <a:schemeClr val="accent2">
                    <a:lumMod val="75000"/>
                  </a:schemeClr>
                </a:solidFill>
                <a:latin typeface="Cambria" pitchFamily="18" charset="0"/>
                <a:cs typeface="+mn-cs"/>
              </a:rPr>
              <a:t> </a:t>
            </a:r>
            <a:endParaRPr lang="en-US" sz="1000" dirty="0">
              <a:solidFill>
                <a:schemeClr val="accent2">
                  <a:lumMod val="75000"/>
                </a:schemeClr>
              </a:solidFill>
              <a:latin typeface="+mn-lt"/>
              <a:cs typeface="+mn-cs"/>
            </a:endParaRPr>
          </a:p>
        </p:txBody>
      </p:sp>
      <p:sp>
        <p:nvSpPr>
          <p:cNvPr id="16" name="Rectangle 15"/>
          <p:cNvSpPr/>
          <p:nvPr/>
        </p:nvSpPr>
        <p:spPr>
          <a:xfrm>
            <a:off x="5943600" y="6400800"/>
            <a:ext cx="3200400" cy="457200"/>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1100" b="1" dirty="0">
                <a:solidFill>
                  <a:schemeClr val="accent2">
                    <a:lumMod val="50000"/>
                  </a:schemeClr>
                </a:solidFill>
              </a:rPr>
              <a:t>Chapter </a:t>
            </a:r>
            <a:r>
              <a:rPr lang="x-none" sz="1100" b="1" dirty="0">
                <a:solidFill>
                  <a:schemeClr val="accent2">
                    <a:lumMod val="50000"/>
                  </a:schemeClr>
                </a:solidFill>
              </a:rPr>
              <a:t>10</a:t>
            </a:r>
            <a:r>
              <a:rPr lang="en-US" sz="1100" b="1" dirty="0">
                <a:solidFill>
                  <a:schemeClr val="accent2">
                    <a:lumMod val="50000"/>
                  </a:schemeClr>
                </a:solidFill>
              </a:rPr>
              <a:t>: </a:t>
            </a:r>
            <a:r>
              <a:rPr lang="x-none" sz="1100" b="1" dirty="0">
                <a:solidFill>
                  <a:schemeClr val="accent2">
                    <a:lumMod val="50000"/>
                  </a:schemeClr>
                </a:solidFill>
              </a:rPr>
              <a:t> INFORMATION SOCIETY AND MEDIA</a:t>
            </a:r>
            <a:endParaRPr lang="pl-PL" sz="1100" b="1" dirty="0">
              <a:solidFill>
                <a:schemeClr val="accent2">
                  <a:lumMod val="50000"/>
                </a:schemeClr>
              </a:solidFill>
            </a:endParaRPr>
          </a:p>
        </p:txBody>
      </p:sp>
      <p:pic>
        <p:nvPicPr>
          <p:cNvPr id="21512" name="Picture 18" descr="EU MN logo"/>
          <p:cNvPicPr>
            <a:picLocks noChangeAspect="1" noChangeArrowheads="1"/>
          </p:cNvPicPr>
          <p:nvPr/>
        </p:nvPicPr>
        <p:blipFill>
          <a:blip r:embed="rId3" cstate="print"/>
          <a:srcRect/>
          <a:stretch>
            <a:fillRect/>
          </a:stretch>
        </p:blipFill>
        <p:spPr bwMode="auto">
          <a:xfrm>
            <a:off x="152400" y="609600"/>
            <a:ext cx="1219200" cy="685800"/>
          </a:xfrm>
          <a:prstGeom prst="rect">
            <a:avLst/>
          </a:prstGeom>
          <a:noFill/>
          <a:ln w="9525">
            <a:noFill/>
            <a:miter lim="800000"/>
            <a:headEnd/>
            <a:tailEnd/>
          </a:ln>
        </p:spPr>
      </p:pic>
      <p:sp>
        <p:nvSpPr>
          <p:cNvPr id="3082" name="Rectangle 6"/>
          <p:cNvSpPr txBox="1">
            <a:spLocks noChangeArrowheads="1"/>
          </p:cNvSpPr>
          <p:nvPr/>
        </p:nvSpPr>
        <p:spPr bwMode="auto">
          <a:xfrm>
            <a:off x="1371600" y="655638"/>
            <a:ext cx="7391400" cy="487362"/>
          </a:xfrm>
          <a:prstGeom prst="rect">
            <a:avLst/>
          </a:prstGeom>
          <a:noFill/>
          <a:ln>
            <a:noFill/>
          </a:ln>
          <a:extLst>
            <a:ext uri="{909E8E84-426E-40DD-AFC4-6F175D3DCCD1}"/>
            <a:ext uri="{91240B29-F687-4F45-9708-019B960494DF}"/>
          </a:extLst>
        </p:spPr>
        <p:txBody>
          <a:bodyPr anchor="ctr"/>
          <a:lstStyle/>
          <a:p>
            <a:pPr algn="ctr" eaLnBrk="0" hangingPunct="0"/>
            <a:r>
              <a:rPr lang="en-US" sz="2800" b="1">
                <a:solidFill>
                  <a:schemeClr val="hlink"/>
                </a:solidFill>
                <a:latin typeface="Cambria" pitchFamily="18" charset="0"/>
              </a:rPr>
              <a:t>Market information</a:t>
            </a:r>
          </a:p>
        </p:txBody>
      </p:sp>
      <p:pic>
        <p:nvPicPr>
          <p:cNvPr id="21514" name="Chart 2"/>
          <p:cNvPicPr>
            <a:picLocks noChangeArrowheads="1"/>
          </p:cNvPicPr>
          <p:nvPr/>
        </p:nvPicPr>
        <p:blipFill>
          <a:blip r:embed="rId4" cstate="print"/>
          <a:srcRect b="-319"/>
          <a:stretch>
            <a:fillRect/>
          </a:stretch>
        </p:blipFill>
        <p:spPr bwMode="auto">
          <a:xfrm>
            <a:off x="1014413" y="3048000"/>
            <a:ext cx="4067175" cy="1295400"/>
          </a:xfrm>
          <a:prstGeom prst="rect">
            <a:avLst/>
          </a:prstGeom>
          <a:noFill/>
          <a:ln w="9525">
            <a:noFill/>
            <a:miter lim="800000"/>
            <a:headEnd/>
            <a:tailEnd/>
          </a:ln>
        </p:spPr>
      </p:pic>
      <p:sp>
        <p:nvSpPr>
          <p:cNvPr id="21515" name="Rectangle 1"/>
          <p:cNvSpPr>
            <a:spLocks noChangeArrowheads="1"/>
          </p:cNvSpPr>
          <p:nvPr/>
        </p:nvSpPr>
        <p:spPr bwMode="auto">
          <a:xfrm>
            <a:off x="762000" y="1600200"/>
            <a:ext cx="5029200" cy="1465263"/>
          </a:xfrm>
          <a:prstGeom prst="rect">
            <a:avLst/>
          </a:prstGeom>
          <a:noFill/>
          <a:ln w="9525">
            <a:noFill/>
            <a:miter lim="800000"/>
            <a:headEnd/>
            <a:tailEnd/>
          </a:ln>
        </p:spPr>
        <p:txBody>
          <a:bodyPr>
            <a:spAutoFit/>
          </a:bodyPr>
          <a:lstStyle/>
          <a:p>
            <a:pPr marL="285750" indent="-285750">
              <a:buFont typeface="Wingdings" pitchFamily="2" charset="2"/>
              <a:buChar char="Ø"/>
            </a:pPr>
            <a:r>
              <a:rPr lang="de-DE" sz="1800" dirty="0">
                <a:solidFill>
                  <a:srgbClr val="663300"/>
                </a:solidFill>
                <a:latin typeface="Cambria" pitchFamily="18" charset="0"/>
              </a:rPr>
              <a:t>Total number of citizens 625.200  </a:t>
            </a:r>
            <a:endParaRPr lang="sr-Latn-ME" sz="1800" dirty="0" smtClean="0">
              <a:solidFill>
                <a:srgbClr val="663300"/>
              </a:solidFill>
              <a:latin typeface="Cambria" pitchFamily="18" charset="0"/>
            </a:endParaRPr>
          </a:p>
          <a:p>
            <a:pPr marL="285750" indent="-285750">
              <a:buFont typeface="Wingdings" pitchFamily="2" charset="2"/>
              <a:buChar char="Ø"/>
            </a:pPr>
            <a:r>
              <a:rPr lang="de-DE" sz="1800" dirty="0" smtClean="0">
                <a:solidFill>
                  <a:srgbClr val="663300"/>
                </a:solidFill>
                <a:latin typeface="Cambria" pitchFamily="18" charset="0"/>
              </a:rPr>
              <a:t>TV </a:t>
            </a:r>
            <a:r>
              <a:rPr lang="de-DE" sz="1800" dirty="0">
                <a:solidFill>
                  <a:srgbClr val="663300"/>
                </a:solidFill>
                <a:latin typeface="Cambria" pitchFamily="18" charset="0"/>
              </a:rPr>
              <a:t>households: 194.700</a:t>
            </a:r>
          </a:p>
          <a:p>
            <a:pPr marL="285750" indent="-285750">
              <a:buFont typeface="Wingdings" pitchFamily="2" charset="2"/>
              <a:buChar char="Ø"/>
            </a:pPr>
            <a:r>
              <a:rPr lang="de-DE" sz="1800" dirty="0">
                <a:solidFill>
                  <a:srgbClr val="663300"/>
                </a:solidFill>
                <a:latin typeface="Cambria" pitchFamily="18" charset="0"/>
              </a:rPr>
              <a:t>Market share:</a:t>
            </a:r>
          </a:p>
          <a:p>
            <a:pPr lvl="1"/>
            <a:r>
              <a:rPr lang="de-DE" sz="1800" dirty="0">
                <a:solidFill>
                  <a:srgbClr val="663300"/>
                </a:solidFill>
                <a:latin typeface="Cambria" pitchFamily="18" charset="0"/>
              </a:rPr>
              <a:t>Terrestrial:  33,6  %</a:t>
            </a:r>
          </a:p>
          <a:p>
            <a:pPr lvl="1"/>
            <a:r>
              <a:rPr lang="de-DE" sz="1800" dirty="0">
                <a:solidFill>
                  <a:srgbClr val="663300"/>
                </a:solidFill>
                <a:latin typeface="Cambria" pitchFamily="18" charset="0"/>
              </a:rPr>
              <a:t>Alternative platforms  66,24</a:t>
            </a:r>
            <a:r>
              <a:rPr lang="en-US" sz="1800" dirty="0">
                <a:solidFill>
                  <a:srgbClr val="663300"/>
                </a:solidFill>
                <a:latin typeface="Cambria" pitchFamily="18" charset="0"/>
              </a:rPr>
              <a:t> %</a:t>
            </a:r>
            <a:endParaRPr lang="de-DE" sz="1800" dirty="0">
              <a:solidFill>
                <a:srgbClr val="663300"/>
              </a:solidFill>
              <a:latin typeface="Cambria" pitchFamily="18" charset="0"/>
            </a:endParaRPr>
          </a:p>
        </p:txBody>
      </p:sp>
      <p:sp>
        <p:nvSpPr>
          <p:cNvPr id="21516" name="Rectangle 2"/>
          <p:cNvSpPr>
            <a:spLocks noChangeArrowheads="1"/>
          </p:cNvSpPr>
          <p:nvPr/>
        </p:nvSpPr>
        <p:spPr bwMode="auto">
          <a:xfrm>
            <a:off x="777875" y="4343400"/>
            <a:ext cx="7881938" cy="1739900"/>
          </a:xfrm>
          <a:prstGeom prst="rect">
            <a:avLst/>
          </a:prstGeom>
          <a:noFill/>
          <a:ln w="9525">
            <a:noFill/>
            <a:miter lim="800000"/>
            <a:headEnd/>
            <a:tailEnd/>
          </a:ln>
        </p:spPr>
        <p:txBody>
          <a:bodyPr>
            <a:spAutoFit/>
          </a:bodyPr>
          <a:lstStyle/>
          <a:p>
            <a:pPr marL="285750" indent="-285750">
              <a:buFont typeface="Wingdings" pitchFamily="2" charset="2"/>
              <a:buChar char="Ø"/>
            </a:pPr>
            <a:r>
              <a:rPr lang="de-DE" sz="1800">
                <a:solidFill>
                  <a:schemeClr val="tx2"/>
                </a:solidFill>
                <a:latin typeface="Cambria" pitchFamily="18" charset="0"/>
              </a:rPr>
              <a:t>Terrestrial broadcasters: </a:t>
            </a:r>
          </a:p>
          <a:p>
            <a:pPr marL="285750" indent="-285750"/>
            <a:r>
              <a:rPr lang="es-ES" sz="1800">
                <a:solidFill>
                  <a:srgbClr val="632523"/>
                </a:solidFill>
                <a:latin typeface="Cambria" pitchFamily="18" charset="0"/>
              </a:rPr>
              <a:t>R</a:t>
            </a:r>
            <a:r>
              <a:rPr lang="en-US" sz="1800">
                <a:solidFill>
                  <a:srgbClr val="632523"/>
                </a:solidFill>
                <a:latin typeface="Cambria" pitchFamily="18" charset="0"/>
              </a:rPr>
              <a:t>adio Television</a:t>
            </a:r>
            <a:r>
              <a:rPr lang="es-ES" sz="1800">
                <a:solidFill>
                  <a:srgbClr val="632523"/>
                </a:solidFill>
                <a:latin typeface="Cambria" pitchFamily="18" charset="0"/>
              </a:rPr>
              <a:t>  Montenegro (public service broadcaster with 3 channels), </a:t>
            </a:r>
          </a:p>
          <a:p>
            <a:pPr marL="285750" indent="-285750"/>
            <a:r>
              <a:rPr lang="es-ES" sz="1800">
                <a:solidFill>
                  <a:srgbClr val="632523"/>
                </a:solidFill>
                <a:latin typeface="Cambria" pitchFamily="18" charset="0"/>
              </a:rPr>
              <a:t> 3 comercial TV broadcasters with national coverage  </a:t>
            </a:r>
          </a:p>
          <a:p>
            <a:pPr marL="285750" indent="-285750"/>
            <a:r>
              <a:rPr lang="en-US" sz="1800">
                <a:solidFill>
                  <a:srgbClr val="632523"/>
                </a:solidFill>
                <a:latin typeface="Cambria" pitchFamily="18" charset="0"/>
              </a:rPr>
              <a:t>14 regional/local services  </a:t>
            </a:r>
          </a:p>
          <a:p>
            <a:pPr marL="285750" indent="-285750"/>
            <a:r>
              <a:rPr lang="en-US" sz="1800">
                <a:solidFill>
                  <a:srgbClr val="632523"/>
                </a:solidFill>
                <a:latin typeface="Cambria" pitchFamily="18" charset="0"/>
              </a:rPr>
              <a:t> 3 local PSB services</a:t>
            </a:r>
            <a:endParaRPr lang="de-DE" sz="1800">
              <a:solidFill>
                <a:srgbClr val="632523"/>
              </a:solidFill>
              <a:latin typeface="Cambria" pitchFamily="18" charset="0"/>
            </a:endParaRPr>
          </a:p>
          <a:p>
            <a:pPr marL="285750" indent="-285750">
              <a:buFont typeface="Wingdings" pitchFamily="2" charset="2"/>
              <a:buChar char="Ø"/>
            </a:pPr>
            <a:r>
              <a:rPr lang="de-DE" sz="1800">
                <a:solidFill>
                  <a:schemeClr val="tx2"/>
                </a:solidFill>
                <a:latin typeface="Cambria" pitchFamily="18" charset="0"/>
              </a:rPr>
              <a:t>Major terrestrial network operator: </a:t>
            </a:r>
            <a:r>
              <a:rPr lang="de-DE" sz="1800">
                <a:solidFill>
                  <a:srgbClr val="632523"/>
                </a:solidFill>
                <a:latin typeface="Cambria" pitchFamily="18" charset="0"/>
              </a:rPr>
              <a:t>Broadcasting center ltd  </a:t>
            </a:r>
            <a:endParaRPr lang="es-ES" sz="1800">
              <a:solidFill>
                <a:srgbClr val="632523"/>
              </a:solidFill>
              <a:latin typeface="Cambria" pitchFamily="18"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Round Same Side Corner Rectangle 14"/>
          <p:cNvSpPr/>
          <p:nvPr/>
        </p:nvSpPr>
        <p:spPr>
          <a:xfrm rot="10800000">
            <a:off x="0" y="6400800"/>
            <a:ext cx="9144000" cy="457200"/>
          </a:xfrm>
          <a:prstGeom prst="round2SameRect">
            <a:avLst>
              <a:gd name="adj1" fmla="val 31543"/>
              <a:gd name="adj2" fmla="val 0"/>
            </a:avLst>
          </a:prstGeom>
          <a:solidFill>
            <a:schemeClr val="accent2">
              <a:lumMod val="20000"/>
              <a:lumOff val="80000"/>
            </a:schemeClr>
          </a:solidFill>
          <a:ln>
            <a:noFill/>
          </a:ln>
          <a:effectLst>
            <a:outerShdw blurRad="50800" dist="38100" dir="16200000" rotWithShape="0">
              <a:schemeClr val="accent2">
                <a:lumMod val="60000"/>
                <a:lumOff val="40000"/>
                <a:alpha val="61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sz="1800" dirty="0"/>
          </a:p>
        </p:txBody>
      </p:sp>
      <p:sp>
        <p:nvSpPr>
          <p:cNvPr id="14" name="Round Same Side Corner Rectangle 13"/>
          <p:cNvSpPr/>
          <p:nvPr/>
        </p:nvSpPr>
        <p:spPr>
          <a:xfrm>
            <a:off x="0" y="0"/>
            <a:ext cx="9144000" cy="533400"/>
          </a:xfrm>
          <a:prstGeom prst="round2SameRect">
            <a:avLst>
              <a:gd name="adj1" fmla="val 18309"/>
              <a:gd name="adj2" fmla="val 0"/>
            </a:avLst>
          </a:prstGeom>
          <a:solidFill>
            <a:schemeClr val="accent2">
              <a:lumMod val="50000"/>
            </a:schemeClr>
          </a:solidFill>
          <a:ln>
            <a:noFill/>
          </a:ln>
          <a:effectLst>
            <a:outerShdw blurRad="50800" dist="38100" dir="5400000" algn="t" rotWithShape="0">
              <a:schemeClr val="accent2">
                <a:lumMod val="60000"/>
                <a:lumOff val="40000"/>
                <a:alpha val="62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marL="14288" indent="-14288" fontAlgn="auto">
              <a:spcBef>
                <a:spcPts val="0"/>
              </a:spcBef>
              <a:spcAft>
                <a:spcPct val="40000"/>
              </a:spcAft>
              <a:buClr>
                <a:srgbClr val="FF0000"/>
              </a:buClr>
              <a:defRPr/>
            </a:pPr>
            <a:r>
              <a:rPr lang="sr-Latn-CS" sz="1800" b="1" dirty="0">
                <a:solidFill>
                  <a:schemeClr val="accent2">
                    <a:lumMod val="20000"/>
                    <a:lumOff val="80000"/>
                  </a:schemeClr>
                </a:solidFill>
                <a:latin typeface="Cambria" pitchFamily="18" charset="0"/>
                <a:cs typeface="Arial" charset="0"/>
              </a:rPr>
              <a:t>Chapter </a:t>
            </a:r>
            <a:r>
              <a:rPr lang="en-US" sz="1800" b="1" dirty="0">
                <a:solidFill>
                  <a:schemeClr val="accent2">
                    <a:lumMod val="20000"/>
                    <a:lumOff val="80000"/>
                  </a:schemeClr>
                </a:solidFill>
                <a:latin typeface="Cambria" pitchFamily="18" charset="0"/>
                <a:cs typeface="Arial" charset="0"/>
              </a:rPr>
              <a:t>10</a:t>
            </a:r>
            <a:r>
              <a:rPr lang="sr-Latn-CS" sz="1800" b="1" dirty="0">
                <a:solidFill>
                  <a:schemeClr val="accent2">
                    <a:lumMod val="20000"/>
                    <a:lumOff val="80000"/>
                  </a:schemeClr>
                </a:solidFill>
                <a:latin typeface="Cambria" pitchFamily="18" charset="0"/>
                <a:cs typeface="Arial" charset="0"/>
              </a:rPr>
              <a:t>: Information society and media</a:t>
            </a:r>
            <a:endParaRPr lang="en-US" sz="1800" b="1" dirty="0">
              <a:solidFill>
                <a:schemeClr val="accent2">
                  <a:lumMod val="20000"/>
                  <a:lumOff val="80000"/>
                </a:schemeClr>
              </a:solidFill>
              <a:latin typeface="Cambria" pitchFamily="18" charset="0"/>
              <a:cs typeface="Arial" charset="0"/>
            </a:endParaRPr>
          </a:p>
        </p:txBody>
      </p:sp>
      <p:grpSp>
        <p:nvGrpSpPr>
          <p:cNvPr id="22531" name="Group 34"/>
          <p:cNvGrpSpPr>
            <a:grpSpLocks/>
          </p:cNvGrpSpPr>
          <p:nvPr/>
        </p:nvGrpSpPr>
        <p:grpSpPr bwMode="auto">
          <a:xfrm>
            <a:off x="7904163" y="-4763"/>
            <a:ext cx="1211262" cy="385763"/>
            <a:chOff x="7814716" y="-5258"/>
            <a:chExt cx="1210767" cy="460280"/>
          </a:xfrm>
        </p:grpSpPr>
        <p:sp>
          <p:nvSpPr>
            <p:cNvPr id="24" name="5-Point Star 23"/>
            <p:cNvSpPr/>
            <p:nvPr/>
          </p:nvSpPr>
          <p:spPr>
            <a:xfrm rot="165688">
              <a:off x="7814716" y="-5258"/>
              <a:ext cx="181726" cy="193580"/>
            </a:xfrm>
            <a:prstGeom prst="star5">
              <a:avLst/>
            </a:prstGeom>
            <a:solidFill>
              <a:srgbClr val="FFFF00"/>
            </a:solidFill>
            <a:ln>
              <a:noFill/>
            </a:ln>
            <a:effectLst>
              <a:reflection blurRad="6350" stA="50000" endA="300" endPos="90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sz="1800" dirty="0"/>
            </a:p>
          </p:txBody>
        </p:sp>
        <p:sp>
          <p:nvSpPr>
            <p:cNvPr id="30" name="5-Point Star 29"/>
            <p:cNvSpPr/>
            <p:nvPr/>
          </p:nvSpPr>
          <p:spPr>
            <a:xfrm rot="165688">
              <a:off x="7996034" y="175717"/>
              <a:ext cx="181726" cy="193580"/>
            </a:xfrm>
            <a:prstGeom prst="star5">
              <a:avLst/>
            </a:prstGeom>
            <a:solidFill>
              <a:srgbClr val="FFFF00"/>
            </a:solidFill>
            <a:ln>
              <a:noFill/>
            </a:ln>
            <a:effectLst>
              <a:reflection blurRad="6350" stA="50000" endA="300" endPos="90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sz="1800" dirty="0"/>
            </a:p>
          </p:txBody>
        </p:sp>
        <p:sp>
          <p:nvSpPr>
            <p:cNvPr id="31" name="5-Point Star 30"/>
            <p:cNvSpPr/>
            <p:nvPr/>
          </p:nvSpPr>
          <p:spPr>
            <a:xfrm rot="165688">
              <a:off x="8224634" y="261442"/>
              <a:ext cx="181726" cy="193580"/>
            </a:xfrm>
            <a:prstGeom prst="star5">
              <a:avLst/>
            </a:prstGeom>
            <a:solidFill>
              <a:srgbClr val="FFFF00"/>
            </a:solidFill>
            <a:ln>
              <a:noFill/>
            </a:ln>
            <a:effectLst>
              <a:reflection blurRad="6350" stA="50000" endA="300" endPos="90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sz="1800" dirty="0"/>
            </a:p>
          </p:txBody>
        </p:sp>
        <p:sp>
          <p:nvSpPr>
            <p:cNvPr id="32" name="5-Point Star 31"/>
            <p:cNvSpPr/>
            <p:nvPr/>
          </p:nvSpPr>
          <p:spPr>
            <a:xfrm rot="165688">
              <a:off x="8462757" y="261440"/>
              <a:ext cx="181726" cy="193580"/>
            </a:xfrm>
            <a:prstGeom prst="star5">
              <a:avLst/>
            </a:prstGeom>
            <a:solidFill>
              <a:srgbClr val="FFFF00"/>
            </a:solidFill>
            <a:ln>
              <a:noFill/>
            </a:ln>
            <a:effectLst>
              <a:reflection blurRad="6350" stA="50000" endA="300" endPos="90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sz="1800" dirty="0"/>
            </a:p>
          </p:txBody>
        </p:sp>
        <p:sp>
          <p:nvSpPr>
            <p:cNvPr id="33" name="5-Point Star 32"/>
            <p:cNvSpPr/>
            <p:nvPr/>
          </p:nvSpPr>
          <p:spPr>
            <a:xfrm rot="165688">
              <a:off x="8843757" y="4266"/>
              <a:ext cx="181726" cy="193580"/>
            </a:xfrm>
            <a:prstGeom prst="star5">
              <a:avLst/>
            </a:prstGeom>
            <a:solidFill>
              <a:srgbClr val="FFFF00"/>
            </a:solidFill>
            <a:ln>
              <a:noFill/>
            </a:ln>
            <a:effectLst>
              <a:reflection blurRad="6350" stA="50000" endA="300" endPos="90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sz="1800" dirty="0"/>
            </a:p>
          </p:txBody>
        </p:sp>
        <p:sp>
          <p:nvSpPr>
            <p:cNvPr id="34" name="5-Point Star 33"/>
            <p:cNvSpPr/>
            <p:nvPr/>
          </p:nvSpPr>
          <p:spPr>
            <a:xfrm rot="165688">
              <a:off x="8672308" y="166190"/>
              <a:ext cx="181726" cy="193580"/>
            </a:xfrm>
            <a:prstGeom prst="star5">
              <a:avLst/>
            </a:prstGeom>
            <a:solidFill>
              <a:srgbClr val="FFFF00"/>
            </a:solidFill>
            <a:ln>
              <a:noFill/>
            </a:ln>
            <a:effectLst>
              <a:reflection blurRad="6350" stA="50000" endA="300" endPos="90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sz="1800" dirty="0"/>
            </a:p>
          </p:txBody>
        </p:sp>
      </p:grpSp>
      <p:pic>
        <p:nvPicPr>
          <p:cNvPr id="22532" name="Picture 4" descr="C:\Documents and Settings\alen.nikezic\Desktop\MUPIJU-Stari komp\Press clipping\montenegro grb.wmf"/>
          <p:cNvPicPr>
            <a:picLocks noChangeAspect="1" noChangeArrowheads="1"/>
          </p:cNvPicPr>
          <p:nvPr/>
        </p:nvPicPr>
        <p:blipFill>
          <a:blip r:embed="rId2" cstate="print"/>
          <a:srcRect/>
          <a:stretch>
            <a:fillRect/>
          </a:stretch>
        </p:blipFill>
        <p:spPr bwMode="auto">
          <a:xfrm>
            <a:off x="66675" y="6362700"/>
            <a:ext cx="508000" cy="503238"/>
          </a:xfrm>
          <a:prstGeom prst="rect">
            <a:avLst/>
          </a:prstGeom>
          <a:noFill/>
          <a:ln w="9525">
            <a:noFill/>
            <a:miter lim="800000"/>
            <a:headEnd/>
            <a:tailEnd/>
          </a:ln>
        </p:spPr>
      </p:pic>
      <p:sp>
        <p:nvSpPr>
          <p:cNvPr id="20" name="Rectangle 19"/>
          <p:cNvSpPr/>
          <p:nvPr/>
        </p:nvSpPr>
        <p:spPr>
          <a:xfrm>
            <a:off x="498475" y="6415088"/>
            <a:ext cx="4564063" cy="400050"/>
          </a:xfrm>
          <a:prstGeom prst="rect">
            <a:avLst/>
          </a:prstGeom>
        </p:spPr>
        <p:txBody>
          <a:bodyPr wrap="none">
            <a:spAutoFit/>
          </a:bodyPr>
          <a:lstStyle/>
          <a:p>
            <a:pPr fontAlgn="auto">
              <a:spcBef>
                <a:spcPts val="0"/>
              </a:spcBef>
              <a:spcAft>
                <a:spcPts val="0"/>
              </a:spcAft>
              <a:defRPr/>
            </a:pPr>
            <a:r>
              <a:rPr lang="sr-Latn-CS" sz="1000" b="1" dirty="0">
                <a:solidFill>
                  <a:schemeClr val="accent2">
                    <a:lumMod val="75000"/>
                  </a:schemeClr>
                </a:solidFill>
                <a:latin typeface="Cambria" pitchFamily="18" charset="0"/>
                <a:cs typeface="+mn-cs"/>
              </a:rPr>
              <a:t>M O N T E N E G R O</a:t>
            </a:r>
          </a:p>
          <a:p>
            <a:pPr fontAlgn="auto">
              <a:spcBef>
                <a:spcPts val="0"/>
              </a:spcBef>
              <a:spcAft>
                <a:spcPts val="0"/>
              </a:spcAft>
              <a:defRPr/>
            </a:pPr>
            <a:r>
              <a:rPr lang="en-GB" sz="1000" b="1" dirty="0">
                <a:solidFill>
                  <a:schemeClr val="accent2">
                    <a:lumMod val="75000"/>
                  </a:schemeClr>
                </a:solidFill>
                <a:latin typeface="Cambria" pitchFamily="18" charset="0"/>
                <a:cs typeface="+mn-cs"/>
              </a:rPr>
              <a:t>Negotiating Team for the Accession of  </a:t>
            </a:r>
            <a:r>
              <a:rPr lang="sr-Latn-CS" sz="1000" b="1" dirty="0">
                <a:solidFill>
                  <a:schemeClr val="accent2">
                    <a:lumMod val="75000"/>
                  </a:schemeClr>
                </a:solidFill>
                <a:latin typeface="Cambria" pitchFamily="18" charset="0"/>
                <a:cs typeface="+mn-cs"/>
              </a:rPr>
              <a:t>Montenegro </a:t>
            </a:r>
            <a:r>
              <a:rPr lang="en-GB" sz="1000" b="1" dirty="0">
                <a:solidFill>
                  <a:schemeClr val="accent2">
                    <a:lumMod val="75000"/>
                  </a:schemeClr>
                </a:solidFill>
                <a:latin typeface="Cambria" pitchFamily="18" charset="0"/>
                <a:cs typeface="+mn-cs"/>
              </a:rPr>
              <a:t>to the European Union</a:t>
            </a:r>
            <a:r>
              <a:rPr lang="sr-Latn-CS" sz="1000" b="1" dirty="0">
                <a:solidFill>
                  <a:schemeClr val="accent2">
                    <a:lumMod val="75000"/>
                  </a:schemeClr>
                </a:solidFill>
                <a:latin typeface="Cambria" pitchFamily="18" charset="0"/>
                <a:cs typeface="+mn-cs"/>
              </a:rPr>
              <a:t> </a:t>
            </a:r>
            <a:endParaRPr lang="en-US" sz="1000" dirty="0">
              <a:solidFill>
                <a:schemeClr val="accent2">
                  <a:lumMod val="75000"/>
                </a:schemeClr>
              </a:solidFill>
              <a:latin typeface="+mn-lt"/>
              <a:cs typeface="+mn-cs"/>
            </a:endParaRPr>
          </a:p>
        </p:txBody>
      </p:sp>
      <p:sp>
        <p:nvSpPr>
          <p:cNvPr id="16" name="Rectangle 15"/>
          <p:cNvSpPr/>
          <p:nvPr/>
        </p:nvSpPr>
        <p:spPr>
          <a:xfrm>
            <a:off x="5943600" y="6400800"/>
            <a:ext cx="3200400" cy="457200"/>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1100" b="1" dirty="0">
                <a:solidFill>
                  <a:schemeClr val="accent2">
                    <a:lumMod val="50000"/>
                  </a:schemeClr>
                </a:solidFill>
              </a:rPr>
              <a:t>Chapter </a:t>
            </a:r>
            <a:r>
              <a:rPr lang="x-none" sz="1100" b="1" dirty="0">
                <a:solidFill>
                  <a:schemeClr val="accent2">
                    <a:lumMod val="50000"/>
                  </a:schemeClr>
                </a:solidFill>
              </a:rPr>
              <a:t>10</a:t>
            </a:r>
            <a:r>
              <a:rPr lang="en-US" sz="1100" b="1" dirty="0">
                <a:solidFill>
                  <a:schemeClr val="accent2">
                    <a:lumMod val="50000"/>
                  </a:schemeClr>
                </a:solidFill>
              </a:rPr>
              <a:t>: </a:t>
            </a:r>
            <a:r>
              <a:rPr lang="x-none" sz="1100" b="1" dirty="0">
                <a:solidFill>
                  <a:schemeClr val="accent2">
                    <a:lumMod val="50000"/>
                  </a:schemeClr>
                </a:solidFill>
              </a:rPr>
              <a:t> INFORMATION SOCIETY AND MEDIA</a:t>
            </a:r>
            <a:endParaRPr lang="pl-PL" sz="1100" b="1" dirty="0">
              <a:solidFill>
                <a:schemeClr val="accent2">
                  <a:lumMod val="50000"/>
                </a:schemeClr>
              </a:solidFill>
            </a:endParaRPr>
          </a:p>
        </p:txBody>
      </p:sp>
      <p:sp>
        <p:nvSpPr>
          <p:cNvPr id="22535" name="Rectangle 41"/>
          <p:cNvSpPr>
            <a:spLocks noChangeArrowheads="1"/>
          </p:cNvSpPr>
          <p:nvPr/>
        </p:nvSpPr>
        <p:spPr bwMode="auto">
          <a:xfrm>
            <a:off x="609600" y="1905000"/>
            <a:ext cx="7924800" cy="430213"/>
          </a:xfrm>
          <a:prstGeom prst="rect">
            <a:avLst/>
          </a:prstGeom>
          <a:noFill/>
          <a:ln w="9525">
            <a:noFill/>
            <a:miter lim="800000"/>
            <a:headEnd/>
            <a:tailEnd/>
          </a:ln>
        </p:spPr>
        <p:txBody>
          <a:bodyPr>
            <a:spAutoFit/>
          </a:bodyPr>
          <a:lstStyle/>
          <a:p>
            <a:pPr>
              <a:lnSpc>
                <a:spcPct val="80000"/>
              </a:lnSpc>
            </a:pPr>
            <a:endParaRPr lang="sr-Latn-CS" sz="1000">
              <a:solidFill>
                <a:srgbClr val="632523"/>
              </a:solidFill>
              <a:latin typeface="Cambria" pitchFamily="18" charset="0"/>
              <a:ea typeface="Calibri" pitchFamily="34" charset="0"/>
              <a:cs typeface="Times New Roman" pitchFamily="18" charset="0"/>
            </a:endParaRPr>
          </a:p>
          <a:p>
            <a:pPr algn="just">
              <a:lnSpc>
                <a:spcPct val="60000"/>
              </a:lnSpc>
              <a:buFont typeface="Wingdings" pitchFamily="2" charset="2"/>
              <a:buChar char="Ø"/>
            </a:pPr>
            <a:endParaRPr lang="en-US" sz="1000">
              <a:solidFill>
                <a:srgbClr val="632523"/>
              </a:solidFill>
              <a:latin typeface="Cambria" pitchFamily="18" charset="0"/>
              <a:ea typeface="Calibri" pitchFamily="34" charset="0"/>
              <a:cs typeface="Times New Roman" pitchFamily="18" charset="0"/>
            </a:endParaRPr>
          </a:p>
          <a:p>
            <a:pPr>
              <a:lnSpc>
                <a:spcPct val="80000"/>
              </a:lnSpc>
            </a:pPr>
            <a:endParaRPr lang="en-US" sz="1000">
              <a:solidFill>
                <a:srgbClr val="632523"/>
              </a:solidFill>
              <a:latin typeface="Cambria" pitchFamily="18" charset="0"/>
              <a:ea typeface="Calibri" pitchFamily="34" charset="0"/>
              <a:cs typeface="Times New Roman" pitchFamily="18" charset="0"/>
            </a:endParaRPr>
          </a:p>
        </p:txBody>
      </p:sp>
      <p:pic>
        <p:nvPicPr>
          <p:cNvPr id="22536" name="Picture 18" descr="EU MN logo"/>
          <p:cNvPicPr>
            <a:picLocks noChangeAspect="1" noChangeArrowheads="1"/>
          </p:cNvPicPr>
          <p:nvPr/>
        </p:nvPicPr>
        <p:blipFill>
          <a:blip r:embed="rId3" cstate="print"/>
          <a:srcRect/>
          <a:stretch>
            <a:fillRect/>
          </a:stretch>
        </p:blipFill>
        <p:spPr bwMode="auto">
          <a:xfrm>
            <a:off x="152400" y="609600"/>
            <a:ext cx="1219200" cy="685800"/>
          </a:xfrm>
          <a:prstGeom prst="rect">
            <a:avLst/>
          </a:prstGeom>
          <a:noFill/>
          <a:ln w="9525">
            <a:noFill/>
            <a:miter lim="800000"/>
            <a:headEnd/>
            <a:tailEnd/>
          </a:ln>
        </p:spPr>
      </p:pic>
      <p:sp>
        <p:nvSpPr>
          <p:cNvPr id="4106" name="Title 1"/>
          <p:cNvSpPr>
            <a:spLocks noGrp="1"/>
          </p:cNvSpPr>
          <p:nvPr>
            <p:ph type="title"/>
          </p:nvPr>
        </p:nvSpPr>
        <p:spPr>
          <a:xfrm>
            <a:off x="1676400" y="609600"/>
            <a:ext cx="6934200" cy="762000"/>
          </a:xfrm>
        </p:spPr>
        <p:txBody>
          <a:bodyPr/>
          <a:lstStyle/>
          <a:p>
            <a:r>
              <a:rPr lang="en-US" sz="2000" b="1" u="sng" smtClean="0">
                <a:solidFill>
                  <a:schemeClr val="hlink"/>
                </a:solidFill>
                <a:latin typeface="Cambria" pitchFamily="18" charset="0"/>
              </a:rPr>
              <a:t>Commission Communication-COM(2003)541 -ANNEX2</a:t>
            </a:r>
            <a:r>
              <a:rPr lang="en-US" sz="2000" b="1" smtClean="0">
                <a:solidFill>
                  <a:schemeClr val="hlink"/>
                </a:solidFill>
                <a:latin typeface="Cambria" pitchFamily="18" charset="0"/>
              </a:rPr>
              <a:t>      Strategic plan for switchover</a:t>
            </a:r>
          </a:p>
        </p:txBody>
      </p:sp>
      <p:sp>
        <p:nvSpPr>
          <p:cNvPr id="22538" name="Content Placeholder 2"/>
          <p:cNvSpPr>
            <a:spLocks/>
          </p:cNvSpPr>
          <p:nvPr/>
        </p:nvSpPr>
        <p:spPr bwMode="auto">
          <a:xfrm>
            <a:off x="228600" y="1828800"/>
            <a:ext cx="5410200" cy="4449763"/>
          </a:xfrm>
          <a:prstGeom prst="rect">
            <a:avLst/>
          </a:prstGeom>
          <a:noFill/>
          <a:ln w="9525">
            <a:noFill/>
            <a:miter lim="800000"/>
            <a:headEnd/>
            <a:tailEnd/>
          </a:ln>
        </p:spPr>
        <p:txBody>
          <a:bodyPr/>
          <a:lstStyle/>
          <a:p>
            <a:pPr marL="271463" indent="-271463" defTabSz="912813" eaLnBrk="0" hangingPunct="0">
              <a:lnSpc>
                <a:spcPct val="90000"/>
              </a:lnSpc>
              <a:spcBef>
                <a:spcPct val="20000"/>
              </a:spcBef>
              <a:buFont typeface="Arial" charset="0"/>
              <a:buNone/>
            </a:pPr>
            <a:r>
              <a:rPr lang="en-GB" sz="1800">
                <a:solidFill>
                  <a:srgbClr val="632523"/>
                </a:solidFill>
                <a:latin typeface="Cambria" pitchFamily="18" charset="0"/>
              </a:rPr>
              <a:t>The Frequency Allocation Plan for digital broadcasting - contained in the GE06 Agreement and  existing Allotment plan </a:t>
            </a:r>
          </a:p>
          <a:p>
            <a:pPr marL="271463" indent="-271463" defTabSz="912813" eaLnBrk="0" hangingPunct="0">
              <a:lnSpc>
                <a:spcPct val="90000"/>
              </a:lnSpc>
              <a:spcBef>
                <a:spcPct val="20000"/>
              </a:spcBef>
              <a:buFont typeface="Wingdings" pitchFamily="2" charset="2"/>
              <a:buChar char="Ø"/>
            </a:pPr>
            <a:r>
              <a:rPr lang="en-GB" sz="1800">
                <a:solidFill>
                  <a:srgbClr val="632523"/>
                </a:solidFill>
                <a:latin typeface="Cambria" pitchFamily="18" charset="0"/>
              </a:rPr>
              <a:t>DVB-T2 plan with:</a:t>
            </a:r>
          </a:p>
          <a:p>
            <a:pPr marL="820738" lvl="2" indent="-227013" defTabSz="912813" eaLnBrk="0" hangingPunct="0">
              <a:lnSpc>
                <a:spcPct val="90000"/>
              </a:lnSpc>
              <a:spcBef>
                <a:spcPct val="20000"/>
              </a:spcBef>
              <a:buFont typeface="Arial" charset="0"/>
              <a:buChar char="•"/>
            </a:pPr>
            <a:r>
              <a:rPr lang="en-GB" sz="1800">
                <a:solidFill>
                  <a:srgbClr val="632523"/>
                </a:solidFill>
                <a:latin typeface="Cambria" pitchFamily="18" charset="0"/>
              </a:rPr>
              <a:t>7 national coverage in the UHF band &amp; </a:t>
            </a:r>
          </a:p>
          <a:p>
            <a:pPr marL="820738" lvl="2" indent="-227013" defTabSz="912813" eaLnBrk="0" hangingPunct="0">
              <a:lnSpc>
                <a:spcPct val="90000"/>
              </a:lnSpc>
              <a:spcBef>
                <a:spcPct val="20000"/>
              </a:spcBef>
              <a:buFont typeface="Arial" charset="0"/>
              <a:buChar char="•"/>
            </a:pPr>
            <a:r>
              <a:rPr lang="en-GB" sz="1800">
                <a:solidFill>
                  <a:srgbClr val="632523"/>
                </a:solidFill>
                <a:latin typeface="Cambria" pitchFamily="18" charset="0"/>
              </a:rPr>
              <a:t>1 national coverage in the VHF band</a:t>
            </a:r>
          </a:p>
          <a:p>
            <a:pPr marL="271463" indent="-271463" defTabSz="912813" eaLnBrk="0" hangingPunct="0">
              <a:lnSpc>
                <a:spcPct val="90000"/>
              </a:lnSpc>
              <a:spcBef>
                <a:spcPct val="20000"/>
              </a:spcBef>
              <a:buFont typeface="Wingdings" pitchFamily="2" charset="2"/>
              <a:buChar char="Ø"/>
            </a:pPr>
            <a:r>
              <a:rPr lang="en-GB" sz="1800">
                <a:solidFill>
                  <a:srgbClr val="632523"/>
                </a:solidFill>
                <a:latin typeface="Cambria" pitchFamily="18" charset="0"/>
              </a:rPr>
              <a:t>National coverage: 3 allotment, 1 sub-allotment</a:t>
            </a:r>
          </a:p>
          <a:p>
            <a:pPr marL="271463" indent="-271463" defTabSz="912813" eaLnBrk="0" hangingPunct="0">
              <a:lnSpc>
                <a:spcPct val="90000"/>
              </a:lnSpc>
              <a:spcBef>
                <a:spcPct val="20000"/>
              </a:spcBef>
              <a:buFont typeface="Wingdings" pitchFamily="2" charset="2"/>
              <a:buChar char="Ø"/>
            </a:pPr>
            <a:r>
              <a:rPr lang="en-GB" sz="1800">
                <a:solidFill>
                  <a:srgbClr val="632523"/>
                </a:solidFill>
                <a:latin typeface="Cambria" pitchFamily="18" charset="0"/>
              </a:rPr>
              <a:t> A /V  parameters</a:t>
            </a:r>
          </a:p>
          <a:p>
            <a:pPr marL="271463" indent="-271463" defTabSz="912813" eaLnBrk="0" hangingPunct="0">
              <a:lnSpc>
                <a:spcPct val="90000"/>
              </a:lnSpc>
              <a:spcBef>
                <a:spcPct val="20000"/>
              </a:spcBef>
            </a:pPr>
            <a:r>
              <a:rPr lang="en-GB" sz="1800">
                <a:solidFill>
                  <a:srgbClr val="632523"/>
                </a:solidFill>
                <a:latin typeface="Cambria" pitchFamily="18" charset="0"/>
              </a:rPr>
              <a:t>     MPEG-4 – AVC HP@L3 high profile video</a:t>
            </a:r>
          </a:p>
          <a:p>
            <a:pPr marL="271463" indent="-271463" defTabSz="912813" eaLnBrk="0" hangingPunct="0">
              <a:lnSpc>
                <a:spcPct val="90000"/>
              </a:lnSpc>
              <a:spcBef>
                <a:spcPct val="20000"/>
              </a:spcBef>
            </a:pPr>
            <a:r>
              <a:rPr lang="en-GB" sz="1800">
                <a:solidFill>
                  <a:srgbClr val="632523"/>
                </a:solidFill>
                <a:latin typeface="Cambria" pitchFamily="18" charset="0"/>
              </a:rPr>
              <a:t>     MPEG-1 layer 2 AAC/HECC</a:t>
            </a:r>
          </a:p>
          <a:p>
            <a:pPr marL="271463" indent="-271463" defTabSz="912813" eaLnBrk="0" hangingPunct="0">
              <a:lnSpc>
                <a:spcPct val="90000"/>
              </a:lnSpc>
              <a:spcBef>
                <a:spcPct val="20000"/>
              </a:spcBef>
            </a:pPr>
            <a:endParaRPr lang="en-GB" sz="1800">
              <a:solidFill>
                <a:srgbClr val="632523"/>
              </a:solidFill>
              <a:latin typeface="Cambria" pitchFamily="18" charset="0"/>
            </a:endParaRPr>
          </a:p>
          <a:p>
            <a:pPr marL="271463" indent="-271463" defTabSz="912813" eaLnBrk="0" hangingPunct="0">
              <a:lnSpc>
                <a:spcPct val="90000"/>
              </a:lnSpc>
              <a:spcBef>
                <a:spcPct val="20000"/>
              </a:spcBef>
            </a:pPr>
            <a:r>
              <a:rPr lang="de-DE" sz="1800">
                <a:solidFill>
                  <a:srgbClr val="632523"/>
                </a:solidFill>
                <a:latin typeface="Cambria" pitchFamily="18" charset="0"/>
              </a:rPr>
              <a:t>Planned target market: fixed roof  for all, and portable outdoor for urban area</a:t>
            </a:r>
          </a:p>
          <a:p>
            <a:pPr marL="271463" indent="-271463" defTabSz="912813" eaLnBrk="0" hangingPunct="0">
              <a:lnSpc>
                <a:spcPct val="90000"/>
              </a:lnSpc>
              <a:spcBef>
                <a:spcPct val="20000"/>
              </a:spcBef>
            </a:pPr>
            <a:r>
              <a:rPr lang="en-GB" sz="1800">
                <a:solidFill>
                  <a:srgbClr val="632523"/>
                </a:solidFill>
                <a:latin typeface="Cambria" pitchFamily="18" charset="0"/>
              </a:rPr>
              <a:t>Target date for digital switch-on</a:t>
            </a:r>
            <a:r>
              <a:rPr lang="en-US" sz="1800">
                <a:solidFill>
                  <a:srgbClr val="632523"/>
                </a:solidFill>
                <a:latin typeface="Cambria" pitchFamily="18" charset="0"/>
              </a:rPr>
              <a:t>,</a:t>
            </a:r>
            <a:r>
              <a:rPr lang="en-GB" sz="1800">
                <a:solidFill>
                  <a:srgbClr val="632523"/>
                </a:solidFill>
                <a:latin typeface="Cambria" pitchFamily="18" charset="0"/>
              </a:rPr>
              <a:t> 17 June 2015 </a:t>
            </a:r>
          </a:p>
          <a:p>
            <a:pPr marL="271463" indent="-271463" defTabSz="912813" eaLnBrk="0" hangingPunct="0">
              <a:lnSpc>
                <a:spcPct val="90000"/>
              </a:lnSpc>
              <a:spcBef>
                <a:spcPct val="20000"/>
              </a:spcBef>
            </a:pPr>
            <a:endParaRPr lang="en-GB" sz="1800">
              <a:solidFill>
                <a:srgbClr val="632523"/>
              </a:solidFill>
              <a:latin typeface="Cambria" pitchFamily="18" charset="0"/>
            </a:endParaRPr>
          </a:p>
        </p:txBody>
      </p:sp>
      <p:pic>
        <p:nvPicPr>
          <p:cNvPr id="22539" name="Picture 41" descr="D:\Posao\Prezentacija Infofest\Infofest 2011\cg - Copy.bmp"/>
          <p:cNvPicPr>
            <a:picLocks noChangeAspect="1" noChangeArrowheads="1"/>
          </p:cNvPicPr>
          <p:nvPr/>
        </p:nvPicPr>
        <p:blipFill>
          <a:blip r:embed="rId4" cstate="print"/>
          <a:srcRect/>
          <a:stretch>
            <a:fillRect/>
          </a:stretch>
        </p:blipFill>
        <p:spPr bwMode="auto">
          <a:xfrm>
            <a:off x="5676900" y="1828800"/>
            <a:ext cx="3336925" cy="40227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Round Same Side Corner Rectangle 14"/>
          <p:cNvSpPr/>
          <p:nvPr/>
        </p:nvSpPr>
        <p:spPr>
          <a:xfrm rot="10800000">
            <a:off x="0" y="6400800"/>
            <a:ext cx="9144000" cy="457200"/>
          </a:xfrm>
          <a:prstGeom prst="round2SameRect">
            <a:avLst>
              <a:gd name="adj1" fmla="val 31543"/>
              <a:gd name="adj2" fmla="val 0"/>
            </a:avLst>
          </a:prstGeom>
          <a:solidFill>
            <a:schemeClr val="accent2">
              <a:lumMod val="20000"/>
              <a:lumOff val="80000"/>
            </a:schemeClr>
          </a:solidFill>
          <a:ln>
            <a:noFill/>
          </a:ln>
          <a:effectLst>
            <a:outerShdw blurRad="50800" dist="38100" dir="16200000" rotWithShape="0">
              <a:schemeClr val="accent2">
                <a:lumMod val="60000"/>
                <a:lumOff val="40000"/>
                <a:alpha val="61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sz="1800" dirty="0"/>
          </a:p>
        </p:txBody>
      </p:sp>
      <p:sp>
        <p:nvSpPr>
          <p:cNvPr id="14" name="Round Same Side Corner Rectangle 13"/>
          <p:cNvSpPr/>
          <p:nvPr/>
        </p:nvSpPr>
        <p:spPr>
          <a:xfrm>
            <a:off x="0" y="0"/>
            <a:ext cx="9144000" cy="533400"/>
          </a:xfrm>
          <a:prstGeom prst="round2SameRect">
            <a:avLst>
              <a:gd name="adj1" fmla="val 18309"/>
              <a:gd name="adj2" fmla="val 0"/>
            </a:avLst>
          </a:prstGeom>
          <a:solidFill>
            <a:schemeClr val="accent2">
              <a:lumMod val="50000"/>
            </a:schemeClr>
          </a:solidFill>
          <a:ln>
            <a:noFill/>
          </a:ln>
          <a:effectLst>
            <a:outerShdw blurRad="50800" dist="38100" dir="5400000" algn="t" rotWithShape="0">
              <a:schemeClr val="accent2">
                <a:lumMod val="60000"/>
                <a:lumOff val="40000"/>
                <a:alpha val="62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marL="14288" indent="-14288" fontAlgn="auto">
              <a:spcBef>
                <a:spcPts val="0"/>
              </a:spcBef>
              <a:spcAft>
                <a:spcPct val="40000"/>
              </a:spcAft>
              <a:buClr>
                <a:srgbClr val="FF0000"/>
              </a:buClr>
              <a:defRPr/>
            </a:pPr>
            <a:r>
              <a:rPr lang="sr-Latn-CS" sz="1800" b="1" dirty="0">
                <a:solidFill>
                  <a:schemeClr val="accent2">
                    <a:lumMod val="20000"/>
                    <a:lumOff val="80000"/>
                  </a:schemeClr>
                </a:solidFill>
                <a:latin typeface="Cambria" pitchFamily="18" charset="0"/>
                <a:cs typeface="Arial" charset="0"/>
              </a:rPr>
              <a:t>Chapter </a:t>
            </a:r>
            <a:r>
              <a:rPr lang="en-US" sz="1800" b="1" dirty="0">
                <a:solidFill>
                  <a:schemeClr val="accent2">
                    <a:lumMod val="20000"/>
                    <a:lumOff val="80000"/>
                  </a:schemeClr>
                </a:solidFill>
                <a:latin typeface="Cambria" pitchFamily="18" charset="0"/>
                <a:cs typeface="Arial" charset="0"/>
              </a:rPr>
              <a:t>10</a:t>
            </a:r>
            <a:r>
              <a:rPr lang="sr-Latn-CS" sz="1800" b="1" dirty="0">
                <a:solidFill>
                  <a:schemeClr val="accent2">
                    <a:lumMod val="20000"/>
                    <a:lumOff val="80000"/>
                  </a:schemeClr>
                </a:solidFill>
                <a:latin typeface="Cambria" pitchFamily="18" charset="0"/>
                <a:cs typeface="Arial" charset="0"/>
              </a:rPr>
              <a:t>: Information society and media</a:t>
            </a:r>
            <a:endParaRPr lang="en-US" sz="1800" b="1" dirty="0">
              <a:solidFill>
                <a:schemeClr val="accent2">
                  <a:lumMod val="20000"/>
                  <a:lumOff val="80000"/>
                </a:schemeClr>
              </a:solidFill>
              <a:latin typeface="Cambria" pitchFamily="18" charset="0"/>
              <a:cs typeface="Arial" charset="0"/>
            </a:endParaRPr>
          </a:p>
        </p:txBody>
      </p:sp>
      <p:grpSp>
        <p:nvGrpSpPr>
          <p:cNvPr id="23555" name="Group 34"/>
          <p:cNvGrpSpPr>
            <a:grpSpLocks/>
          </p:cNvGrpSpPr>
          <p:nvPr/>
        </p:nvGrpSpPr>
        <p:grpSpPr bwMode="auto">
          <a:xfrm>
            <a:off x="7904163" y="-4763"/>
            <a:ext cx="1211262" cy="385763"/>
            <a:chOff x="7814716" y="-5258"/>
            <a:chExt cx="1210767" cy="460280"/>
          </a:xfrm>
        </p:grpSpPr>
        <p:sp>
          <p:nvSpPr>
            <p:cNvPr id="24" name="5-Point Star 23"/>
            <p:cNvSpPr/>
            <p:nvPr/>
          </p:nvSpPr>
          <p:spPr>
            <a:xfrm rot="165688">
              <a:off x="7814716" y="-5258"/>
              <a:ext cx="181726" cy="193580"/>
            </a:xfrm>
            <a:prstGeom prst="star5">
              <a:avLst/>
            </a:prstGeom>
            <a:solidFill>
              <a:srgbClr val="FFFF00"/>
            </a:solidFill>
            <a:ln>
              <a:noFill/>
            </a:ln>
            <a:effectLst>
              <a:reflection blurRad="6350" stA="50000" endA="300" endPos="90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sz="1800" dirty="0"/>
            </a:p>
          </p:txBody>
        </p:sp>
        <p:sp>
          <p:nvSpPr>
            <p:cNvPr id="30" name="5-Point Star 29"/>
            <p:cNvSpPr/>
            <p:nvPr/>
          </p:nvSpPr>
          <p:spPr>
            <a:xfrm rot="165688">
              <a:off x="7996034" y="175717"/>
              <a:ext cx="181726" cy="193580"/>
            </a:xfrm>
            <a:prstGeom prst="star5">
              <a:avLst/>
            </a:prstGeom>
            <a:solidFill>
              <a:srgbClr val="FFFF00"/>
            </a:solidFill>
            <a:ln>
              <a:noFill/>
            </a:ln>
            <a:effectLst>
              <a:reflection blurRad="6350" stA="50000" endA="300" endPos="90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sz="1800" dirty="0"/>
            </a:p>
          </p:txBody>
        </p:sp>
        <p:sp>
          <p:nvSpPr>
            <p:cNvPr id="31" name="5-Point Star 30"/>
            <p:cNvSpPr/>
            <p:nvPr/>
          </p:nvSpPr>
          <p:spPr>
            <a:xfrm rot="165688">
              <a:off x="8224634" y="261442"/>
              <a:ext cx="181726" cy="193580"/>
            </a:xfrm>
            <a:prstGeom prst="star5">
              <a:avLst/>
            </a:prstGeom>
            <a:solidFill>
              <a:srgbClr val="FFFF00"/>
            </a:solidFill>
            <a:ln>
              <a:noFill/>
            </a:ln>
            <a:effectLst>
              <a:reflection blurRad="6350" stA="50000" endA="300" endPos="90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sz="1800" dirty="0"/>
            </a:p>
          </p:txBody>
        </p:sp>
        <p:sp>
          <p:nvSpPr>
            <p:cNvPr id="32" name="5-Point Star 31"/>
            <p:cNvSpPr/>
            <p:nvPr/>
          </p:nvSpPr>
          <p:spPr>
            <a:xfrm rot="165688">
              <a:off x="8462757" y="261440"/>
              <a:ext cx="181726" cy="193580"/>
            </a:xfrm>
            <a:prstGeom prst="star5">
              <a:avLst/>
            </a:prstGeom>
            <a:solidFill>
              <a:srgbClr val="FFFF00"/>
            </a:solidFill>
            <a:ln>
              <a:noFill/>
            </a:ln>
            <a:effectLst>
              <a:reflection blurRad="6350" stA="50000" endA="300" endPos="90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sz="1800" dirty="0"/>
            </a:p>
          </p:txBody>
        </p:sp>
        <p:sp>
          <p:nvSpPr>
            <p:cNvPr id="33" name="5-Point Star 32"/>
            <p:cNvSpPr/>
            <p:nvPr/>
          </p:nvSpPr>
          <p:spPr>
            <a:xfrm rot="165688">
              <a:off x="8843757" y="4266"/>
              <a:ext cx="181726" cy="193580"/>
            </a:xfrm>
            <a:prstGeom prst="star5">
              <a:avLst/>
            </a:prstGeom>
            <a:solidFill>
              <a:srgbClr val="FFFF00"/>
            </a:solidFill>
            <a:ln>
              <a:noFill/>
            </a:ln>
            <a:effectLst>
              <a:reflection blurRad="6350" stA="50000" endA="300" endPos="90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sz="1800" dirty="0"/>
            </a:p>
          </p:txBody>
        </p:sp>
        <p:sp>
          <p:nvSpPr>
            <p:cNvPr id="34" name="5-Point Star 33"/>
            <p:cNvSpPr/>
            <p:nvPr/>
          </p:nvSpPr>
          <p:spPr>
            <a:xfrm rot="165688">
              <a:off x="8672308" y="166190"/>
              <a:ext cx="181726" cy="193580"/>
            </a:xfrm>
            <a:prstGeom prst="star5">
              <a:avLst/>
            </a:prstGeom>
            <a:solidFill>
              <a:srgbClr val="FFFF00"/>
            </a:solidFill>
            <a:ln>
              <a:noFill/>
            </a:ln>
            <a:effectLst>
              <a:reflection blurRad="6350" stA="50000" endA="300" endPos="90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sz="1800" dirty="0"/>
            </a:p>
          </p:txBody>
        </p:sp>
      </p:grpSp>
      <p:sp>
        <p:nvSpPr>
          <p:cNvPr id="36" name="Rectangle 35"/>
          <p:cNvSpPr/>
          <p:nvPr/>
        </p:nvSpPr>
        <p:spPr>
          <a:xfrm>
            <a:off x="381000" y="4495800"/>
            <a:ext cx="8382000" cy="923925"/>
          </a:xfrm>
          <a:prstGeom prst="rect">
            <a:avLst/>
          </a:prstGeom>
        </p:spPr>
        <p:txBody>
          <a:bodyPr>
            <a:spAutoFit/>
          </a:bodyPr>
          <a:lstStyle/>
          <a:p>
            <a:pPr marL="814388" indent="-450850" algn="ctr" fontAlgn="auto">
              <a:spcBef>
                <a:spcPts val="0"/>
              </a:spcBef>
              <a:spcAft>
                <a:spcPts val="0"/>
              </a:spcAft>
              <a:defRPr/>
            </a:pPr>
            <a:endParaRPr lang="en-US" sz="1800" b="1" dirty="0">
              <a:solidFill>
                <a:schemeClr val="accent2">
                  <a:lumMod val="50000"/>
                </a:schemeClr>
              </a:solidFill>
              <a:latin typeface="Cambria" pitchFamily="18" charset="0"/>
              <a:cs typeface="+mn-cs"/>
            </a:endParaRPr>
          </a:p>
          <a:p>
            <a:pPr marL="814388" indent="-450850" algn="ctr" fontAlgn="auto">
              <a:spcBef>
                <a:spcPts val="0"/>
              </a:spcBef>
              <a:spcAft>
                <a:spcPts val="0"/>
              </a:spcAft>
              <a:defRPr/>
            </a:pPr>
            <a:endParaRPr lang="en-US" sz="1800" b="1" dirty="0">
              <a:solidFill>
                <a:schemeClr val="accent2">
                  <a:lumMod val="50000"/>
                </a:schemeClr>
              </a:solidFill>
              <a:latin typeface="Cambria" pitchFamily="18" charset="0"/>
              <a:cs typeface="+mn-cs"/>
            </a:endParaRPr>
          </a:p>
          <a:p>
            <a:pPr marL="814388" indent="-450850" algn="ctr" fontAlgn="auto">
              <a:spcBef>
                <a:spcPts val="0"/>
              </a:spcBef>
              <a:spcAft>
                <a:spcPts val="0"/>
              </a:spcAft>
              <a:defRPr/>
            </a:pPr>
            <a:endParaRPr lang="en-US" sz="1800" b="1" dirty="0">
              <a:solidFill>
                <a:schemeClr val="accent2">
                  <a:lumMod val="50000"/>
                </a:schemeClr>
              </a:solidFill>
              <a:latin typeface="Cambria" pitchFamily="18" charset="0"/>
              <a:cs typeface="+mn-cs"/>
            </a:endParaRPr>
          </a:p>
        </p:txBody>
      </p:sp>
      <p:pic>
        <p:nvPicPr>
          <p:cNvPr id="23557" name="Picture 4" descr="C:\Documents and Settings\alen.nikezic\Desktop\MUPIJU-Stari komp\Press clipping\montenegro grb.wmf"/>
          <p:cNvPicPr>
            <a:picLocks noChangeAspect="1" noChangeArrowheads="1"/>
          </p:cNvPicPr>
          <p:nvPr/>
        </p:nvPicPr>
        <p:blipFill>
          <a:blip r:embed="rId2" cstate="print"/>
          <a:srcRect/>
          <a:stretch>
            <a:fillRect/>
          </a:stretch>
        </p:blipFill>
        <p:spPr bwMode="auto">
          <a:xfrm>
            <a:off x="66675" y="6362700"/>
            <a:ext cx="508000" cy="503238"/>
          </a:xfrm>
          <a:prstGeom prst="rect">
            <a:avLst/>
          </a:prstGeom>
          <a:noFill/>
          <a:ln w="9525">
            <a:noFill/>
            <a:miter lim="800000"/>
            <a:headEnd/>
            <a:tailEnd/>
          </a:ln>
        </p:spPr>
      </p:pic>
      <p:sp>
        <p:nvSpPr>
          <p:cNvPr id="20" name="Rectangle 19"/>
          <p:cNvSpPr/>
          <p:nvPr/>
        </p:nvSpPr>
        <p:spPr>
          <a:xfrm>
            <a:off x="498475" y="6415088"/>
            <a:ext cx="4564063" cy="400050"/>
          </a:xfrm>
          <a:prstGeom prst="rect">
            <a:avLst/>
          </a:prstGeom>
        </p:spPr>
        <p:txBody>
          <a:bodyPr wrap="none">
            <a:spAutoFit/>
          </a:bodyPr>
          <a:lstStyle/>
          <a:p>
            <a:pPr fontAlgn="auto">
              <a:spcBef>
                <a:spcPts val="0"/>
              </a:spcBef>
              <a:spcAft>
                <a:spcPts val="0"/>
              </a:spcAft>
              <a:defRPr/>
            </a:pPr>
            <a:r>
              <a:rPr lang="sr-Latn-CS" sz="1000" b="1" dirty="0">
                <a:solidFill>
                  <a:schemeClr val="accent2">
                    <a:lumMod val="75000"/>
                  </a:schemeClr>
                </a:solidFill>
                <a:latin typeface="Cambria" pitchFamily="18" charset="0"/>
                <a:cs typeface="+mn-cs"/>
              </a:rPr>
              <a:t>M O N T E N E G R O</a:t>
            </a:r>
          </a:p>
          <a:p>
            <a:pPr fontAlgn="auto">
              <a:spcBef>
                <a:spcPts val="0"/>
              </a:spcBef>
              <a:spcAft>
                <a:spcPts val="0"/>
              </a:spcAft>
              <a:defRPr/>
            </a:pPr>
            <a:r>
              <a:rPr lang="en-GB" sz="1000" b="1" dirty="0">
                <a:solidFill>
                  <a:schemeClr val="accent2">
                    <a:lumMod val="75000"/>
                  </a:schemeClr>
                </a:solidFill>
                <a:latin typeface="Cambria" pitchFamily="18" charset="0"/>
                <a:cs typeface="+mn-cs"/>
              </a:rPr>
              <a:t>Negotiating Team for the Accession of  </a:t>
            </a:r>
            <a:r>
              <a:rPr lang="sr-Latn-CS" sz="1000" b="1" dirty="0">
                <a:solidFill>
                  <a:schemeClr val="accent2">
                    <a:lumMod val="75000"/>
                  </a:schemeClr>
                </a:solidFill>
                <a:latin typeface="Cambria" pitchFamily="18" charset="0"/>
                <a:cs typeface="+mn-cs"/>
              </a:rPr>
              <a:t>Montenegro </a:t>
            </a:r>
            <a:r>
              <a:rPr lang="en-GB" sz="1000" b="1" dirty="0">
                <a:solidFill>
                  <a:schemeClr val="accent2">
                    <a:lumMod val="75000"/>
                  </a:schemeClr>
                </a:solidFill>
                <a:latin typeface="Cambria" pitchFamily="18" charset="0"/>
                <a:cs typeface="+mn-cs"/>
              </a:rPr>
              <a:t>to the European Union</a:t>
            </a:r>
            <a:r>
              <a:rPr lang="sr-Latn-CS" sz="1000" b="1" dirty="0">
                <a:solidFill>
                  <a:schemeClr val="accent2">
                    <a:lumMod val="75000"/>
                  </a:schemeClr>
                </a:solidFill>
                <a:latin typeface="Cambria" pitchFamily="18" charset="0"/>
                <a:cs typeface="+mn-cs"/>
              </a:rPr>
              <a:t> </a:t>
            </a:r>
            <a:endParaRPr lang="en-US" sz="1000" dirty="0">
              <a:solidFill>
                <a:schemeClr val="accent2">
                  <a:lumMod val="75000"/>
                </a:schemeClr>
              </a:solidFill>
              <a:latin typeface="+mn-lt"/>
              <a:cs typeface="+mn-cs"/>
            </a:endParaRPr>
          </a:p>
        </p:txBody>
      </p:sp>
      <p:sp>
        <p:nvSpPr>
          <p:cNvPr id="16" name="Rectangle 15"/>
          <p:cNvSpPr/>
          <p:nvPr/>
        </p:nvSpPr>
        <p:spPr>
          <a:xfrm>
            <a:off x="5943600" y="6400800"/>
            <a:ext cx="3200400" cy="457200"/>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1100" b="1" dirty="0">
                <a:solidFill>
                  <a:schemeClr val="accent2">
                    <a:lumMod val="50000"/>
                  </a:schemeClr>
                </a:solidFill>
              </a:rPr>
              <a:t>Chapter </a:t>
            </a:r>
            <a:r>
              <a:rPr lang="x-none" sz="1100" b="1" dirty="0">
                <a:solidFill>
                  <a:schemeClr val="accent2">
                    <a:lumMod val="50000"/>
                  </a:schemeClr>
                </a:solidFill>
              </a:rPr>
              <a:t>10</a:t>
            </a:r>
            <a:r>
              <a:rPr lang="en-US" sz="1100" b="1" dirty="0">
                <a:solidFill>
                  <a:schemeClr val="accent2">
                    <a:lumMod val="50000"/>
                  </a:schemeClr>
                </a:solidFill>
              </a:rPr>
              <a:t>: </a:t>
            </a:r>
            <a:r>
              <a:rPr lang="x-none" sz="1100" b="1" dirty="0">
                <a:solidFill>
                  <a:schemeClr val="accent2">
                    <a:lumMod val="50000"/>
                  </a:schemeClr>
                </a:solidFill>
              </a:rPr>
              <a:t> INFORMATION SOCIETY AND MEDIA</a:t>
            </a:r>
            <a:endParaRPr lang="pl-PL" sz="1100" b="1" dirty="0">
              <a:solidFill>
                <a:schemeClr val="accent2">
                  <a:lumMod val="50000"/>
                </a:schemeClr>
              </a:solidFill>
            </a:endParaRPr>
          </a:p>
        </p:txBody>
      </p:sp>
      <p:pic>
        <p:nvPicPr>
          <p:cNvPr id="23560" name="Picture 18" descr="EU MN logo"/>
          <p:cNvPicPr>
            <a:picLocks noChangeAspect="1" noChangeArrowheads="1"/>
          </p:cNvPicPr>
          <p:nvPr/>
        </p:nvPicPr>
        <p:blipFill>
          <a:blip r:embed="rId3" cstate="print"/>
          <a:srcRect/>
          <a:stretch>
            <a:fillRect/>
          </a:stretch>
        </p:blipFill>
        <p:spPr bwMode="auto">
          <a:xfrm>
            <a:off x="152400" y="609600"/>
            <a:ext cx="1219200" cy="685800"/>
          </a:xfrm>
          <a:prstGeom prst="rect">
            <a:avLst/>
          </a:prstGeom>
          <a:noFill/>
          <a:ln w="9525">
            <a:noFill/>
            <a:miter lim="800000"/>
            <a:headEnd/>
            <a:tailEnd/>
          </a:ln>
        </p:spPr>
      </p:pic>
      <p:sp>
        <p:nvSpPr>
          <p:cNvPr id="6155" name="Title 2"/>
          <p:cNvSpPr>
            <a:spLocks noGrp="1"/>
          </p:cNvSpPr>
          <p:nvPr>
            <p:ph type="title"/>
          </p:nvPr>
        </p:nvSpPr>
        <p:spPr>
          <a:xfrm>
            <a:off x="1676400" y="685800"/>
            <a:ext cx="7162800" cy="838200"/>
          </a:xfrm>
        </p:spPr>
        <p:txBody>
          <a:bodyPr/>
          <a:lstStyle/>
          <a:p>
            <a:pPr algn="l"/>
            <a:r>
              <a:rPr lang="en-US" sz="2000" b="1" u="sng" smtClean="0">
                <a:solidFill>
                  <a:schemeClr val="tx2"/>
                </a:solidFill>
                <a:latin typeface="Cambria" pitchFamily="18" charset="0"/>
              </a:rPr>
              <a:t>Commission </a:t>
            </a:r>
            <a:r>
              <a:rPr lang="en-US" sz="2000" b="1" u="sng" smtClean="0">
                <a:solidFill>
                  <a:schemeClr val="hlink"/>
                </a:solidFill>
                <a:latin typeface="Cambria" pitchFamily="18" charset="0"/>
              </a:rPr>
              <a:t>Communication-COM(2003)541</a:t>
            </a:r>
            <a:r>
              <a:rPr lang="en-US" sz="2000" b="1" u="sng" smtClean="0">
                <a:solidFill>
                  <a:schemeClr val="tx2"/>
                </a:solidFill>
                <a:latin typeface="Cambria" pitchFamily="18" charset="0"/>
              </a:rPr>
              <a:t> </a:t>
            </a:r>
            <a:r>
              <a:rPr lang="en-US" sz="2000" b="1" u="sng" smtClean="0">
                <a:solidFill>
                  <a:srgbClr val="632523"/>
                </a:solidFill>
                <a:latin typeface="Cambria" pitchFamily="18" charset="0"/>
              </a:rPr>
              <a:t>-ANNEX2</a:t>
            </a:r>
            <a:r>
              <a:rPr lang="en-US" sz="2000" b="1" u="sng" smtClean="0">
                <a:latin typeface="Cambria" pitchFamily="18" charset="0"/>
              </a:rPr>
              <a:t/>
            </a:r>
            <a:br>
              <a:rPr lang="en-US" sz="2000" b="1" u="sng" smtClean="0">
                <a:latin typeface="Cambria" pitchFamily="18" charset="0"/>
              </a:rPr>
            </a:br>
            <a:endParaRPr lang="en-US" sz="2000" b="1" smtClean="0">
              <a:solidFill>
                <a:schemeClr val="tx2"/>
              </a:solidFill>
              <a:latin typeface="Cambria" pitchFamily="18" charset="0"/>
            </a:endParaRPr>
          </a:p>
        </p:txBody>
      </p:sp>
      <p:sp>
        <p:nvSpPr>
          <p:cNvPr id="23562" name="TextBox 2"/>
          <p:cNvSpPr txBox="1">
            <a:spLocks noChangeArrowheads="1"/>
          </p:cNvSpPr>
          <p:nvPr/>
        </p:nvSpPr>
        <p:spPr bwMode="auto">
          <a:xfrm>
            <a:off x="381000" y="1447800"/>
            <a:ext cx="8566150" cy="4765675"/>
          </a:xfrm>
          <a:prstGeom prst="rect">
            <a:avLst/>
          </a:prstGeom>
          <a:noFill/>
          <a:ln w="9525">
            <a:noFill/>
            <a:miter lim="800000"/>
            <a:headEnd/>
            <a:tailEnd/>
          </a:ln>
        </p:spPr>
        <p:txBody>
          <a:bodyPr>
            <a:spAutoFit/>
          </a:bodyPr>
          <a:lstStyle/>
          <a:p>
            <a:pPr marL="285750" indent="-285750">
              <a:buFont typeface="Wingdings" pitchFamily="2" charset="2"/>
              <a:buChar char="Ø"/>
            </a:pPr>
            <a:r>
              <a:rPr lang="en-US" sz="1700">
                <a:solidFill>
                  <a:schemeClr val="tx2"/>
                </a:solidFill>
                <a:latin typeface="Cambria" pitchFamily="18" charset="0"/>
              </a:rPr>
              <a:t>Policy objectives-</a:t>
            </a:r>
            <a:r>
              <a:rPr lang="en-US" sz="1700" b="1">
                <a:solidFill>
                  <a:schemeClr val="tx2"/>
                </a:solidFill>
                <a:latin typeface="Cambria" pitchFamily="18" charset="0"/>
              </a:rPr>
              <a:t>Article 9 (DB low)  </a:t>
            </a:r>
          </a:p>
          <a:p>
            <a:pPr marL="285750" indent="-285750"/>
            <a:r>
              <a:rPr lang="en-US" sz="1700">
                <a:solidFill>
                  <a:srgbClr val="632523"/>
                </a:solidFill>
                <a:latin typeface="Cambria" pitchFamily="18" charset="0"/>
              </a:rPr>
              <a:t>For the purpose of digital broadcasting of signals of the national broadcasting services, Radio Television of Montenegro is awarded the right to access the first network multiplex with coverage of the entire territory of Montenegro, without conducting public call procedure, for transmission of two television programs in the standard quality (SDTV).</a:t>
            </a:r>
          </a:p>
          <a:p>
            <a:pPr marL="285750" indent="-285750">
              <a:buFont typeface="Wingdings" pitchFamily="2" charset="2"/>
              <a:buChar char="Ø"/>
            </a:pPr>
            <a:r>
              <a:rPr lang="en-US" sz="1700">
                <a:solidFill>
                  <a:schemeClr val="tx2"/>
                </a:solidFill>
                <a:latin typeface="Cambria" pitchFamily="18" charset="0"/>
              </a:rPr>
              <a:t>Spectrum management-</a:t>
            </a:r>
            <a:r>
              <a:rPr lang="en-US" sz="1700" b="1">
                <a:solidFill>
                  <a:schemeClr val="tx2"/>
                </a:solidFill>
                <a:latin typeface="Cambria" pitchFamily="18" charset="0"/>
              </a:rPr>
              <a:t>Article 3 </a:t>
            </a:r>
          </a:p>
          <a:p>
            <a:pPr marL="285750" indent="-285750"/>
            <a:r>
              <a:rPr lang="en-US" sz="1700">
                <a:solidFill>
                  <a:srgbClr val="632523"/>
                </a:solidFill>
                <a:latin typeface="Cambria" pitchFamily="18" charset="0"/>
              </a:rPr>
              <a:t>Network planning for digital terrestrial broadcasting shall be carried out in accordance with the Plan for Allocation of Radio-Frequencies for Digital Terrestrial Broadcasting </a:t>
            </a:r>
          </a:p>
          <a:p>
            <a:pPr marL="285750" indent="-285750"/>
            <a:r>
              <a:rPr lang="en-US" sz="1700">
                <a:solidFill>
                  <a:srgbClr val="632523"/>
                </a:solidFill>
                <a:latin typeface="Cambria" pitchFamily="18" charset="0"/>
              </a:rPr>
              <a:t>The Allocation Plan shall provide for the technical requirements and the method of using individual radio-frequencies and geographic areas. </a:t>
            </a:r>
          </a:p>
          <a:p>
            <a:pPr marL="285750" indent="-285750"/>
            <a:endParaRPr lang="en-US" sz="1700">
              <a:solidFill>
                <a:srgbClr val="632523"/>
              </a:solidFill>
              <a:latin typeface="Cambria" pitchFamily="18" charset="0"/>
            </a:endParaRPr>
          </a:p>
          <a:p>
            <a:pPr marL="285750" indent="-285750">
              <a:buFont typeface="Wingdings" pitchFamily="2" charset="2"/>
              <a:buChar char="Ø"/>
            </a:pPr>
            <a:r>
              <a:rPr lang="en-US" sz="1700">
                <a:solidFill>
                  <a:srgbClr val="632523"/>
                </a:solidFill>
                <a:latin typeface="Cambria" pitchFamily="18" charset="0"/>
              </a:rPr>
              <a:t>Allotment Plan for digital terrestrial broadcasting issued by Agency for Electronic communication and postal determine: </a:t>
            </a:r>
          </a:p>
          <a:p>
            <a:pPr marL="285750" indent="-285750"/>
            <a:r>
              <a:rPr lang="en-US" sz="1700">
                <a:solidFill>
                  <a:srgbClr val="632523"/>
                </a:solidFill>
                <a:latin typeface="Cambria" pitchFamily="18" charset="0"/>
              </a:rPr>
              <a:t>     (a) technical terms and conditions of use of radio frequencies Allocation of radio frequency spectrum in Montenegro are intended for use by terrestrial digital broadcasting systems,</a:t>
            </a:r>
          </a:p>
          <a:p>
            <a:pPr marL="285750" indent="-285750">
              <a:buFont typeface="Wingdings" pitchFamily="2" charset="2"/>
              <a:buChar char="Ø"/>
            </a:pPr>
            <a:r>
              <a:rPr lang="en-US" sz="1700">
                <a:solidFill>
                  <a:srgbClr val="632523"/>
                </a:solidFill>
                <a:latin typeface="Cambria" pitchFamily="18" charset="0"/>
              </a:rPr>
              <a:t>(b) the geographic areas (zones Allotment) to cover the digital broadcast signal</a:t>
            </a:r>
            <a:r>
              <a:rPr lang="en-US" sz="1800">
                <a:solidFill>
                  <a:srgbClr val="632523"/>
                </a:solidFill>
                <a:latin typeface="Cambria" pitchFamily="18" charset="0"/>
              </a:rPr>
              <a:t>.</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Round Same Side Corner Rectangle 14"/>
          <p:cNvSpPr/>
          <p:nvPr/>
        </p:nvSpPr>
        <p:spPr>
          <a:xfrm rot="10800000">
            <a:off x="0" y="6400800"/>
            <a:ext cx="9144000" cy="457200"/>
          </a:xfrm>
          <a:prstGeom prst="round2SameRect">
            <a:avLst>
              <a:gd name="adj1" fmla="val 31543"/>
              <a:gd name="adj2" fmla="val 0"/>
            </a:avLst>
          </a:prstGeom>
          <a:solidFill>
            <a:schemeClr val="accent2">
              <a:lumMod val="20000"/>
              <a:lumOff val="80000"/>
            </a:schemeClr>
          </a:solidFill>
          <a:ln>
            <a:noFill/>
          </a:ln>
          <a:effectLst>
            <a:outerShdw blurRad="50800" dist="38100" dir="16200000" rotWithShape="0">
              <a:schemeClr val="accent2">
                <a:lumMod val="60000"/>
                <a:lumOff val="40000"/>
                <a:alpha val="61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sz="1800" dirty="0">
              <a:solidFill>
                <a:prstClr val="white"/>
              </a:solidFill>
            </a:endParaRPr>
          </a:p>
        </p:txBody>
      </p:sp>
      <p:sp>
        <p:nvSpPr>
          <p:cNvPr id="14" name="Round Same Side Corner Rectangle 13"/>
          <p:cNvSpPr/>
          <p:nvPr/>
        </p:nvSpPr>
        <p:spPr>
          <a:xfrm>
            <a:off x="0" y="0"/>
            <a:ext cx="9144000" cy="533400"/>
          </a:xfrm>
          <a:prstGeom prst="round2SameRect">
            <a:avLst>
              <a:gd name="adj1" fmla="val 18309"/>
              <a:gd name="adj2" fmla="val 0"/>
            </a:avLst>
          </a:prstGeom>
          <a:solidFill>
            <a:schemeClr val="accent2">
              <a:lumMod val="50000"/>
            </a:schemeClr>
          </a:solidFill>
          <a:ln>
            <a:noFill/>
          </a:ln>
          <a:effectLst>
            <a:outerShdw blurRad="50800" dist="38100" dir="5400000" algn="t" rotWithShape="0">
              <a:schemeClr val="accent2">
                <a:lumMod val="60000"/>
                <a:lumOff val="40000"/>
                <a:alpha val="62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marL="14288" indent="-14288" fontAlgn="auto">
              <a:spcBef>
                <a:spcPts val="0"/>
              </a:spcBef>
              <a:spcAft>
                <a:spcPct val="40000"/>
              </a:spcAft>
              <a:buClr>
                <a:srgbClr val="FF0000"/>
              </a:buClr>
              <a:defRPr/>
            </a:pPr>
            <a:r>
              <a:rPr lang="sr-Latn-CS" sz="1800" b="1" dirty="0">
                <a:solidFill>
                  <a:srgbClr val="C0504D">
                    <a:lumMod val="20000"/>
                    <a:lumOff val="80000"/>
                  </a:srgbClr>
                </a:solidFill>
                <a:latin typeface="Cambria" pitchFamily="18" charset="0"/>
                <a:cs typeface="Arial" charset="0"/>
              </a:rPr>
              <a:t>Chapter </a:t>
            </a:r>
            <a:r>
              <a:rPr lang="en-US" sz="1800" b="1" dirty="0">
                <a:solidFill>
                  <a:srgbClr val="C0504D">
                    <a:lumMod val="20000"/>
                    <a:lumOff val="80000"/>
                  </a:srgbClr>
                </a:solidFill>
                <a:latin typeface="Cambria" pitchFamily="18" charset="0"/>
                <a:cs typeface="Arial" charset="0"/>
              </a:rPr>
              <a:t>10</a:t>
            </a:r>
            <a:r>
              <a:rPr lang="sr-Latn-CS" sz="1800" b="1" dirty="0">
                <a:solidFill>
                  <a:srgbClr val="C0504D">
                    <a:lumMod val="20000"/>
                    <a:lumOff val="80000"/>
                  </a:srgbClr>
                </a:solidFill>
                <a:latin typeface="Cambria" pitchFamily="18" charset="0"/>
                <a:cs typeface="Arial" charset="0"/>
              </a:rPr>
              <a:t>: Information society and media</a:t>
            </a:r>
            <a:endParaRPr lang="en-US" sz="1800" b="1" dirty="0">
              <a:solidFill>
                <a:srgbClr val="C0504D">
                  <a:lumMod val="20000"/>
                  <a:lumOff val="80000"/>
                </a:srgbClr>
              </a:solidFill>
              <a:latin typeface="Cambria" pitchFamily="18" charset="0"/>
              <a:cs typeface="Arial" charset="0"/>
            </a:endParaRPr>
          </a:p>
        </p:txBody>
      </p:sp>
      <p:grpSp>
        <p:nvGrpSpPr>
          <p:cNvPr id="24579" name="Group 34"/>
          <p:cNvGrpSpPr>
            <a:grpSpLocks/>
          </p:cNvGrpSpPr>
          <p:nvPr/>
        </p:nvGrpSpPr>
        <p:grpSpPr bwMode="auto">
          <a:xfrm>
            <a:off x="7904163" y="-4763"/>
            <a:ext cx="1211262" cy="385763"/>
            <a:chOff x="7814716" y="-5258"/>
            <a:chExt cx="1210767" cy="460280"/>
          </a:xfrm>
        </p:grpSpPr>
        <p:sp>
          <p:nvSpPr>
            <p:cNvPr id="24" name="5-Point Star 23"/>
            <p:cNvSpPr/>
            <p:nvPr/>
          </p:nvSpPr>
          <p:spPr>
            <a:xfrm rot="165688">
              <a:off x="7814716" y="-5258"/>
              <a:ext cx="181726" cy="193580"/>
            </a:xfrm>
            <a:prstGeom prst="star5">
              <a:avLst/>
            </a:prstGeom>
            <a:solidFill>
              <a:srgbClr val="FFFF00"/>
            </a:solidFill>
            <a:ln>
              <a:noFill/>
            </a:ln>
            <a:effectLst>
              <a:reflection blurRad="6350" stA="50000" endA="300" endPos="90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sz="1800" dirty="0">
                <a:solidFill>
                  <a:prstClr val="white"/>
                </a:solidFill>
              </a:endParaRPr>
            </a:p>
          </p:txBody>
        </p:sp>
        <p:sp>
          <p:nvSpPr>
            <p:cNvPr id="30" name="5-Point Star 29"/>
            <p:cNvSpPr/>
            <p:nvPr/>
          </p:nvSpPr>
          <p:spPr>
            <a:xfrm rot="165688">
              <a:off x="7996034" y="175717"/>
              <a:ext cx="181726" cy="193580"/>
            </a:xfrm>
            <a:prstGeom prst="star5">
              <a:avLst/>
            </a:prstGeom>
            <a:solidFill>
              <a:srgbClr val="FFFF00"/>
            </a:solidFill>
            <a:ln>
              <a:noFill/>
            </a:ln>
            <a:effectLst>
              <a:reflection blurRad="6350" stA="50000" endA="300" endPos="90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sz="1800" dirty="0">
                <a:solidFill>
                  <a:prstClr val="white"/>
                </a:solidFill>
              </a:endParaRPr>
            </a:p>
          </p:txBody>
        </p:sp>
        <p:sp>
          <p:nvSpPr>
            <p:cNvPr id="31" name="5-Point Star 30"/>
            <p:cNvSpPr/>
            <p:nvPr/>
          </p:nvSpPr>
          <p:spPr>
            <a:xfrm rot="165688">
              <a:off x="8224634" y="261442"/>
              <a:ext cx="181726" cy="193580"/>
            </a:xfrm>
            <a:prstGeom prst="star5">
              <a:avLst/>
            </a:prstGeom>
            <a:solidFill>
              <a:srgbClr val="FFFF00"/>
            </a:solidFill>
            <a:ln>
              <a:noFill/>
            </a:ln>
            <a:effectLst>
              <a:reflection blurRad="6350" stA="50000" endA="300" endPos="90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sz="1800" dirty="0">
                <a:solidFill>
                  <a:prstClr val="white"/>
                </a:solidFill>
              </a:endParaRPr>
            </a:p>
          </p:txBody>
        </p:sp>
        <p:sp>
          <p:nvSpPr>
            <p:cNvPr id="32" name="5-Point Star 31"/>
            <p:cNvSpPr/>
            <p:nvPr/>
          </p:nvSpPr>
          <p:spPr>
            <a:xfrm rot="165688">
              <a:off x="8462757" y="261440"/>
              <a:ext cx="181726" cy="193580"/>
            </a:xfrm>
            <a:prstGeom prst="star5">
              <a:avLst/>
            </a:prstGeom>
            <a:solidFill>
              <a:srgbClr val="FFFF00"/>
            </a:solidFill>
            <a:ln>
              <a:noFill/>
            </a:ln>
            <a:effectLst>
              <a:reflection blurRad="6350" stA="50000" endA="300" endPos="90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sz="1800" dirty="0">
                <a:solidFill>
                  <a:prstClr val="white"/>
                </a:solidFill>
              </a:endParaRPr>
            </a:p>
          </p:txBody>
        </p:sp>
        <p:sp>
          <p:nvSpPr>
            <p:cNvPr id="33" name="5-Point Star 32"/>
            <p:cNvSpPr/>
            <p:nvPr/>
          </p:nvSpPr>
          <p:spPr>
            <a:xfrm rot="165688">
              <a:off x="8843757" y="4266"/>
              <a:ext cx="181726" cy="193580"/>
            </a:xfrm>
            <a:prstGeom prst="star5">
              <a:avLst/>
            </a:prstGeom>
            <a:solidFill>
              <a:srgbClr val="FFFF00"/>
            </a:solidFill>
            <a:ln>
              <a:noFill/>
            </a:ln>
            <a:effectLst>
              <a:reflection blurRad="6350" stA="50000" endA="300" endPos="90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sz="1800" dirty="0">
                <a:solidFill>
                  <a:prstClr val="white"/>
                </a:solidFill>
              </a:endParaRPr>
            </a:p>
          </p:txBody>
        </p:sp>
        <p:sp>
          <p:nvSpPr>
            <p:cNvPr id="34" name="5-Point Star 33"/>
            <p:cNvSpPr/>
            <p:nvPr/>
          </p:nvSpPr>
          <p:spPr>
            <a:xfrm rot="165688">
              <a:off x="8672308" y="166190"/>
              <a:ext cx="181726" cy="193580"/>
            </a:xfrm>
            <a:prstGeom prst="star5">
              <a:avLst/>
            </a:prstGeom>
            <a:solidFill>
              <a:srgbClr val="FFFF00"/>
            </a:solidFill>
            <a:ln>
              <a:noFill/>
            </a:ln>
            <a:effectLst>
              <a:reflection blurRad="6350" stA="50000" endA="300" endPos="90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sz="1800" dirty="0">
                <a:solidFill>
                  <a:prstClr val="white"/>
                </a:solidFill>
              </a:endParaRPr>
            </a:p>
          </p:txBody>
        </p:sp>
      </p:grpSp>
      <p:sp>
        <p:nvSpPr>
          <p:cNvPr id="24580" name="Rectangle 35"/>
          <p:cNvSpPr>
            <a:spLocks noChangeArrowheads="1"/>
          </p:cNvSpPr>
          <p:nvPr/>
        </p:nvSpPr>
        <p:spPr bwMode="auto">
          <a:xfrm>
            <a:off x="381000" y="4495800"/>
            <a:ext cx="8382000" cy="923925"/>
          </a:xfrm>
          <a:prstGeom prst="rect">
            <a:avLst/>
          </a:prstGeom>
          <a:noFill/>
          <a:ln w="9525">
            <a:noFill/>
            <a:miter lim="800000"/>
            <a:headEnd/>
            <a:tailEnd/>
          </a:ln>
        </p:spPr>
        <p:txBody>
          <a:bodyPr>
            <a:spAutoFit/>
          </a:bodyPr>
          <a:lstStyle/>
          <a:p>
            <a:pPr marL="814388" indent="-450850" algn="ctr"/>
            <a:endParaRPr lang="en-US" sz="1800" b="1">
              <a:solidFill>
                <a:srgbClr val="632523"/>
              </a:solidFill>
              <a:latin typeface="Cambria" pitchFamily="18" charset="0"/>
            </a:endParaRPr>
          </a:p>
          <a:p>
            <a:pPr marL="814388" indent="-450850" algn="ctr"/>
            <a:endParaRPr lang="en-US" sz="1800" b="1">
              <a:solidFill>
                <a:srgbClr val="632523"/>
              </a:solidFill>
              <a:latin typeface="Cambria" pitchFamily="18" charset="0"/>
            </a:endParaRPr>
          </a:p>
          <a:p>
            <a:pPr marL="814388" indent="-450850" algn="ctr"/>
            <a:endParaRPr lang="en-US" sz="1800" b="1">
              <a:solidFill>
                <a:srgbClr val="632523"/>
              </a:solidFill>
              <a:latin typeface="Cambria" pitchFamily="18" charset="0"/>
            </a:endParaRPr>
          </a:p>
        </p:txBody>
      </p:sp>
      <p:pic>
        <p:nvPicPr>
          <p:cNvPr id="24581" name="Picture 4" descr="C:\Documents and Settings\alen.nikezic\Desktop\MUPIJU-Stari komp\Press clipping\montenegro grb.wmf"/>
          <p:cNvPicPr>
            <a:picLocks noChangeAspect="1" noChangeArrowheads="1"/>
          </p:cNvPicPr>
          <p:nvPr/>
        </p:nvPicPr>
        <p:blipFill>
          <a:blip r:embed="rId2" cstate="print"/>
          <a:srcRect/>
          <a:stretch>
            <a:fillRect/>
          </a:stretch>
        </p:blipFill>
        <p:spPr bwMode="auto">
          <a:xfrm>
            <a:off x="66675" y="6362700"/>
            <a:ext cx="508000" cy="503238"/>
          </a:xfrm>
          <a:prstGeom prst="rect">
            <a:avLst/>
          </a:prstGeom>
          <a:noFill/>
          <a:ln w="9525">
            <a:noFill/>
            <a:miter lim="800000"/>
            <a:headEnd/>
            <a:tailEnd/>
          </a:ln>
        </p:spPr>
      </p:pic>
      <p:sp>
        <p:nvSpPr>
          <p:cNvPr id="24582" name="Rectangle 19"/>
          <p:cNvSpPr>
            <a:spLocks noChangeArrowheads="1"/>
          </p:cNvSpPr>
          <p:nvPr/>
        </p:nvSpPr>
        <p:spPr bwMode="auto">
          <a:xfrm>
            <a:off x="498475" y="6415088"/>
            <a:ext cx="4564063" cy="400050"/>
          </a:xfrm>
          <a:prstGeom prst="rect">
            <a:avLst/>
          </a:prstGeom>
          <a:noFill/>
          <a:ln w="9525">
            <a:noFill/>
            <a:miter lim="800000"/>
            <a:headEnd/>
            <a:tailEnd/>
          </a:ln>
        </p:spPr>
        <p:txBody>
          <a:bodyPr wrap="none">
            <a:spAutoFit/>
          </a:bodyPr>
          <a:lstStyle/>
          <a:p>
            <a:r>
              <a:rPr lang="sr-Latn-CS" sz="1000" b="1">
                <a:solidFill>
                  <a:srgbClr val="953735"/>
                </a:solidFill>
                <a:latin typeface="Cambria" pitchFamily="18" charset="0"/>
              </a:rPr>
              <a:t>M O N T E N E G R O</a:t>
            </a:r>
          </a:p>
          <a:p>
            <a:r>
              <a:rPr lang="en-GB" sz="1000" b="1">
                <a:solidFill>
                  <a:srgbClr val="953735"/>
                </a:solidFill>
                <a:latin typeface="Cambria" pitchFamily="18" charset="0"/>
              </a:rPr>
              <a:t>Negotiating Team for the Accession of  </a:t>
            </a:r>
            <a:r>
              <a:rPr lang="sr-Latn-CS" sz="1000" b="1">
                <a:solidFill>
                  <a:srgbClr val="953735"/>
                </a:solidFill>
                <a:latin typeface="Cambria" pitchFamily="18" charset="0"/>
              </a:rPr>
              <a:t>Montenegro </a:t>
            </a:r>
            <a:r>
              <a:rPr lang="en-GB" sz="1000" b="1">
                <a:solidFill>
                  <a:srgbClr val="953735"/>
                </a:solidFill>
                <a:latin typeface="Cambria" pitchFamily="18" charset="0"/>
              </a:rPr>
              <a:t>to the European Union</a:t>
            </a:r>
            <a:r>
              <a:rPr lang="sr-Latn-CS" sz="1000" b="1">
                <a:solidFill>
                  <a:srgbClr val="953735"/>
                </a:solidFill>
                <a:latin typeface="Cambria" pitchFamily="18" charset="0"/>
              </a:rPr>
              <a:t> </a:t>
            </a:r>
            <a:endParaRPr lang="en-US" sz="1000">
              <a:solidFill>
                <a:srgbClr val="953735"/>
              </a:solidFill>
              <a:latin typeface="Calibri" pitchFamily="34" charset="0"/>
            </a:endParaRPr>
          </a:p>
        </p:txBody>
      </p:sp>
      <p:sp>
        <p:nvSpPr>
          <p:cNvPr id="16" name="Rectangle 15"/>
          <p:cNvSpPr/>
          <p:nvPr/>
        </p:nvSpPr>
        <p:spPr>
          <a:xfrm>
            <a:off x="5943600" y="6400800"/>
            <a:ext cx="3200400" cy="457200"/>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1100" b="1" dirty="0">
                <a:solidFill>
                  <a:srgbClr val="C0504D">
                    <a:lumMod val="50000"/>
                  </a:srgbClr>
                </a:solidFill>
              </a:rPr>
              <a:t>Chapter </a:t>
            </a:r>
            <a:r>
              <a:rPr lang="x-none" sz="1100" b="1" dirty="0">
                <a:solidFill>
                  <a:srgbClr val="C0504D">
                    <a:lumMod val="50000"/>
                  </a:srgbClr>
                </a:solidFill>
              </a:rPr>
              <a:t>10</a:t>
            </a:r>
            <a:r>
              <a:rPr lang="en-US" sz="1100" b="1" dirty="0">
                <a:solidFill>
                  <a:srgbClr val="C0504D">
                    <a:lumMod val="50000"/>
                  </a:srgbClr>
                </a:solidFill>
              </a:rPr>
              <a:t>: </a:t>
            </a:r>
            <a:r>
              <a:rPr lang="x-none" sz="1100" b="1" dirty="0">
                <a:solidFill>
                  <a:srgbClr val="C0504D">
                    <a:lumMod val="50000"/>
                  </a:srgbClr>
                </a:solidFill>
              </a:rPr>
              <a:t> INFORMATION SOCIETY AND MEDIA</a:t>
            </a:r>
            <a:endParaRPr lang="pl-PL" sz="1100" b="1" dirty="0">
              <a:solidFill>
                <a:srgbClr val="C0504D">
                  <a:lumMod val="50000"/>
                </a:srgbClr>
              </a:solidFill>
            </a:endParaRPr>
          </a:p>
        </p:txBody>
      </p:sp>
      <p:pic>
        <p:nvPicPr>
          <p:cNvPr id="24584" name="Picture 18" descr="EU MN logo"/>
          <p:cNvPicPr>
            <a:picLocks noChangeAspect="1" noChangeArrowheads="1"/>
          </p:cNvPicPr>
          <p:nvPr/>
        </p:nvPicPr>
        <p:blipFill>
          <a:blip r:embed="rId3" cstate="print"/>
          <a:srcRect/>
          <a:stretch>
            <a:fillRect/>
          </a:stretch>
        </p:blipFill>
        <p:spPr bwMode="auto">
          <a:xfrm>
            <a:off x="152400" y="609600"/>
            <a:ext cx="1219200" cy="685800"/>
          </a:xfrm>
          <a:prstGeom prst="rect">
            <a:avLst/>
          </a:prstGeom>
          <a:noFill/>
          <a:ln w="9525">
            <a:noFill/>
            <a:miter lim="800000"/>
            <a:headEnd/>
            <a:tailEnd/>
          </a:ln>
        </p:spPr>
      </p:pic>
      <p:sp>
        <p:nvSpPr>
          <p:cNvPr id="6155" name="Title 2"/>
          <p:cNvSpPr>
            <a:spLocks noGrp="1"/>
          </p:cNvSpPr>
          <p:nvPr>
            <p:ph type="title"/>
          </p:nvPr>
        </p:nvSpPr>
        <p:spPr>
          <a:xfrm>
            <a:off x="1676400" y="685800"/>
            <a:ext cx="7162800" cy="838200"/>
          </a:xfrm>
        </p:spPr>
        <p:txBody>
          <a:bodyPr/>
          <a:lstStyle/>
          <a:p>
            <a:pPr algn="l"/>
            <a:r>
              <a:rPr lang="en-US" sz="2000" b="1" u="sng" smtClean="0">
                <a:solidFill>
                  <a:schemeClr val="hlink"/>
                </a:solidFill>
                <a:latin typeface="Cambria" pitchFamily="18" charset="0"/>
              </a:rPr>
              <a:t>Commission Communication-COM(2003)541 -ANNEX2</a:t>
            </a:r>
            <a:br>
              <a:rPr lang="en-US" sz="2000" b="1" u="sng" smtClean="0">
                <a:solidFill>
                  <a:schemeClr val="hlink"/>
                </a:solidFill>
                <a:latin typeface="Cambria" pitchFamily="18" charset="0"/>
              </a:rPr>
            </a:br>
            <a:endParaRPr lang="en-US" sz="2000" b="1" smtClean="0">
              <a:solidFill>
                <a:schemeClr val="hlink"/>
              </a:solidFill>
              <a:latin typeface="Cambria" pitchFamily="18" charset="0"/>
            </a:endParaRPr>
          </a:p>
        </p:txBody>
      </p:sp>
      <p:sp>
        <p:nvSpPr>
          <p:cNvPr id="24586" name="TextBox 2"/>
          <p:cNvSpPr txBox="1">
            <a:spLocks noChangeArrowheads="1"/>
          </p:cNvSpPr>
          <p:nvPr/>
        </p:nvSpPr>
        <p:spPr bwMode="auto">
          <a:xfrm>
            <a:off x="349250" y="1965325"/>
            <a:ext cx="8566150" cy="3662363"/>
          </a:xfrm>
          <a:prstGeom prst="rect">
            <a:avLst/>
          </a:prstGeom>
          <a:noFill/>
          <a:ln w="9525">
            <a:noFill/>
            <a:miter lim="800000"/>
            <a:headEnd/>
            <a:tailEnd/>
          </a:ln>
        </p:spPr>
        <p:txBody>
          <a:bodyPr>
            <a:spAutoFit/>
          </a:bodyPr>
          <a:lstStyle/>
          <a:p>
            <a:pPr marL="285750" indent="-285750">
              <a:buFont typeface="Wingdings" pitchFamily="2" charset="2"/>
              <a:buChar char="Ø"/>
            </a:pPr>
            <a:r>
              <a:rPr lang="en-US" sz="1800">
                <a:solidFill>
                  <a:schemeClr val="tx2"/>
                </a:solidFill>
                <a:latin typeface="Cambria" pitchFamily="18" charset="0"/>
              </a:rPr>
              <a:t>Policy obligations and incentives  - </a:t>
            </a:r>
            <a:r>
              <a:rPr lang="en-US" sz="1800" b="1">
                <a:solidFill>
                  <a:schemeClr val="tx2"/>
                </a:solidFill>
                <a:latin typeface="Cambria" pitchFamily="18" charset="0"/>
              </a:rPr>
              <a:t>Article 10</a:t>
            </a:r>
            <a:endParaRPr lang="en-US" sz="1800">
              <a:solidFill>
                <a:schemeClr val="tx2"/>
              </a:solidFill>
              <a:latin typeface="Cambria" pitchFamily="18" charset="0"/>
            </a:endParaRPr>
          </a:p>
          <a:p>
            <a:pPr marL="285750" indent="-285750"/>
            <a:endParaRPr lang="en-US" sz="1800">
              <a:solidFill>
                <a:srgbClr val="632523"/>
              </a:solidFill>
              <a:latin typeface="Cambria" pitchFamily="18" charset="0"/>
            </a:endParaRPr>
          </a:p>
          <a:p>
            <a:pPr marL="285750" indent="-285750"/>
            <a:r>
              <a:rPr lang="en-US" sz="1800">
                <a:solidFill>
                  <a:srgbClr val="632523"/>
                </a:solidFill>
                <a:latin typeface="Cambria" pitchFamily="18" charset="0"/>
              </a:rPr>
              <a:t>For the purpose of providing conditions for digital broadcasting of signals of the national public broadcasting services of the Radio and Television of Montenegro:</a:t>
            </a:r>
          </a:p>
          <a:p>
            <a:pPr marL="285750" indent="-285750"/>
            <a:r>
              <a:rPr lang="en-US" sz="1800">
                <a:solidFill>
                  <a:srgbClr val="632523"/>
                </a:solidFill>
                <a:latin typeface="Cambria" pitchFamily="18" charset="0"/>
              </a:rPr>
              <a:t>1) development of the first network will be carried out for coverage of the entire territory of Montenegro, that is at least for 85% of the population of Montenegro and</a:t>
            </a:r>
          </a:p>
          <a:p>
            <a:pPr marL="285750" indent="-285750"/>
            <a:r>
              <a:rPr lang="en-US" sz="1800">
                <a:solidFill>
                  <a:srgbClr val="632523"/>
                </a:solidFill>
                <a:latin typeface="Cambria" pitchFamily="18" charset="0"/>
              </a:rPr>
              <a:t>2) funds will be provided for coverage of the increased costs for electricity in the switchover period (simultaneous operation of analogue and digital terrestrial systems) for the first network operator.</a:t>
            </a:r>
          </a:p>
          <a:p>
            <a:pPr marL="285750" indent="-285750"/>
            <a:r>
              <a:rPr lang="en-US" sz="1800">
                <a:solidFill>
                  <a:srgbClr val="632523"/>
                </a:solidFill>
                <a:latin typeface="Cambria" pitchFamily="18" charset="0"/>
              </a:rPr>
              <a:t>The funds referred to in paragraph 1 of this Article shall be provided from the Budget of Montenegro and other sources of financing (donation of European Commission, loans and other).</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2556</TotalTime>
  <Words>1305</Words>
  <Application>Microsoft Office PowerPoint</Application>
  <PresentationFormat>On-screen Show (4:3)</PresentationFormat>
  <Paragraphs>159</Paragraphs>
  <Slides>11</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11</vt:i4>
      </vt:variant>
    </vt:vector>
  </HeadingPairs>
  <TitlesOfParts>
    <vt:vector size="17" baseType="lpstr">
      <vt:lpstr>Arial</vt:lpstr>
      <vt:lpstr>Calibri</vt:lpstr>
      <vt:lpstr>Cambria</vt:lpstr>
      <vt:lpstr>Wingdings</vt:lpstr>
      <vt:lpstr>Times New Roman</vt:lpstr>
      <vt:lpstr>Office Theme</vt:lpstr>
      <vt:lpstr>Slide 1</vt:lpstr>
      <vt:lpstr>SWITCH OFF OF ANALOGUE TERRESTRIAL BROADCASTING</vt:lpstr>
      <vt:lpstr>Slide 3</vt:lpstr>
      <vt:lpstr>National Legislation</vt:lpstr>
      <vt:lpstr>Slide 5</vt:lpstr>
      <vt:lpstr>Slide 6</vt:lpstr>
      <vt:lpstr>Commission Communication-COM(2003)541 -ANNEX2      Strategic plan for switchover</vt:lpstr>
      <vt:lpstr>Commission Communication-COM(2003)541 -ANNEX2 </vt:lpstr>
      <vt:lpstr>Commission Communication-COM(2003)541 -ANNEX2 </vt:lpstr>
      <vt:lpstr>Slide 10</vt:lpstr>
      <vt:lpstr>Slide 11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alen.nikezic</dc:creator>
  <cp:lastModifiedBy>Ruzica</cp:lastModifiedBy>
  <cp:revision>302</cp:revision>
  <dcterms:created xsi:type="dcterms:W3CDTF">2012-04-18T16:21:57Z</dcterms:created>
  <dcterms:modified xsi:type="dcterms:W3CDTF">2013-01-13T18:00:59Z</dcterms:modified>
</cp:coreProperties>
</file>