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7" r:id="rId2"/>
    <p:sldId id="256" r:id="rId3"/>
    <p:sldId id="293" r:id="rId4"/>
    <p:sldId id="294" r:id="rId5"/>
    <p:sldId id="315" r:id="rId6"/>
    <p:sldId id="296" r:id="rId7"/>
    <p:sldId id="302" r:id="rId8"/>
    <p:sldId id="303" r:id="rId9"/>
    <p:sldId id="304" r:id="rId10"/>
    <p:sldId id="305" r:id="rId11"/>
    <p:sldId id="306" r:id="rId12"/>
    <p:sldId id="307" r:id="rId13"/>
    <p:sldId id="309" r:id="rId14"/>
    <p:sldId id="308" r:id="rId15"/>
    <p:sldId id="310" r:id="rId16"/>
    <p:sldId id="311" r:id="rId17"/>
    <p:sldId id="314" r:id="rId18"/>
    <p:sldId id="312" r:id="rId19"/>
    <p:sldId id="316" r:id="rId20"/>
    <p:sldId id="313" r:id="rId21"/>
    <p:sldId id="317" r:id="rId22"/>
    <p:sldId id="301" r:id="rId23"/>
    <p:sldId id="265" r:id="rId24"/>
  </p:sldIdLst>
  <p:sldSz cx="9144000" cy="6858000" type="screen4x3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00000"/>
    <a:srgbClr val="A5002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3807" autoAdjust="0"/>
    <p:restoredTop sz="94660"/>
  </p:normalViewPr>
  <p:slideViewPr>
    <p:cSldViewPr>
      <p:cViewPr>
        <p:scale>
          <a:sx n="75" d="100"/>
          <a:sy n="75" d="100"/>
        </p:scale>
        <p:origin x="-1500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6EA10B-C1B3-470A-A69E-D477D553EE53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2FFA070-9805-406A-8D38-52F3255D65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1822725-DC20-4FB6-BDEA-5C56235129C1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13D091E-CDF6-4CEE-9CC0-0BABB90E2F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08A92-DFD3-488A-84B8-FA78C723C1AE}" type="datetimeFigureOut">
              <a:rPr lang="en-US"/>
              <a:pPr>
                <a:defRPr/>
              </a:pPr>
              <a:t>1/14/2013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56691-09AE-4F38-93CA-C67332B6FB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8E760-31FC-4EAB-9BCC-DA4B3E89627C}" type="datetimeFigureOut">
              <a:rPr lang="en-US"/>
              <a:pPr>
                <a:defRPr/>
              </a:pPr>
              <a:t>1/14/2013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55783-3D74-41D7-BF50-E9F34B0D6C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38B7E-008C-46EE-994D-A3B818AB956F}" type="datetimeFigureOut">
              <a:rPr lang="en-US"/>
              <a:pPr>
                <a:defRPr/>
              </a:pPr>
              <a:t>1/14/2013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13549-3A83-4657-821D-2CDCDD7B8E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2737D-A76A-4C10-97EF-CC38B30F520B}" type="datetimeFigureOut">
              <a:rPr lang="en-US"/>
              <a:pPr>
                <a:defRPr/>
              </a:pPr>
              <a:t>1/14/2013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01BA1-0555-4D00-BE32-8B719C02B7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289B7-A095-431E-84E6-F5AAAF1B84E5}" type="datetimeFigureOut">
              <a:rPr lang="en-US"/>
              <a:pPr>
                <a:defRPr/>
              </a:pPr>
              <a:t>1/14/2013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F1F9D-8016-4CD0-960D-3730DBE06F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5FBDF-B7CE-4210-A532-E538F688DAB4}" type="datetimeFigureOut">
              <a:rPr lang="en-US"/>
              <a:pPr>
                <a:defRPr/>
              </a:pPr>
              <a:t>1/14/2013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A2AFE-D6DE-4854-99CA-2BE7B1AE34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5FDFB-D3CC-4836-9C4B-D150524C27CA}" type="datetimeFigureOut">
              <a:rPr lang="en-US"/>
              <a:pPr>
                <a:defRPr/>
              </a:pPr>
              <a:t>1/14/2013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F9CCA-33CF-4E9E-B23B-9B387D54FF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59ED1-D622-447E-A3B2-0DB294B83A99}" type="datetimeFigureOut">
              <a:rPr lang="en-US"/>
              <a:pPr>
                <a:defRPr/>
              </a:pPr>
              <a:t>1/14/2013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F36C6-A5FC-4785-AEF2-3745FD460D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D0351-8DD2-443B-B316-596377F098F8}" type="datetimeFigureOut">
              <a:rPr lang="en-US"/>
              <a:pPr>
                <a:defRPr/>
              </a:pPr>
              <a:t>1/14/2013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33050-AB71-4825-9BBD-C06BB84356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9678D-2915-4E8F-A9B5-254170DEA184}" type="datetimeFigureOut">
              <a:rPr lang="en-US"/>
              <a:pPr>
                <a:defRPr/>
              </a:pPr>
              <a:t>1/14/2013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696BE-F6A9-490F-956C-CE9289546B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C8713-D4FA-4F25-BC76-ED97421037C0}" type="datetimeFigureOut">
              <a:rPr lang="en-US"/>
              <a:pPr>
                <a:defRPr/>
              </a:pPr>
              <a:t>1/14/2013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1668A-CC01-47F3-BA1F-BC3FD5111F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BA28C4-09E9-4DEC-AF2A-53029E2B2347}" type="datetimeFigureOut">
              <a:rPr lang="en-US"/>
              <a:pPr>
                <a:defRPr/>
              </a:pPr>
              <a:t>1/14/2013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A77C77-B7D9-4F38-B060-653468689F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hyperlink" Target="mailto:kenan.durakovic@mid.gov.me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ur-lex.europa.eu/LexUriServ/LexUriServ.do?uri=CELEX:32000L0031:EN:HTML" TargetMode="Externa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>
            <a:off x="304800" y="1676400"/>
            <a:ext cx="8458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r-Latn-CS" sz="1600" b="1">
                <a:solidFill>
                  <a:schemeClr val="bg1"/>
                </a:solidFill>
                <a:latin typeface="Cambria" pitchFamily="18" charset="0"/>
              </a:rPr>
              <a:t> M O N T E N E G R O </a:t>
            </a:r>
          </a:p>
          <a:p>
            <a:pPr algn="ctr"/>
            <a:r>
              <a:rPr lang="en-GB" sz="1600" b="1">
                <a:solidFill>
                  <a:schemeClr val="bg1"/>
                </a:solidFill>
                <a:latin typeface="Cambria" pitchFamily="18" charset="0"/>
              </a:rPr>
              <a:t>Negotiating Team for the Accession of </a:t>
            </a:r>
            <a:r>
              <a:rPr lang="sr-Latn-CS" sz="1600" b="1">
                <a:solidFill>
                  <a:schemeClr val="bg1"/>
                </a:solidFill>
                <a:latin typeface="Cambria" pitchFamily="18" charset="0"/>
              </a:rPr>
              <a:t>Montenegro </a:t>
            </a:r>
            <a:r>
              <a:rPr lang="en-GB" sz="1600" b="1">
                <a:solidFill>
                  <a:schemeClr val="bg1"/>
                </a:solidFill>
                <a:latin typeface="Cambria" pitchFamily="18" charset="0"/>
              </a:rPr>
              <a:t>to the European Union</a:t>
            </a:r>
            <a:br>
              <a:rPr lang="en-GB" sz="1600" b="1">
                <a:solidFill>
                  <a:schemeClr val="bg1"/>
                </a:solidFill>
                <a:latin typeface="Cambria" pitchFamily="18" charset="0"/>
              </a:rPr>
            </a:br>
            <a:r>
              <a:rPr lang="en-GB" sz="1600" b="1" i="1">
                <a:solidFill>
                  <a:schemeClr val="bg1"/>
                </a:solidFill>
                <a:latin typeface="Cambria" pitchFamily="18" charset="0"/>
              </a:rPr>
              <a:t>Working Group for Chapter </a:t>
            </a:r>
            <a:r>
              <a:rPr lang="en-US" sz="1600" b="1" i="1">
                <a:solidFill>
                  <a:schemeClr val="bg1"/>
                </a:solidFill>
                <a:latin typeface="Cambria" pitchFamily="18" charset="0"/>
              </a:rPr>
              <a:t> 10 </a:t>
            </a:r>
            <a:r>
              <a:rPr lang="hr-HR" sz="1600" b="1" i="1">
                <a:solidFill>
                  <a:schemeClr val="bg1"/>
                </a:solidFill>
                <a:latin typeface="Cambria" pitchFamily="18" charset="0"/>
              </a:rPr>
              <a:t>– </a:t>
            </a:r>
            <a:r>
              <a:rPr lang="en-US" sz="1600" b="1" i="1">
                <a:solidFill>
                  <a:schemeClr val="bg1"/>
                </a:solidFill>
                <a:latin typeface="Cambria" pitchFamily="18" charset="0"/>
              </a:rPr>
              <a:t>Information society and media</a:t>
            </a:r>
            <a:endParaRPr lang="en-US" sz="3600" b="1" i="1">
              <a:solidFill>
                <a:schemeClr val="bg1"/>
              </a:solidFill>
              <a:latin typeface="Cambria" pitchFamily="18" charset="0"/>
            </a:endParaRPr>
          </a:p>
        </p:txBody>
      </p:sp>
      <p:pic>
        <p:nvPicPr>
          <p:cNvPr id="11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76200"/>
            <a:ext cx="1612900" cy="15970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447800" y="2590800"/>
            <a:ext cx="6324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r-Latn-CS" sz="2600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r-Latn-CS" sz="2600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r-Latn-CS" sz="2600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r-Latn-CS" sz="2600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600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  <a:t>Bilateral screening: Chapter</a:t>
            </a:r>
            <a:r>
              <a:rPr lang="x-none" sz="260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  <a:t> </a:t>
            </a:r>
            <a:r>
              <a:rPr lang="en-US" sz="2600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  <a:t>10</a:t>
            </a:r>
            <a:endParaRPr lang="en-GB" sz="2600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6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  <a:t>PRESENTATION OF  </a:t>
            </a:r>
            <a:r>
              <a:rPr lang="sr-Latn-CS" sz="26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  <a:t>MONTENEGRO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r-Latn-CS" sz="2600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6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  <a:t/>
            </a:r>
            <a:br>
              <a:rPr lang="sr-Latn-CS" sz="26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</a:br>
            <a:r>
              <a:rPr lang="sr-Latn-CS" sz="26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  <a:t/>
            </a:r>
            <a:br>
              <a:rPr lang="sr-Latn-CS" sz="26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</a:br>
            <a:r>
              <a:rPr lang="sr-Latn-CS" sz="26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  <a:t/>
            </a:r>
            <a:br>
              <a:rPr lang="sr-Latn-CS" sz="26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</a:br>
            <a:r>
              <a:rPr lang="sr-Latn-CS" sz="26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  <a:t/>
            </a:r>
            <a:br>
              <a:rPr lang="sr-Latn-CS" sz="26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</a:br>
            <a:r>
              <a:rPr lang="en-US" sz="20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  <a:cs typeface="Arial" pitchFamily="34" charset="0"/>
              </a:rPr>
              <a:t>Bru</a:t>
            </a:r>
            <a:r>
              <a:rPr lang="hr-HR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  <a:cs typeface="Arial" pitchFamily="34" charset="0"/>
              </a:rPr>
              <a:t>ssel</a:t>
            </a:r>
            <a:r>
              <a:rPr lang="en-US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  <a:cs typeface="Arial" pitchFamily="34" charset="0"/>
              </a:rPr>
              <a:t>s, 2</a:t>
            </a:r>
            <a:r>
              <a:rPr lang="sr-Latn-CS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  <a:cs typeface="Arial" pitchFamily="34" charset="0"/>
              </a:rPr>
              <a:t>1-22</a:t>
            </a:r>
            <a:r>
              <a:rPr lang="en-US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  <a:cs typeface="Arial" pitchFamily="34" charset="0"/>
              </a:rPr>
              <a:t> </a:t>
            </a:r>
            <a:r>
              <a:rPr lang="sr-Latn-CS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mbria" pitchFamily="18" charset="0"/>
                <a:cs typeface="Arial" pitchFamily="34" charset="0"/>
              </a:rPr>
              <a:t>January 2013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r-Latn-CS" sz="2600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r-Latn-CS" sz="2600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r-Latn-CS" sz="2600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+mn-cs"/>
            </a:endParaRPr>
          </a:p>
        </p:txBody>
      </p:sp>
      <p:grpSp>
        <p:nvGrpSpPr>
          <p:cNvPr id="2056" name="Group 22"/>
          <p:cNvGrpSpPr>
            <a:grpSpLocks/>
          </p:cNvGrpSpPr>
          <p:nvPr/>
        </p:nvGrpSpPr>
        <p:grpSpPr bwMode="auto">
          <a:xfrm rot="165688">
            <a:off x="-77788" y="5162550"/>
            <a:ext cx="1020763" cy="1752600"/>
            <a:chOff x="-28875" y="5105400"/>
            <a:chExt cx="1019475" cy="1752600"/>
          </a:xfrm>
        </p:grpSpPr>
        <p:sp>
          <p:nvSpPr>
            <p:cNvPr id="16" name="5-Point Star 15"/>
            <p:cNvSpPr/>
            <p:nvPr/>
          </p:nvSpPr>
          <p:spPr>
            <a:xfrm>
              <a:off x="0" y="6400800"/>
              <a:ext cx="457200" cy="45720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7" name="5-Point Star 16"/>
            <p:cNvSpPr/>
            <p:nvPr/>
          </p:nvSpPr>
          <p:spPr>
            <a:xfrm>
              <a:off x="304800" y="6248400"/>
              <a:ext cx="457200" cy="45720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8" name="5-Point Star 17"/>
            <p:cNvSpPr/>
            <p:nvPr/>
          </p:nvSpPr>
          <p:spPr>
            <a:xfrm>
              <a:off x="533400" y="5943600"/>
              <a:ext cx="457200" cy="45720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" name="5-Point Star 18"/>
            <p:cNvSpPr/>
            <p:nvPr/>
          </p:nvSpPr>
          <p:spPr>
            <a:xfrm>
              <a:off x="533400" y="5562600"/>
              <a:ext cx="457200" cy="45720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0" name="5-Point Star 19"/>
            <p:cNvSpPr/>
            <p:nvPr/>
          </p:nvSpPr>
          <p:spPr>
            <a:xfrm>
              <a:off x="304800" y="5257800"/>
              <a:ext cx="457200" cy="45720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1" name="5-Point Star 20"/>
            <p:cNvSpPr/>
            <p:nvPr/>
          </p:nvSpPr>
          <p:spPr>
            <a:xfrm>
              <a:off x="-28875" y="5105400"/>
              <a:ext cx="457200" cy="45720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2057" name="Picture 18" descr="EU MN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4419600"/>
            <a:ext cx="2133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11268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11270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273" name="Rectangle 16"/>
          <p:cNvSpPr>
            <a:spLocks noChangeArrowheads="1"/>
          </p:cNvSpPr>
          <p:nvPr/>
        </p:nvSpPr>
        <p:spPr bwMode="auto">
          <a:xfrm>
            <a:off x="228600" y="609600"/>
            <a:ext cx="8915400" cy="594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pPr algn="ctr">
              <a:buFont typeface="Wingdings" pitchFamily="2" charset="2"/>
              <a:buChar char="Ø"/>
            </a:pPr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Unsolicited commercial communication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 (Directive – </a:t>
            </a:r>
            <a:r>
              <a:rPr lang="en-GB" sz="2000">
                <a:solidFill>
                  <a:srgbClr val="800000"/>
                </a:solidFill>
                <a:latin typeface="Cambria" pitchFamily="18" charset="0"/>
              </a:rPr>
              <a:t>Article 7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)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Unsolicited commercial communication</a:t>
            </a:r>
          </a:p>
          <a:p>
            <a:pPr algn="ctr"/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hr-HR" sz="2000" b="1">
                <a:solidFill>
                  <a:srgbClr val="800000"/>
                </a:solidFill>
                <a:latin typeface="Cambria" pitchFamily="18" charset="0"/>
              </a:rPr>
              <a:t>Treatment of contracts</a:t>
            </a:r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 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(Directive – </a:t>
            </a:r>
            <a:r>
              <a:rPr lang="en-GB" sz="2000">
                <a:solidFill>
                  <a:srgbClr val="800000"/>
                </a:solidFill>
                <a:latin typeface="Cambria" pitchFamily="18" charset="0"/>
              </a:rPr>
              <a:t>Article 9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)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sr-Latn-CS" sz="2000" b="1">
                <a:solidFill>
                  <a:srgbClr val="800000"/>
                </a:solidFill>
                <a:latin typeface="Cambria" pitchFamily="18" charset="0"/>
              </a:rPr>
              <a:t>The form and legal effectiveness of contracts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</p:txBody>
      </p:sp>
      <p:pic>
        <p:nvPicPr>
          <p:cNvPr id="11274" name="Picture 18" descr="EU MN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Down Arrow 16"/>
          <p:cNvSpPr/>
          <p:nvPr/>
        </p:nvSpPr>
        <p:spPr>
          <a:xfrm>
            <a:off x="4419600" y="2286000"/>
            <a:ext cx="3048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4495800" y="4343400"/>
            <a:ext cx="3048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12292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12294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297" name="Rectangle 16"/>
          <p:cNvSpPr>
            <a:spLocks noChangeArrowheads="1"/>
          </p:cNvSpPr>
          <p:nvPr/>
        </p:nvSpPr>
        <p:spPr bwMode="auto">
          <a:xfrm>
            <a:off x="228600" y="609600"/>
            <a:ext cx="8915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pPr algn="ctr">
              <a:buFont typeface="Wingdings" pitchFamily="2" charset="2"/>
              <a:buChar char="Ø"/>
            </a:pPr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hr-HR" sz="2000" b="1">
                <a:solidFill>
                  <a:srgbClr val="800000"/>
                </a:solidFill>
                <a:latin typeface="Cambria" pitchFamily="18" charset="0"/>
              </a:rPr>
              <a:t>Treatment of contracts</a:t>
            </a:r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 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(Directive – </a:t>
            </a:r>
            <a:r>
              <a:rPr lang="en-GB" sz="2000">
                <a:solidFill>
                  <a:srgbClr val="800000"/>
                </a:solidFill>
                <a:latin typeface="Cambria" pitchFamily="18" charset="0"/>
              </a:rPr>
              <a:t>Article 9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)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sr-Latn-CS" sz="2000" b="1">
                <a:solidFill>
                  <a:srgbClr val="800000"/>
                </a:solidFill>
                <a:latin typeface="Cambria" pitchFamily="18" charset="0"/>
              </a:rPr>
              <a:t>Exemptions to contracts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endParaRPr lang="en-GB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GB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en-GB" sz="2000" b="1">
                <a:solidFill>
                  <a:srgbClr val="800000"/>
                </a:solidFill>
                <a:latin typeface="Cambria" pitchFamily="18" charset="0"/>
              </a:rPr>
              <a:t>Objective and scope 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(Directive – </a:t>
            </a:r>
            <a:r>
              <a:rPr lang="en-GB" sz="2000">
                <a:solidFill>
                  <a:srgbClr val="800000"/>
                </a:solidFill>
                <a:latin typeface="Cambria" pitchFamily="18" charset="0"/>
              </a:rPr>
              <a:t>Article 1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)</a:t>
            </a:r>
            <a:endParaRPr lang="en-GB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sr-Latn-CS" sz="2000" b="1">
                <a:solidFill>
                  <a:srgbClr val="800000"/>
                </a:solidFill>
                <a:latin typeface="Cambria" pitchFamily="18" charset="0"/>
              </a:rPr>
              <a:t>Subsidiary application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</p:txBody>
      </p:sp>
      <p:pic>
        <p:nvPicPr>
          <p:cNvPr id="12298" name="Picture 18" descr="EU MN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Down Arrow 16"/>
          <p:cNvSpPr/>
          <p:nvPr/>
        </p:nvSpPr>
        <p:spPr>
          <a:xfrm>
            <a:off x="4572000" y="2209800"/>
            <a:ext cx="3048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4572000" y="4648200"/>
            <a:ext cx="3048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13316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13318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321" name="Rectangle 16"/>
          <p:cNvSpPr>
            <a:spLocks noChangeArrowheads="1"/>
          </p:cNvSpPr>
          <p:nvPr/>
        </p:nvSpPr>
        <p:spPr bwMode="auto">
          <a:xfrm>
            <a:off x="228600" y="609600"/>
            <a:ext cx="8915400" cy="594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pPr algn="ctr">
              <a:buFont typeface="Wingdings" pitchFamily="2" charset="2"/>
              <a:buChar char="Ø"/>
            </a:pPr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Information to be provided and </a:t>
            </a:r>
            <a:r>
              <a:rPr lang="sr-Latn-CS" sz="2000" b="1">
                <a:solidFill>
                  <a:srgbClr val="800000"/>
                </a:solidFill>
                <a:latin typeface="Cambria" pitchFamily="18" charset="0"/>
              </a:rPr>
              <a:t>Placing of the order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(Directive – </a:t>
            </a:r>
            <a:r>
              <a:rPr lang="en-GB" sz="2000">
                <a:solidFill>
                  <a:srgbClr val="800000"/>
                </a:solidFill>
                <a:latin typeface="Cambria" pitchFamily="18" charset="0"/>
              </a:rPr>
              <a:t>Articles 10 and 11)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Information and notice to be provided prior to contract conclusion</a:t>
            </a:r>
          </a:p>
          <a:p>
            <a:pPr algn="ctr"/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Information to be provided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 (Directive – </a:t>
            </a:r>
            <a:r>
              <a:rPr lang="en-GB" sz="2000">
                <a:solidFill>
                  <a:srgbClr val="800000"/>
                </a:solidFill>
                <a:latin typeface="Cambria" pitchFamily="18" charset="0"/>
              </a:rPr>
              <a:t>Article 10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)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sr-Latn-CS" sz="2000" b="1">
                <a:solidFill>
                  <a:srgbClr val="800000"/>
                </a:solidFill>
                <a:latin typeface="Cambria" pitchFamily="18" charset="0"/>
              </a:rPr>
              <a:t>Contract availability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</p:txBody>
      </p:sp>
      <p:pic>
        <p:nvPicPr>
          <p:cNvPr id="13322" name="Picture 18" descr="EU MN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Down Arrow 16"/>
          <p:cNvSpPr/>
          <p:nvPr/>
        </p:nvSpPr>
        <p:spPr>
          <a:xfrm>
            <a:off x="4495800" y="2590800"/>
            <a:ext cx="3048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4572000" y="4419600"/>
            <a:ext cx="3048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14340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14342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345" name="Rectangle 16"/>
          <p:cNvSpPr>
            <a:spLocks noChangeArrowheads="1"/>
          </p:cNvSpPr>
          <p:nvPr/>
        </p:nvSpPr>
        <p:spPr bwMode="auto">
          <a:xfrm>
            <a:off x="0" y="609600"/>
            <a:ext cx="92202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pPr algn="ctr">
              <a:buFont typeface="Wingdings" pitchFamily="2" charset="2"/>
              <a:buChar char="Ø"/>
            </a:pPr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Placing of the order 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(Directive – </a:t>
            </a:r>
            <a:r>
              <a:rPr lang="en-GB" sz="2000">
                <a:solidFill>
                  <a:srgbClr val="800000"/>
                </a:solidFill>
                <a:latin typeface="Cambria" pitchFamily="18" charset="0"/>
              </a:rPr>
              <a:t>Article 11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)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sr-Latn-CS" sz="2000" b="1">
                <a:solidFill>
                  <a:srgbClr val="800000"/>
                </a:solidFill>
                <a:latin typeface="Cambria" pitchFamily="18" charset="0"/>
              </a:rPr>
              <a:t>Acknowledgment of receipt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r>
              <a:rPr lang="sr-Latn-CS" sz="2000" b="1">
                <a:solidFill>
                  <a:srgbClr val="800000"/>
                </a:solidFill>
                <a:latin typeface="Cambria" pitchFamily="18" charset="0"/>
              </a:rPr>
              <a:t>Effective entry date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>
              <a:latin typeface="Cambria" pitchFamily="18" charset="0"/>
            </a:endParaRPr>
          </a:p>
          <a:p>
            <a:pPr algn="ctr"/>
            <a:endParaRPr lang="en-US" sz="2000">
              <a:solidFill>
                <a:srgbClr val="800000"/>
              </a:solidFill>
              <a:latin typeface="Cambria" pitchFamily="18" charset="0"/>
            </a:endParaRPr>
          </a:p>
        </p:txBody>
      </p:sp>
      <p:pic>
        <p:nvPicPr>
          <p:cNvPr id="14346" name="Picture 18" descr="EU MN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Down Arrow 16"/>
          <p:cNvSpPr/>
          <p:nvPr/>
        </p:nvSpPr>
        <p:spPr>
          <a:xfrm>
            <a:off x="4419600" y="2895600"/>
            <a:ext cx="3048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15364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15366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369" name="Rectangle 16"/>
          <p:cNvSpPr>
            <a:spLocks noChangeArrowheads="1"/>
          </p:cNvSpPr>
          <p:nvPr/>
        </p:nvSpPr>
        <p:spPr bwMode="auto">
          <a:xfrm>
            <a:off x="228600" y="609600"/>
            <a:ext cx="89154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Mere conduit 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(Directive – </a:t>
            </a:r>
            <a:r>
              <a:rPr lang="en-GB" sz="2000">
                <a:solidFill>
                  <a:srgbClr val="800000"/>
                </a:solidFill>
                <a:latin typeface="Cambria" pitchFamily="18" charset="0"/>
              </a:rPr>
              <a:t>Article 12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)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sr-Latn-CS" sz="2000" b="1">
                <a:solidFill>
                  <a:srgbClr val="800000"/>
                </a:solidFill>
                <a:latin typeface="Cambria" pitchFamily="18" charset="0"/>
              </a:rPr>
              <a:t>Mere conduit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Caching 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(Directive – </a:t>
            </a:r>
            <a:r>
              <a:rPr lang="en-GB" sz="2000">
                <a:solidFill>
                  <a:srgbClr val="800000"/>
                </a:solidFill>
                <a:latin typeface="Cambria" pitchFamily="18" charset="0"/>
              </a:rPr>
              <a:t>Article 13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)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sr-Latn-CS" sz="2000" b="1">
                <a:solidFill>
                  <a:srgbClr val="800000"/>
                </a:solidFill>
                <a:latin typeface="Cambria" pitchFamily="18" charset="0"/>
              </a:rPr>
              <a:t>Temporary storage (caching)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</p:txBody>
      </p:sp>
      <p:pic>
        <p:nvPicPr>
          <p:cNvPr id="15370" name="Picture 18" descr="EU MN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Down Arrow 16"/>
          <p:cNvSpPr/>
          <p:nvPr/>
        </p:nvSpPr>
        <p:spPr>
          <a:xfrm>
            <a:off x="4495800" y="2590800"/>
            <a:ext cx="3048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4495800" y="4038600"/>
            <a:ext cx="3048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16388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16390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393" name="Rectangle 16"/>
          <p:cNvSpPr>
            <a:spLocks noChangeArrowheads="1"/>
          </p:cNvSpPr>
          <p:nvPr/>
        </p:nvSpPr>
        <p:spPr bwMode="auto">
          <a:xfrm>
            <a:off x="228600" y="609600"/>
            <a:ext cx="89154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pPr algn="ctr">
              <a:buFont typeface="Wingdings" pitchFamily="2" charset="2"/>
              <a:buChar char="Ø"/>
            </a:pPr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Hosting 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(Directive – </a:t>
            </a:r>
            <a:r>
              <a:rPr lang="en-GB" sz="2000">
                <a:solidFill>
                  <a:srgbClr val="800000"/>
                </a:solidFill>
                <a:latin typeface="Cambria" pitchFamily="18" charset="0"/>
              </a:rPr>
              <a:t>Article 14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)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sr-Latn-CS" sz="2000" b="1">
                <a:solidFill>
                  <a:srgbClr val="800000"/>
                </a:solidFill>
                <a:latin typeface="Cambria" pitchFamily="18" charset="0"/>
              </a:rPr>
              <a:t>Permanent storage (hosting)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endParaRPr lang="en-GB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en-GB" sz="2000" b="1">
                <a:solidFill>
                  <a:srgbClr val="800000"/>
                </a:solidFill>
                <a:latin typeface="Cambria" pitchFamily="18" charset="0"/>
              </a:rPr>
              <a:t> </a:t>
            </a:r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No general obligation to monitor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 (Directive – </a:t>
            </a:r>
            <a:r>
              <a:rPr lang="en-GB" sz="2000">
                <a:solidFill>
                  <a:srgbClr val="800000"/>
                </a:solidFill>
                <a:latin typeface="Cambria" pitchFamily="18" charset="0"/>
              </a:rPr>
              <a:t>Article 15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)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sr-Latn-CS" sz="2000" b="1">
                <a:solidFill>
                  <a:srgbClr val="800000"/>
                </a:solidFill>
                <a:latin typeface="Cambria" pitchFamily="18" charset="0"/>
              </a:rPr>
              <a:t>Binding notifications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</p:txBody>
      </p:sp>
      <p:pic>
        <p:nvPicPr>
          <p:cNvPr id="16394" name="Picture 18" descr="EU MN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Down Arrow 16"/>
          <p:cNvSpPr/>
          <p:nvPr/>
        </p:nvSpPr>
        <p:spPr>
          <a:xfrm>
            <a:off x="4495800" y="2286000"/>
            <a:ext cx="3048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4495800" y="4038600"/>
            <a:ext cx="3048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17412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17414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417" name="Rectangle 16"/>
          <p:cNvSpPr>
            <a:spLocks noChangeArrowheads="1"/>
          </p:cNvSpPr>
          <p:nvPr/>
        </p:nvSpPr>
        <p:spPr bwMode="auto">
          <a:xfrm>
            <a:off x="228600" y="609600"/>
            <a:ext cx="89154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pPr algn="ctr">
              <a:buFont typeface="Wingdings" pitchFamily="2" charset="2"/>
              <a:buChar char="Ø"/>
            </a:pPr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Cooperation 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(Directive – </a:t>
            </a:r>
            <a:r>
              <a:rPr lang="en-GB" sz="2000">
                <a:solidFill>
                  <a:srgbClr val="800000"/>
                </a:solidFill>
                <a:latin typeface="Cambria" pitchFamily="18" charset="0"/>
              </a:rPr>
              <a:t>Article 19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)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Informing</a:t>
            </a:r>
          </a:p>
          <a:p>
            <a:pPr algn="ctr"/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Codes of conduct 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(Directive – </a:t>
            </a:r>
            <a:r>
              <a:rPr lang="en-GB" sz="2000">
                <a:solidFill>
                  <a:srgbClr val="800000"/>
                </a:solidFill>
                <a:latin typeface="Cambria" pitchFamily="18" charset="0"/>
              </a:rPr>
              <a:t>Article 16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)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Code of Conduct</a:t>
            </a: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</p:txBody>
      </p:sp>
      <p:pic>
        <p:nvPicPr>
          <p:cNvPr id="17418" name="Picture 18" descr="EU MN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Down Arrow 16"/>
          <p:cNvSpPr/>
          <p:nvPr/>
        </p:nvSpPr>
        <p:spPr>
          <a:xfrm>
            <a:off x="4495800" y="2590800"/>
            <a:ext cx="3048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4495800" y="4343400"/>
            <a:ext cx="3048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18436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18438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441" name="Rectangle 16"/>
          <p:cNvSpPr>
            <a:spLocks noChangeArrowheads="1"/>
          </p:cNvSpPr>
          <p:nvPr/>
        </p:nvSpPr>
        <p:spPr bwMode="auto">
          <a:xfrm>
            <a:off x="228600" y="609600"/>
            <a:ext cx="89154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pPr algn="ctr">
              <a:buFont typeface="Wingdings" pitchFamily="2" charset="2"/>
              <a:buChar char="Ø"/>
            </a:pPr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hr-HR" sz="2000" b="1">
                <a:solidFill>
                  <a:srgbClr val="800000"/>
                </a:solidFill>
                <a:latin typeface="Cambria" pitchFamily="18" charset="0"/>
              </a:rPr>
              <a:t>Court actions</a:t>
            </a:r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 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(Directive – </a:t>
            </a:r>
            <a:r>
              <a:rPr lang="en-GB" sz="2000">
                <a:solidFill>
                  <a:srgbClr val="800000"/>
                </a:solidFill>
                <a:latin typeface="Cambria" pitchFamily="18" charset="0"/>
              </a:rPr>
              <a:t>Article 18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)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Judicial protection</a:t>
            </a:r>
          </a:p>
          <a:p>
            <a:pPr algn="ctr"/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Out-of-court dispute settlement 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(Directive – </a:t>
            </a:r>
            <a:r>
              <a:rPr lang="en-GB" sz="2000">
                <a:solidFill>
                  <a:srgbClr val="800000"/>
                </a:solidFill>
                <a:latin typeface="Cambria" pitchFamily="18" charset="0"/>
              </a:rPr>
              <a:t>Article 17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)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Out-of-court settlement of disputes</a:t>
            </a: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</p:txBody>
      </p:sp>
      <p:pic>
        <p:nvPicPr>
          <p:cNvPr id="18442" name="Picture 18" descr="EU MN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Down Arrow 16"/>
          <p:cNvSpPr/>
          <p:nvPr/>
        </p:nvSpPr>
        <p:spPr>
          <a:xfrm>
            <a:off x="4495800" y="2209800"/>
            <a:ext cx="3048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4572000" y="3810000"/>
            <a:ext cx="3048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19460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19462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465" name="Rectangle 16"/>
          <p:cNvSpPr>
            <a:spLocks noChangeArrowheads="1"/>
          </p:cNvSpPr>
          <p:nvPr/>
        </p:nvSpPr>
        <p:spPr bwMode="auto">
          <a:xfrm>
            <a:off x="228600" y="609600"/>
            <a:ext cx="89154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hr-HR" sz="2000" b="1">
                <a:solidFill>
                  <a:srgbClr val="800000"/>
                </a:solidFill>
                <a:latin typeface="Cambria" pitchFamily="18" charset="0"/>
              </a:rPr>
              <a:t>Cooperation</a:t>
            </a:r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 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(Directive – </a:t>
            </a:r>
            <a:r>
              <a:rPr lang="en-GB" sz="2000">
                <a:solidFill>
                  <a:srgbClr val="800000"/>
                </a:solidFill>
                <a:latin typeface="Cambria" pitchFamily="18" charset="0"/>
              </a:rPr>
              <a:t>Article 19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)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sr-Latn-CS" sz="2000" b="1">
                <a:solidFill>
                  <a:srgbClr val="800000"/>
                </a:solidFill>
                <a:latin typeface="Cambria" pitchFamily="18" charset="0"/>
              </a:rPr>
              <a:t>Monitoring of law enforcement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Sanctions 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(Directive – </a:t>
            </a:r>
            <a:r>
              <a:rPr lang="en-GB" sz="2000">
                <a:solidFill>
                  <a:srgbClr val="800000"/>
                </a:solidFill>
                <a:latin typeface="Cambria" pitchFamily="18" charset="0"/>
              </a:rPr>
              <a:t>Article 20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)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sr-Latn-CS" sz="2000" b="1">
                <a:solidFill>
                  <a:srgbClr val="800000"/>
                </a:solidFill>
                <a:latin typeface="Cambria" pitchFamily="18" charset="0"/>
              </a:rPr>
              <a:t>Infringements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</p:txBody>
      </p:sp>
      <p:pic>
        <p:nvPicPr>
          <p:cNvPr id="19466" name="Picture 18" descr="EU MN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Down Arrow 16"/>
          <p:cNvSpPr/>
          <p:nvPr/>
        </p:nvSpPr>
        <p:spPr>
          <a:xfrm>
            <a:off x="4495800" y="2209800"/>
            <a:ext cx="3048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4495800" y="3810000"/>
            <a:ext cx="3048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20484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20486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489" name="Rectangle 16"/>
          <p:cNvSpPr>
            <a:spLocks noChangeArrowheads="1"/>
          </p:cNvSpPr>
          <p:nvPr/>
        </p:nvSpPr>
        <p:spPr bwMode="auto">
          <a:xfrm>
            <a:off x="228600" y="609600"/>
            <a:ext cx="8382000" cy="557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 dirty="0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 dirty="0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sr-Latn-CS" sz="2800" b="1" dirty="0" smtClean="0">
                <a:solidFill>
                  <a:srgbClr val="0000FF"/>
                </a:solidFill>
                <a:latin typeface="Cambria" pitchFamily="18" charset="0"/>
              </a:rPr>
              <a:t>Monitoring </a:t>
            </a:r>
            <a:r>
              <a:rPr lang="en-US" sz="2800" b="1" dirty="0" smtClean="0">
                <a:solidFill>
                  <a:srgbClr val="0000FF"/>
                </a:solidFill>
                <a:latin typeface="Cambria" pitchFamily="18" charset="0"/>
              </a:rPr>
              <a:t>a</a:t>
            </a:r>
            <a:r>
              <a:rPr lang="sr-Latn-CS" sz="2800" b="1" dirty="0" smtClean="0">
                <a:solidFill>
                  <a:srgbClr val="0000FF"/>
                </a:solidFill>
                <a:latin typeface="Cambria" pitchFamily="18" charset="0"/>
              </a:rPr>
              <a:t>nd Control </a:t>
            </a:r>
            <a:endParaRPr lang="en-US" sz="2800" b="1" dirty="0" smtClean="0">
              <a:solidFill>
                <a:srgbClr val="0000FF"/>
              </a:solidFill>
              <a:latin typeface="Cambria" pitchFamily="18" charset="0"/>
            </a:endParaRPr>
          </a:p>
          <a:p>
            <a:pPr algn="ctr"/>
            <a:endParaRPr lang="sr-Latn-CS" sz="2800" b="1" dirty="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 dirty="0">
              <a:solidFill>
                <a:srgbClr val="800000"/>
              </a:solidFill>
              <a:latin typeface="Cambria" pitchFamily="18" charset="0"/>
            </a:endParaRPr>
          </a:p>
          <a:p>
            <a:r>
              <a:rPr lang="en-US" sz="2000" dirty="0">
                <a:solidFill>
                  <a:srgbClr val="800000"/>
                </a:solidFill>
                <a:latin typeface="Cambria" pitchFamily="18" charset="0"/>
              </a:rPr>
              <a:t>Law on electronic </a:t>
            </a:r>
            <a:r>
              <a:rPr lang="en-US" sz="2000" dirty="0" smtClean="0">
                <a:solidFill>
                  <a:srgbClr val="800000"/>
                </a:solidFill>
                <a:latin typeface="Cambria" pitchFamily="18" charset="0"/>
              </a:rPr>
              <a:t>com</a:t>
            </a:r>
            <a:r>
              <a:rPr lang="x-none" sz="2000" dirty="0" smtClean="0">
                <a:solidFill>
                  <a:srgbClr val="800000"/>
                </a:solidFill>
                <a:latin typeface="Cambria" pitchFamily="18" charset="0"/>
              </a:rPr>
              <a:t>m</a:t>
            </a:r>
            <a:r>
              <a:rPr lang="en-US" sz="2000" dirty="0" err="1" smtClean="0">
                <a:solidFill>
                  <a:srgbClr val="800000"/>
                </a:solidFill>
                <a:latin typeface="Cambria" pitchFamily="18" charset="0"/>
              </a:rPr>
              <a:t>erce</a:t>
            </a:r>
            <a:r>
              <a:rPr lang="en-US" sz="2000" dirty="0" smtClean="0">
                <a:solidFill>
                  <a:srgbClr val="800000"/>
                </a:solidFill>
                <a:latin typeface="Cambria" pitchFamily="18" charset="0"/>
              </a:rPr>
              <a:t>  </a:t>
            </a:r>
            <a:r>
              <a:rPr lang="en-US" sz="2000" dirty="0">
                <a:solidFill>
                  <a:srgbClr val="800000"/>
                </a:solidFill>
                <a:latin typeface="Cambria" pitchFamily="18" charset="0"/>
              </a:rPr>
              <a:t>- </a:t>
            </a:r>
            <a:r>
              <a:rPr lang="sr-Latn-CS" sz="2000" dirty="0">
                <a:solidFill>
                  <a:srgbClr val="800000"/>
                </a:solidFill>
                <a:latin typeface="Cambria" pitchFamily="18" charset="0"/>
              </a:rPr>
              <a:t>Article 23 </a:t>
            </a:r>
            <a:endParaRPr lang="en-US" sz="2000" dirty="0">
              <a:solidFill>
                <a:srgbClr val="800000"/>
              </a:solidFill>
              <a:latin typeface="Cambria" pitchFamily="18" charset="0"/>
            </a:endParaRPr>
          </a:p>
          <a:p>
            <a:endParaRPr lang="sr-Latn-CS" sz="2000" dirty="0">
              <a:solidFill>
                <a:srgbClr val="800000"/>
              </a:solidFill>
              <a:latin typeface="Cambria" pitchFamily="18" charset="0"/>
            </a:endParaRPr>
          </a:p>
          <a:p>
            <a:pPr algn="just"/>
            <a:r>
              <a:rPr lang="en-US" sz="2000" dirty="0">
                <a:solidFill>
                  <a:srgbClr val="800000"/>
                </a:solidFill>
                <a:latin typeface="Cambria" pitchFamily="18" charset="0"/>
              </a:rPr>
              <a:t>Competent authority, through inspectors, shall monitor and control application of this Law, in compliance with law. </a:t>
            </a:r>
          </a:p>
          <a:p>
            <a:pPr algn="just"/>
            <a:endParaRPr lang="en-US" sz="2000" dirty="0">
              <a:solidFill>
                <a:srgbClr val="800000"/>
              </a:solidFill>
              <a:latin typeface="Cambria" pitchFamily="18" charset="0"/>
            </a:endParaRPr>
          </a:p>
          <a:p>
            <a:pPr algn="just"/>
            <a:r>
              <a:rPr lang="en-US" sz="2000" dirty="0">
                <a:solidFill>
                  <a:srgbClr val="800000"/>
                </a:solidFill>
                <a:latin typeface="Cambria" pitchFamily="18" charset="0"/>
              </a:rPr>
              <a:t>In order to perform monitoring, providers of information society services shall enable access to </a:t>
            </a:r>
            <a:r>
              <a:rPr lang="en-US" sz="2000" dirty="0" smtClean="0">
                <a:solidFill>
                  <a:srgbClr val="800000"/>
                </a:solidFill>
                <a:latin typeface="Cambria" pitchFamily="18" charset="0"/>
              </a:rPr>
              <a:t>empowered </a:t>
            </a:r>
            <a:r>
              <a:rPr lang="en-US" sz="2000" dirty="0">
                <a:solidFill>
                  <a:srgbClr val="800000"/>
                </a:solidFill>
                <a:latin typeface="Cambria" pitchFamily="18" charset="0"/>
              </a:rPr>
              <a:t>persons from the Competent authority to electronic equipment and devices, as well as present or supply needed information and documents relating to the subject of monitoring.</a:t>
            </a:r>
          </a:p>
          <a:p>
            <a:endParaRPr lang="en-US" sz="2000" dirty="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 dirty="0">
              <a:latin typeface="Cambria" pitchFamily="18" charset="0"/>
            </a:endParaRPr>
          </a:p>
          <a:p>
            <a:endParaRPr lang="en-US" sz="2000" dirty="0">
              <a:solidFill>
                <a:srgbClr val="800000"/>
              </a:solidFill>
              <a:latin typeface="Cambria" pitchFamily="18" charset="0"/>
            </a:endParaRPr>
          </a:p>
        </p:txBody>
      </p:sp>
      <p:pic>
        <p:nvPicPr>
          <p:cNvPr id="20490" name="Picture 18" descr="EU MN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sp>
        <p:nvSpPr>
          <p:cNvPr id="13" name="Text Box 121"/>
          <p:cNvSpPr txBox="1">
            <a:spLocks noChangeArrowheads="1"/>
          </p:cNvSpPr>
          <p:nvPr/>
        </p:nvSpPr>
        <p:spPr bwMode="auto">
          <a:xfrm>
            <a:off x="0" y="2514600"/>
            <a:ext cx="9144000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4288" indent="-14288" algn="ctr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buFont typeface="Wingdings" pitchFamily="2" charset="2"/>
              <a:buNone/>
              <a:defRPr/>
            </a:pPr>
            <a:r>
              <a:rPr lang="de-DE" sz="4400" b="1" dirty="0" smtClean="0">
                <a:solidFill>
                  <a:schemeClr val="accent2">
                    <a:lumMod val="50000"/>
                  </a:schemeClr>
                </a:solidFill>
                <a:latin typeface="Cambria" pitchFamily="18" charset="0"/>
              </a:rPr>
              <a:t>ELECTRONIC COMMERCE</a:t>
            </a:r>
            <a:endParaRPr lang="x-none" sz="4400" b="1" smtClean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14288" indent="-14288" algn="ctr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buFont typeface="Wingdings" pitchFamily="2" charset="2"/>
              <a:buNone/>
              <a:defRPr/>
            </a:pPr>
            <a:endParaRPr lang="x-none" sz="4400" b="1" smtClean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14288" indent="-14288"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None/>
              <a:defRPr/>
            </a:pPr>
            <a:r>
              <a:rPr lang="x-none" b="1" smtClean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cs typeface="+mn-cs"/>
              </a:rPr>
              <a:t>Kenan Duraković 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14288" indent="-14288"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None/>
              <a:defRPr/>
            </a:pPr>
            <a:r>
              <a:rPr lang="x-none" sz="1600" smtClean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cs typeface="+mn-cs"/>
              </a:rPr>
              <a:t>Adviser </a:t>
            </a:r>
            <a:endParaRPr lang="en-US" sz="1600" dirty="0" smtClean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14288" indent="-14288"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None/>
              <a:defRPr/>
            </a:pPr>
            <a:r>
              <a:rPr lang="x-none" sz="1600" smtClean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cs typeface="+mn-cs"/>
              </a:rPr>
              <a:t>Ministry for Information Society and Media</a:t>
            </a:r>
          </a:p>
          <a:p>
            <a:pPr marL="14288" indent="-14288" algn="ctr" fontAlgn="auto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None/>
              <a:defRPr/>
            </a:pPr>
            <a:r>
              <a:rPr lang="x-none" sz="1600" smtClean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cs typeface="+mn-cs"/>
                <a:hlinkClick r:id="rId2"/>
              </a:rPr>
              <a:t>kenan.durakovic@mid.gov.me</a:t>
            </a: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cs typeface="+mn-cs"/>
              </a:rPr>
              <a:t> </a:t>
            </a: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 dirty="0" smtClean="0">
              <a:solidFill>
                <a:srgbClr val="000099"/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 dirty="0">
              <a:solidFill>
                <a:srgbClr val="000099"/>
              </a:solidFill>
              <a:latin typeface="Cambria" pitchFamily="18" charset="0"/>
              <a:cs typeface="+mn-cs"/>
            </a:endParaRPr>
          </a:p>
        </p:txBody>
      </p:sp>
      <p:grpSp>
        <p:nvGrpSpPr>
          <p:cNvPr id="3077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3079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082" name="Picture 18" descr="EU MN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21508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21510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1513" name="Content Placeholder 19"/>
          <p:cNvSpPr txBox="1">
            <a:spLocks/>
          </p:cNvSpPr>
          <p:nvPr/>
        </p:nvSpPr>
        <p:spPr bwMode="auto">
          <a:xfrm>
            <a:off x="1143000" y="2590800"/>
            <a:ext cx="6324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3200">
              <a:solidFill>
                <a:srgbClr val="632523"/>
              </a:solidFill>
              <a:latin typeface="Cambria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sr-Latn-CS" sz="3200">
              <a:solidFill>
                <a:srgbClr val="632523"/>
              </a:solidFill>
              <a:latin typeface="Cambria" pitchFamily="18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sr-Latn-CS" sz="3200">
              <a:solidFill>
                <a:srgbClr val="632523"/>
              </a:solidFill>
              <a:latin typeface="Cambria" pitchFamily="18" charset="0"/>
            </a:endParaRPr>
          </a:p>
        </p:txBody>
      </p:sp>
      <p:sp>
        <p:nvSpPr>
          <p:cNvPr id="18" name="Title 18"/>
          <p:cNvSpPr txBox="1">
            <a:spLocks/>
          </p:cNvSpPr>
          <p:nvPr/>
        </p:nvSpPr>
        <p:spPr bwMode="auto">
          <a:xfrm>
            <a:off x="457200" y="1524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Cambria" pitchFamily="18" charset="0"/>
              </a:rPr>
              <a:t/>
            </a:r>
            <a:br>
              <a:rPr lang="en-US" sz="2000" dirty="0">
                <a:latin typeface="Cambria" pitchFamily="18" charset="0"/>
              </a:rPr>
            </a:br>
            <a:r>
              <a:rPr lang="en-US" sz="2000" dirty="0">
                <a:latin typeface="Cambria" pitchFamily="18" charset="0"/>
              </a:rPr>
              <a:t/>
            </a:r>
            <a:br>
              <a:rPr lang="en-US" sz="2000" dirty="0">
                <a:latin typeface="Cambria" pitchFamily="18" charset="0"/>
              </a:rPr>
            </a:br>
            <a:r>
              <a:rPr lang="en-US" sz="2000" b="1" dirty="0">
                <a:solidFill>
                  <a:srgbClr val="800000"/>
                </a:solidFill>
                <a:latin typeface="Cambria" pitchFamily="18" charset="0"/>
              </a:rPr>
              <a:t>Businesses:</a:t>
            </a:r>
            <a:r>
              <a:rPr lang="en-US" sz="2000" dirty="0">
                <a:solidFill>
                  <a:srgbClr val="800000"/>
                </a:solidFill>
                <a:latin typeface="Cambria" pitchFamily="18" charset="0"/>
              </a:rPr>
              <a:t/>
            </a:r>
            <a:br>
              <a:rPr lang="en-US" sz="2000" dirty="0">
                <a:solidFill>
                  <a:srgbClr val="800000"/>
                </a:solidFill>
                <a:latin typeface="Cambria" pitchFamily="18" charset="0"/>
              </a:rPr>
            </a:br>
            <a:r>
              <a:rPr lang="en-US" sz="2000" dirty="0">
                <a:solidFill>
                  <a:srgbClr val="800000"/>
                </a:solidFill>
                <a:latin typeface="Cambria" pitchFamily="18" charset="0"/>
              </a:rPr>
              <a:t>The percentage of firms that have received orders via the Web site is 8.1%, while 11.7% of companies ordering products or services on the Internet in 2012. </a:t>
            </a:r>
            <a:br>
              <a:rPr lang="en-US" sz="2000" dirty="0">
                <a:solidFill>
                  <a:srgbClr val="800000"/>
                </a:solidFill>
                <a:latin typeface="Cambria" pitchFamily="18" charset="0"/>
              </a:rPr>
            </a:br>
            <a:r>
              <a:rPr lang="en-US" sz="2000" dirty="0">
                <a:solidFill>
                  <a:srgbClr val="800000"/>
                </a:solidFill>
                <a:latin typeface="Cambria" pitchFamily="18" charset="0"/>
              </a:rPr>
              <a:t/>
            </a:r>
            <a:br>
              <a:rPr lang="en-US" sz="2000" dirty="0">
                <a:solidFill>
                  <a:srgbClr val="800000"/>
                </a:solidFill>
                <a:latin typeface="Cambria" pitchFamily="18" charset="0"/>
              </a:rPr>
            </a:br>
            <a:r>
              <a:rPr lang="en-US" sz="2000" dirty="0">
                <a:solidFill>
                  <a:srgbClr val="800000"/>
                </a:solidFill>
                <a:latin typeface="Cambria" pitchFamily="18" charset="0"/>
              </a:rPr>
              <a:t/>
            </a:r>
            <a:br>
              <a:rPr lang="en-US" sz="2000" dirty="0">
                <a:solidFill>
                  <a:srgbClr val="800000"/>
                </a:solidFill>
                <a:latin typeface="Cambria" pitchFamily="18" charset="0"/>
              </a:rPr>
            </a:br>
            <a:r>
              <a:rPr lang="en-US" sz="2000" b="1" dirty="0">
                <a:solidFill>
                  <a:srgbClr val="800000"/>
                </a:solidFill>
                <a:latin typeface="Cambria" pitchFamily="18" charset="0"/>
              </a:rPr>
              <a:t>Individuals:</a:t>
            </a:r>
            <a:r>
              <a:rPr lang="en-US" sz="2000" dirty="0">
                <a:solidFill>
                  <a:srgbClr val="800000"/>
                </a:solidFill>
                <a:latin typeface="Cambria" pitchFamily="18" charset="0"/>
              </a:rPr>
              <a:t/>
            </a:r>
            <a:br>
              <a:rPr lang="en-US" sz="2000" dirty="0">
                <a:solidFill>
                  <a:srgbClr val="800000"/>
                </a:solidFill>
                <a:latin typeface="Cambria" pitchFamily="18" charset="0"/>
              </a:rPr>
            </a:br>
            <a:r>
              <a:rPr lang="en-US" sz="2000" dirty="0">
                <a:solidFill>
                  <a:srgbClr val="800000"/>
                </a:solidFill>
                <a:latin typeface="Cambria" pitchFamily="18" charset="0"/>
              </a:rPr>
              <a:t>The percentage of individuals who use the Internet, which are bought or ordered goods or services over the Internet amounted to 14.7% in 2012.</a:t>
            </a:r>
            <a:endParaRPr lang="x-none" sz="2000" dirty="0">
              <a:solidFill>
                <a:srgbClr val="800000"/>
              </a:solidFill>
              <a:latin typeface="Cambria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x-none" sz="2000" dirty="0">
              <a:solidFill>
                <a:srgbClr val="800000"/>
              </a:solidFill>
              <a:latin typeface="Cambria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x-none" sz="2000" dirty="0">
                <a:solidFill>
                  <a:srgbClr val="800000"/>
                </a:solidFill>
                <a:latin typeface="Cambria" pitchFamily="18" charset="0"/>
              </a:rPr>
              <a:t>	Survey: </a:t>
            </a:r>
            <a:r>
              <a:rPr lang="en-US" sz="2000" dirty="0">
                <a:solidFill>
                  <a:srgbClr val="800000"/>
                </a:solidFill>
                <a:latin typeface="Cambria" pitchFamily="18" charset="0"/>
              </a:rPr>
              <a:t>National Statistical Office of Montenegro</a:t>
            </a:r>
            <a:r>
              <a:rPr lang="x-none" sz="2000" dirty="0">
                <a:solidFill>
                  <a:srgbClr val="800000"/>
                </a:solidFill>
                <a:latin typeface="Cambria" pitchFamily="18" charset="0"/>
              </a:rPr>
              <a:t>, </a:t>
            </a:r>
            <a:r>
              <a:rPr lang="en-US" sz="2000" dirty="0">
                <a:solidFill>
                  <a:srgbClr val="800000"/>
                </a:solidFill>
                <a:latin typeface="Cambria" pitchFamily="18" charset="0"/>
              </a:rPr>
              <a:t>2012</a:t>
            </a:r>
            <a:r>
              <a:rPr lang="x-none" sz="2000" dirty="0">
                <a:solidFill>
                  <a:srgbClr val="800000"/>
                </a:solidFill>
                <a:latin typeface="Cambria" pitchFamily="18" charset="0"/>
              </a:rPr>
              <a:t>.</a:t>
            </a:r>
            <a:endParaRPr lang="en-US" sz="2000" dirty="0">
              <a:solidFill>
                <a:srgbClr val="800000"/>
              </a:solidFill>
              <a:latin typeface="Cambria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sz="4000" dirty="0"/>
          </a:p>
          <a:p>
            <a:pPr algn="ctr" fontAlgn="auto">
              <a:spcAft>
                <a:spcPts val="0"/>
              </a:spcAft>
              <a:defRPr/>
            </a:pPr>
            <a:endParaRPr lang="en-US" sz="4000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ea typeface="+mj-ea"/>
              <a:cs typeface="+mj-cs"/>
            </a:endParaRPr>
          </a:p>
        </p:txBody>
      </p:sp>
      <p:pic>
        <p:nvPicPr>
          <p:cNvPr id="21515" name="Picture 18" descr="EU MN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6" name="TextBox 18"/>
          <p:cNvSpPr txBox="1">
            <a:spLocks noChangeArrowheads="1"/>
          </p:cNvSpPr>
          <p:nvPr/>
        </p:nvSpPr>
        <p:spPr bwMode="auto">
          <a:xfrm>
            <a:off x="0" y="106680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Cambria" pitchFamily="18" charset="0"/>
              </a:rPr>
              <a:t>eCommerce</a:t>
            </a:r>
            <a:r>
              <a:rPr lang="en-US" sz="2800" b="1" dirty="0">
                <a:solidFill>
                  <a:srgbClr val="0000FF"/>
                </a:solidFill>
                <a:latin typeface="Cambria" pitchFamily="18" charset="0"/>
              </a:rPr>
              <a:t> in </a:t>
            </a:r>
            <a:r>
              <a:rPr lang="en-US" sz="2800" b="1" dirty="0" smtClean="0">
                <a:solidFill>
                  <a:srgbClr val="0000FF"/>
                </a:solidFill>
                <a:latin typeface="Cambria" pitchFamily="18" charset="0"/>
              </a:rPr>
              <a:t>Practice</a:t>
            </a:r>
            <a:endParaRPr lang="en-US" sz="2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23556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23558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561" name="Content Placeholder 19"/>
          <p:cNvSpPr txBox="1">
            <a:spLocks/>
          </p:cNvSpPr>
          <p:nvPr/>
        </p:nvSpPr>
        <p:spPr bwMode="auto">
          <a:xfrm>
            <a:off x="1143000" y="2590800"/>
            <a:ext cx="6324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3200">
              <a:solidFill>
                <a:srgbClr val="632523"/>
              </a:solidFill>
              <a:latin typeface="Cambria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sr-Latn-CS" sz="3200">
              <a:solidFill>
                <a:srgbClr val="632523"/>
              </a:solidFill>
              <a:latin typeface="Cambria" pitchFamily="18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sr-Latn-CS" sz="3200">
              <a:solidFill>
                <a:srgbClr val="632523"/>
              </a:solidFill>
              <a:latin typeface="Cambria" pitchFamily="18" charset="0"/>
            </a:endParaRPr>
          </a:p>
        </p:txBody>
      </p:sp>
      <p:sp>
        <p:nvSpPr>
          <p:cNvPr id="18" name="Title 18"/>
          <p:cNvSpPr txBox="1">
            <a:spLocks/>
          </p:cNvSpPr>
          <p:nvPr/>
        </p:nvSpPr>
        <p:spPr bwMode="auto">
          <a:xfrm>
            <a:off x="4572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4000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ea typeface="+mj-ea"/>
              <a:cs typeface="+mj-cs"/>
            </a:endParaRPr>
          </a:p>
        </p:txBody>
      </p:sp>
      <p:pic>
        <p:nvPicPr>
          <p:cNvPr id="23563" name="Picture 18" descr="EU MN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x-none" b="1" dirty="0" smtClean="0">
                <a:solidFill>
                  <a:srgbClr val="0000FF"/>
                </a:solidFill>
                <a:latin typeface="Cambria" pitchFamily="18" charset="0"/>
              </a:rPr>
              <a:t/>
            </a:r>
            <a:br>
              <a:rPr lang="x-none" b="1" dirty="0" smtClean="0">
                <a:solidFill>
                  <a:srgbClr val="0000FF"/>
                </a:solidFill>
                <a:latin typeface="Cambria" pitchFamily="18" charset="0"/>
              </a:rPr>
            </a:br>
            <a:r>
              <a:rPr lang="x-none" b="1" smtClean="0">
                <a:solidFill>
                  <a:srgbClr val="0000FF"/>
                </a:solidFill>
                <a:latin typeface="Cambria" pitchFamily="18" charset="0"/>
              </a:rPr>
              <a:t/>
            </a:r>
            <a:br>
              <a:rPr lang="x-none" b="1" smtClean="0">
                <a:solidFill>
                  <a:srgbClr val="0000FF"/>
                </a:solidFill>
                <a:latin typeface="Cambria" pitchFamily="18" charset="0"/>
              </a:rPr>
            </a:br>
            <a:r>
              <a:rPr lang="x-none" sz="3200" b="1" dirty="0" smtClean="0">
                <a:solidFill>
                  <a:srgbClr val="0000FF"/>
                </a:solidFill>
                <a:latin typeface="Cambria" pitchFamily="18" charset="0"/>
              </a:rPr>
              <a:t>PayPal System</a:t>
            </a:r>
            <a:r>
              <a:rPr lang="en-US" b="1" dirty="0" smtClean="0">
                <a:solidFill>
                  <a:srgbClr val="0000FF"/>
                </a:solidFill>
                <a:latin typeface="Cambria" pitchFamily="18" charset="0"/>
              </a:rPr>
              <a:t/>
            </a:r>
            <a:br>
              <a:rPr lang="en-US" b="1" dirty="0" smtClean="0">
                <a:solidFill>
                  <a:srgbClr val="0000FF"/>
                </a:solidFill>
                <a:latin typeface="Cambria" pitchFamily="18" charset="0"/>
              </a:rPr>
            </a:b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1" name="Content Placeholder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x-none" dirty="0" smtClean="0">
              <a:solidFill>
                <a:schemeClr val="accent6">
                  <a:lumMod val="50000"/>
                </a:schemeClr>
              </a:solidFill>
              <a:latin typeface="Cambria" pitchFamily="18" charset="0"/>
              <a:cs typeface="Arial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x-none" sz="2000" dirty="0" smtClean="0">
                <a:solidFill>
                  <a:srgbClr val="800000"/>
                </a:solidFill>
                <a:latin typeface="Cambria" pitchFamily="18" charset="0"/>
              </a:rPr>
              <a:t>Request of PayPal introduction, submited</a:t>
            </a:r>
            <a:r>
              <a:rPr lang="en-US" sz="2000" dirty="0" smtClean="0">
                <a:solidFill>
                  <a:srgbClr val="800000"/>
                </a:solidFill>
                <a:latin typeface="Cambria" pitchFamily="18" charset="0"/>
              </a:rPr>
              <a:t> in 2009</a:t>
            </a:r>
            <a:r>
              <a:rPr lang="x-none" sz="2000" dirty="0" smtClean="0">
                <a:solidFill>
                  <a:srgbClr val="800000"/>
                </a:solidFill>
                <a:latin typeface="Cambria" pitchFamily="18" charset="0"/>
              </a:rPr>
              <a:t>.</a:t>
            </a:r>
            <a:endParaRPr lang="en-US" sz="2000" dirty="0" smtClean="0">
              <a:solidFill>
                <a:srgbClr val="800000"/>
              </a:solidFill>
              <a:latin typeface="Cambria" pitchFamily="18" charset="0"/>
            </a:endParaRPr>
          </a:p>
          <a:p>
            <a:pPr>
              <a:buFont typeface="Arial" charset="0"/>
              <a:buNone/>
              <a:defRPr/>
            </a:pPr>
            <a:endParaRPr lang="en-US" sz="2000" dirty="0" smtClean="0">
              <a:solidFill>
                <a:srgbClr val="800000"/>
              </a:solidFill>
              <a:latin typeface="Cambria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x-none" sz="2000" dirty="0" smtClean="0">
                <a:solidFill>
                  <a:srgbClr val="800000"/>
                </a:solidFill>
                <a:latin typeface="Cambria" pitchFamily="18" charset="0"/>
              </a:rPr>
              <a:t>I</a:t>
            </a:r>
            <a:r>
              <a:rPr lang="en-US" sz="2000" dirty="0" err="1" smtClean="0">
                <a:solidFill>
                  <a:srgbClr val="800000"/>
                </a:solidFill>
                <a:latin typeface="Cambria" pitchFamily="18" charset="0"/>
              </a:rPr>
              <a:t>ntroduction</a:t>
            </a:r>
            <a:r>
              <a:rPr lang="x-none" sz="2000" dirty="0" smtClean="0">
                <a:solidFill>
                  <a:srgbClr val="800000"/>
                </a:solidFill>
                <a:latin typeface="Cambria" pitchFamily="18" charset="0"/>
              </a:rPr>
              <a:t> of PayPal, met the requirements</a:t>
            </a:r>
            <a:endParaRPr lang="en-US" sz="2000" dirty="0" smtClean="0">
              <a:solidFill>
                <a:srgbClr val="800000"/>
              </a:solidFill>
              <a:latin typeface="Cambria" pitchFamily="18" charset="0"/>
            </a:endParaRPr>
          </a:p>
          <a:p>
            <a:pPr>
              <a:buFont typeface="Arial" charset="0"/>
              <a:buNone/>
              <a:defRPr/>
            </a:pPr>
            <a:endParaRPr lang="en-US" sz="2000" dirty="0" smtClean="0">
              <a:solidFill>
                <a:srgbClr val="800000"/>
              </a:solidFill>
              <a:latin typeface="Cambria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2000" dirty="0" smtClean="0">
                <a:solidFill>
                  <a:srgbClr val="800000"/>
                </a:solidFill>
                <a:latin typeface="Cambria" pitchFamily="18" charset="0"/>
              </a:rPr>
              <a:t>Montenegro on the PayPal</a:t>
            </a:r>
            <a:r>
              <a:rPr lang="x-none" sz="2000" dirty="0" smtClean="0">
                <a:solidFill>
                  <a:srgbClr val="800000"/>
                </a:solidFill>
                <a:latin typeface="Cambria" pitchFamily="18" charset="0"/>
              </a:rPr>
              <a:t> user</a:t>
            </a:r>
            <a:r>
              <a:rPr lang="en-US" sz="2000" dirty="0" smtClean="0">
                <a:solidFill>
                  <a:srgbClr val="800000"/>
                </a:solidFill>
                <a:latin typeface="Cambria" pitchFamily="18" charset="0"/>
              </a:rPr>
              <a:t> list</a:t>
            </a:r>
            <a:r>
              <a:rPr lang="x-none" sz="2000" dirty="0" smtClean="0">
                <a:solidFill>
                  <a:srgbClr val="800000"/>
                </a:solidFill>
                <a:latin typeface="Cambria" pitchFamily="18" charset="0"/>
              </a:rPr>
              <a:t> from 2013, </a:t>
            </a:r>
            <a:r>
              <a:rPr lang="en-US" sz="2000" dirty="0" smtClean="0">
                <a:solidFill>
                  <a:srgbClr val="800000"/>
                </a:solidFill>
                <a:latin typeface="Cambria" pitchFamily="18" charset="0"/>
              </a:rPr>
              <a:t>announced</a:t>
            </a:r>
            <a:endParaRPr lang="sr-Latn-CS" sz="2000" i="1" dirty="0" smtClean="0">
              <a:solidFill>
                <a:srgbClr val="800000"/>
              </a:solidFill>
              <a:latin typeface="Cambria" pitchFamily="18" charset="0"/>
            </a:endParaRPr>
          </a:p>
          <a:p>
            <a:pPr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22532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22534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2537" name="Content Placeholder 19"/>
          <p:cNvSpPr txBox="1">
            <a:spLocks/>
          </p:cNvSpPr>
          <p:nvPr/>
        </p:nvSpPr>
        <p:spPr bwMode="auto">
          <a:xfrm>
            <a:off x="1143000" y="2590800"/>
            <a:ext cx="6324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3200">
              <a:solidFill>
                <a:srgbClr val="632523"/>
              </a:solidFill>
              <a:latin typeface="Cambria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sr-Latn-CS" sz="3200">
              <a:solidFill>
                <a:srgbClr val="632523"/>
              </a:solidFill>
              <a:latin typeface="Cambria" pitchFamily="18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sr-Latn-CS" sz="3200">
              <a:solidFill>
                <a:srgbClr val="632523"/>
              </a:solidFill>
              <a:latin typeface="Cambria" pitchFamily="18" charset="0"/>
            </a:endParaRPr>
          </a:p>
        </p:txBody>
      </p:sp>
      <p:sp>
        <p:nvSpPr>
          <p:cNvPr id="18" name="Title 18"/>
          <p:cNvSpPr txBox="1">
            <a:spLocks/>
          </p:cNvSpPr>
          <p:nvPr/>
        </p:nvSpPr>
        <p:spPr bwMode="auto">
          <a:xfrm>
            <a:off x="4572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4000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ea typeface="+mj-ea"/>
              <a:cs typeface="+mj-cs"/>
            </a:endParaRPr>
          </a:p>
        </p:txBody>
      </p:sp>
      <p:pic>
        <p:nvPicPr>
          <p:cNvPr id="22539" name="Picture 18" descr="EU MN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x-none" b="1" dirty="0" smtClean="0">
                <a:solidFill>
                  <a:srgbClr val="0000FF"/>
                </a:solidFill>
                <a:latin typeface="Cambria" pitchFamily="18" charset="0"/>
              </a:rPr>
              <a:t/>
            </a:r>
            <a:br>
              <a:rPr lang="x-none" b="1" dirty="0" smtClean="0">
                <a:solidFill>
                  <a:srgbClr val="0000FF"/>
                </a:solidFill>
                <a:latin typeface="Cambria" pitchFamily="18" charset="0"/>
              </a:rPr>
            </a:br>
            <a:r>
              <a:rPr lang="x-none" b="1" dirty="0" smtClean="0">
                <a:solidFill>
                  <a:srgbClr val="0000FF"/>
                </a:solidFill>
                <a:latin typeface="Cambria" pitchFamily="18" charset="0"/>
              </a:rPr>
              <a:t/>
            </a:r>
            <a:br>
              <a:rPr lang="x-none" b="1" dirty="0" smtClean="0">
                <a:solidFill>
                  <a:srgbClr val="0000FF"/>
                </a:solidFill>
                <a:latin typeface="Cambria" pitchFamily="18" charset="0"/>
              </a:rPr>
            </a:br>
            <a:r>
              <a:rPr lang="en-US" sz="3200" b="1" dirty="0" smtClean="0">
                <a:solidFill>
                  <a:srgbClr val="0000FF"/>
                </a:solidFill>
                <a:latin typeface="Cambria" pitchFamily="18" charset="0"/>
              </a:rPr>
              <a:t>Future Activities</a:t>
            </a:r>
            <a:r>
              <a:rPr lang="en-US" b="1" dirty="0" smtClean="0">
                <a:solidFill>
                  <a:srgbClr val="0000FF"/>
                </a:solidFill>
                <a:latin typeface="Cambria" pitchFamily="18" charset="0"/>
              </a:rPr>
              <a:t/>
            </a:r>
            <a:br>
              <a:rPr lang="en-US" b="1" dirty="0" smtClean="0">
                <a:solidFill>
                  <a:srgbClr val="0000FF"/>
                </a:solidFill>
                <a:latin typeface="Cambria" pitchFamily="18" charset="0"/>
              </a:rPr>
            </a:b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1" name="Content Placeholder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x-none" dirty="0" smtClean="0">
              <a:solidFill>
                <a:schemeClr val="accent6">
                  <a:lumMod val="50000"/>
                </a:schemeClr>
              </a:solidFill>
              <a:latin typeface="Cambria" pitchFamily="18" charset="0"/>
              <a:cs typeface="Arial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cs typeface="Arial" charset="0"/>
              </a:rPr>
              <a:t>Ensure full transposition of the </a:t>
            </a:r>
            <a:r>
              <a:rPr lang="x-none" sz="2000" dirty="0" smtClean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cs typeface="Arial" charset="0"/>
              </a:rPr>
              <a:t>e-Commerce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cs typeface="Arial" charset="0"/>
              </a:rPr>
              <a:t> Directive</a:t>
            </a:r>
            <a:r>
              <a:rPr lang="x-none" sz="2000" dirty="0" smtClean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cs typeface="Arial" charset="0"/>
              </a:rPr>
              <a:t> through the </a:t>
            </a:r>
            <a:r>
              <a:rPr lang="x-none" sz="2000" smtClean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cs typeface="Arial" charset="0"/>
              </a:rPr>
              <a:t>ammended Law </a:t>
            </a:r>
            <a:r>
              <a:rPr lang="x-none" sz="2000" dirty="0" smtClean="0">
                <a:solidFill>
                  <a:schemeClr val="accent2">
                    <a:lumMod val="50000"/>
                  </a:schemeClr>
                </a:solidFill>
                <a:latin typeface="Cambria" pitchFamily="18" charset="0"/>
                <a:cs typeface="Arial" charset="0"/>
              </a:rPr>
              <a:t>- Activity of  2013 Action Plan , adopted by Goverment.</a:t>
            </a:r>
          </a:p>
          <a:p>
            <a:pPr>
              <a:buFont typeface="Arial" charset="0"/>
              <a:buNone/>
              <a:defRPr/>
            </a:pPr>
            <a:endParaRPr lang="x-none" dirty="0" smtClean="0">
              <a:solidFill>
                <a:schemeClr val="accent6">
                  <a:lumMod val="50000"/>
                </a:schemeClr>
              </a:solidFill>
              <a:latin typeface="Cambria" pitchFamily="18" charset="0"/>
              <a:cs typeface="Arial" charset="0"/>
            </a:endParaRPr>
          </a:p>
          <a:p>
            <a:pPr>
              <a:defRPr/>
            </a:pPr>
            <a:r>
              <a:rPr lang="sr-Latn-CS" sz="1800" i="1" dirty="0" smtClean="0">
                <a:solidFill>
                  <a:srgbClr val="800000"/>
                </a:solidFill>
                <a:latin typeface="Cambria" pitchFamily="18" charset="0"/>
              </a:rPr>
              <a:t>Article 6 of Law shall fully transpose Article 4 of ECD literally mentioning “prior authorisation or any other requirement having equivalent effect”.</a:t>
            </a:r>
          </a:p>
          <a:p>
            <a:pPr algn="just">
              <a:defRPr/>
            </a:pPr>
            <a:r>
              <a:rPr lang="sr-Latn-CS" sz="1800" i="1" dirty="0" smtClean="0">
                <a:solidFill>
                  <a:srgbClr val="800000"/>
                </a:solidFill>
                <a:latin typeface="Cambria" pitchFamily="18" charset="0"/>
              </a:rPr>
              <a:t>Article 9 of Law shall fully transpose Article 7 of ECD, mentioning that:</a:t>
            </a:r>
          </a:p>
          <a:p>
            <a:pPr algn="just">
              <a:buFontTx/>
              <a:buChar char="-"/>
              <a:defRPr/>
            </a:pPr>
            <a:r>
              <a:rPr lang="sr-Latn-CS" sz="1800" b="1" i="1" dirty="0" smtClean="0">
                <a:solidFill>
                  <a:srgbClr val="800000"/>
                </a:solidFill>
                <a:latin typeface="Cambria" pitchFamily="18" charset="0"/>
              </a:rPr>
              <a:t> </a:t>
            </a:r>
            <a:r>
              <a:rPr lang="sr-Latn-CS" sz="1800" i="1" dirty="0" smtClean="0">
                <a:solidFill>
                  <a:srgbClr val="800000"/>
                </a:solidFill>
                <a:latin typeface="Cambria" pitchFamily="18" charset="0"/>
              </a:rPr>
              <a:t>unsolicited commercial communication should be clearly identifialbe as such</a:t>
            </a:r>
          </a:p>
          <a:p>
            <a:pPr algn="just">
              <a:buFontTx/>
              <a:buChar char="-"/>
              <a:defRPr/>
            </a:pPr>
            <a:r>
              <a:rPr lang="sr-Latn-CS" sz="1800" i="1" dirty="0" smtClean="0">
                <a:solidFill>
                  <a:srgbClr val="800000"/>
                </a:solidFill>
                <a:latin typeface="Cambria" pitchFamily="18" charset="0"/>
              </a:rPr>
              <a:t> service providers should regulary consult and respect opt-out registers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sr-Latn-CS" sz="1800" i="1" dirty="0" smtClean="0">
                <a:solidFill>
                  <a:srgbClr val="800000"/>
                </a:solidFill>
                <a:latin typeface="Cambria" pitchFamily="18" charset="0"/>
              </a:rPr>
              <a:t>Articles 18-20 shall be literaly changed to fully transposed Articles 1-14 of ECD.</a:t>
            </a:r>
          </a:p>
          <a:p>
            <a:pPr>
              <a:buFont typeface="Arial" charset="0"/>
              <a:buNone/>
              <a:defRPr/>
            </a:pPr>
            <a:endParaRPr lang="sr-Latn-CS" sz="1800" i="1" dirty="0" smtClean="0">
              <a:solidFill>
                <a:srgbClr val="800000"/>
              </a:solidFill>
              <a:latin typeface="Cambria" pitchFamily="18" charset="0"/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accent2">
                  <a:lumMod val="50000"/>
                  <a:shade val="67500"/>
                  <a:satMod val="115000"/>
                </a:schemeClr>
              </a:gs>
              <a:gs pos="100000">
                <a:schemeClr val="accent2">
                  <a:lumMod val="50000"/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4581" name="Group 31"/>
          <p:cNvGrpSpPr>
            <a:grpSpLocks/>
          </p:cNvGrpSpPr>
          <p:nvPr/>
        </p:nvGrpSpPr>
        <p:grpSpPr bwMode="auto">
          <a:xfrm>
            <a:off x="0" y="0"/>
            <a:ext cx="4662488" cy="4081463"/>
            <a:chOff x="1364455" y="17002"/>
            <a:chExt cx="4662490" cy="4080796"/>
          </a:xfrm>
        </p:grpSpPr>
        <p:sp>
          <p:nvSpPr>
            <p:cNvPr id="16" name="5-Point Star 15"/>
            <p:cNvSpPr/>
            <p:nvPr/>
          </p:nvSpPr>
          <p:spPr>
            <a:xfrm rot="8520840">
              <a:off x="2888454" y="17002"/>
              <a:ext cx="808754" cy="75037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5" name="5-Point Star 14"/>
            <p:cNvSpPr/>
            <p:nvPr/>
          </p:nvSpPr>
          <p:spPr>
            <a:xfrm rot="8520840">
              <a:off x="1974053" y="321803"/>
              <a:ext cx="808754" cy="75037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2" name="5-Point Star 21"/>
            <p:cNvSpPr/>
            <p:nvPr/>
          </p:nvSpPr>
          <p:spPr>
            <a:xfrm rot="8520840">
              <a:off x="1364455" y="1083802"/>
              <a:ext cx="808754" cy="75037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3" name="5-Point Star 22"/>
            <p:cNvSpPr/>
            <p:nvPr/>
          </p:nvSpPr>
          <p:spPr>
            <a:xfrm rot="8520840">
              <a:off x="1440653" y="1998202"/>
              <a:ext cx="808754" cy="75037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4" name="5-Point Star 23"/>
            <p:cNvSpPr/>
            <p:nvPr/>
          </p:nvSpPr>
          <p:spPr>
            <a:xfrm rot="8520840">
              <a:off x="1897855" y="2760201"/>
              <a:ext cx="808754" cy="75037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5" name="5-Point Star 24"/>
            <p:cNvSpPr/>
            <p:nvPr/>
          </p:nvSpPr>
          <p:spPr>
            <a:xfrm rot="8520840">
              <a:off x="2507455" y="3217402"/>
              <a:ext cx="808754" cy="75037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6" name="5-Point Star 25"/>
            <p:cNvSpPr/>
            <p:nvPr/>
          </p:nvSpPr>
          <p:spPr>
            <a:xfrm rot="8520840">
              <a:off x="3498055" y="3347421"/>
              <a:ext cx="808754" cy="75037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7" name="5-Point Star 26"/>
            <p:cNvSpPr/>
            <p:nvPr/>
          </p:nvSpPr>
          <p:spPr>
            <a:xfrm rot="8520840">
              <a:off x="4412455" y="3065002"/>
              <a:ext cx="808754" cy="75037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8" name="5-Point Star 27"/>
            <p:cNvSpPr/>
            <p:nvPr/>
          </p:nvSpPr>
          <p:spPr>
            <a:xfrm rot="8520840">
              <a:off x="4989591" y="2356821"/>
              <a:ext cx="808754" cy="75037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9" name="5-Point Star 28"/>
            <p:cNvSpPr/>
            <p:nvPr/>
          </p:nvSpPr>
          <p:spPr>
            <a:xfrm rot="8520840">
              <a:off x="5218191" y="1388602"/>
              <a:ext cx="808754" cy="75037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8520840">
              <a:off x="4717254" y="626602"/>
              <a:ext cx="808754" cy="75037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8520840">
              <a:off x="3955255" y="93202"/>
              <a:ext cx="808754" cy="750377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733800" y="4114800"/>
            <a:ext cx="5334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3200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+mn-cs"/>
              </a:rPr>
              <a:t>Thank you for your attention.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r-Latn-CS" sz="3200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40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+mn-cs"/>
              </a:rPr>
              <a:t>QUESTIONS</a:t>
            </a:r>
            <a:endParaRPr lang="hr-HR" sz="4000" b="1" dirty="0">
              <a:solidFill>
                <a:schemeClr val="accent2">
                  <a:lumMod val="20000"/>
                  <a:lumOff val="8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4100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4101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1" name="Title 20"/>
          <p:cNvSpPr txBox="1">
            <a:spLocks/>
          </p:cNvSpPr>
          <p:nvPr/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00FF"/>
                </a:solidFill>
                <a:latin typeface="Cambria" pitchFamily="18" charset="0"/>
                <a:ea typeface="+mj-ea"/>
                <a:cs typeface="+mj-cs"/>
              </a:rPr>
              <a:t/>
            </a:r>
            <a:br>
              <a:rPr lang="en-US" sz="2800" b="1" dirty="0">
                <a:solidFill>
                  <a:srgbClr val="0000FF"/>
                </a:solidFill>
                <a:latin typeface="Cambria" pitchFamily="18" charset="0"/>
                <a:ea typeface="+mj-ea"/>
                <a:cs typeface="+mj-cs"/>
              </a:rPr>
            </a:br>
            <a:r>
              <a:rPr lang="sr-Latn-CS" sz="2800" b="1" dirty="0">
                <a:solidFill>
                  <a:srgbClr val="0000FF"/>
                </a:solidFill>
                <a:latin typeface="Cambria" pitchFamily="18" charset="0"/>
                <a:ea typeface="+mj-ea"/>
                <a:cs typeface="+mj-cs"/>
              </a:rPr>
              <a:t>Relevant </a:t>
            </a:r>
            <a:r>
              <a:rPr lang="en-US" sz="2800" b="1" dirty="0" err="1">
                <a:solidFill>
                  <a:srgbClr val="0000FF"/>
                </a:solidFill>
                <a:latin typeface="Cambria" pitchFamily="18" charset="0"/>
                <a:ea typeface="+mj-ea"/>
                <a:cs typeface="+mj-cs"/>
              </a:rPr>
              <a:t>Acquis</a:t>
            </a:r>
            <a:endParaRPr lang="en-US" sz="2800" b="1" dirty="0">
              <a:solidFill>
                <a:srgbClr val="0000FF"/>
              </a:solidFill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4105" name="Rectangle 41"/>
          <p:cNvSpPr>
            <a:spLocks noChangeArrowheads="1"/>
          </p:cNvSpPr>
          <p:nvPr/>
        </p:nvSpPr>
        <p:spPr bwMode="auto">
          <a:xfrm>
            <a:off x="609600" y="2743200"/>
            <a:ext cx="7924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GB" sz="2400" u="sng" dirty="0">
                <a:solidFill>
                  <a:srgbClr val="632523"/>
                </a:solidFill>
                <a:latin typeface="Cambria" pitchFamily="18" charset="0"/>
                <a:hlinkClick r:id="rId3"/>
              </a:rPr>
              <a:t>Directive 2000/31/EC</a:t>
            </a:r>
            <a:r>
              <a:rPr lang="en-GB" sz="2400" dirty="0">
                <a:solidFill>
                  <a:srgbClr val="632523"/>
                </a:solidFill>
                <a:latin typeface="Cambria" pitchFamily="18" charset="0"/>
              </a:rPr>
              <a:t> of the European Parliament and of the Council of 8 June 2000 on certain legal aspects of information society services, in particular electronic commerce, in the Internal Market (OJ L 178 17.07.2000, p. 1“Directive on electronic commerce”)</a:t>
            </a:r>
            <a:r>
              <a:rPr lang="en-GB" sz="2400" b="1" dirty="0">
                <a:solidFill>
                  <a:srgbClr val="632523"/>
                </a:solidFill>
                <a:latin typeface="Cambria" pitchFamily="18" charset="0"/>
              </a:rPr>
              <a:t> 32000L0031</a:t>
            </a:r>
          </a:p>
        </p:txBody>
      </p:sp>
      <p:pic>
        <p:nvPicPr>
          <p:cNvPr id="4106" name="Picture 18" descr="EU MN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5124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5125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128" name="Rectangle 17"/>
          <p:cNvSpPr>
            <a:spLocks noChangeArrowheads="1"/>
          </p:cNvSpPr>
          <p:nvPr/>
        </p:nvSpPr>
        <p:spPr bwMode="auto">
          <a:xfrm>
            <a:off x="609600" y="2209800"/>
            <a:ext cx="8153400" cy="376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defRPr/>
            </a:pPr>
            <a:endParaRPr lang="en-US" dirty="0">
              <a:solidFill>
                <a:srgbClr val="632523"/>
              </a:solidFill>
              <a:latin typeface="Cambria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800000"/>
                </a:solidFill>
                <a:latin typeface="Cambria" pitchFamily="18" charset="0"/>
              </a:rPr>
              <a:t>Law on </a:t>
            </a:r>
            <a:r>
              <a:rPr lang="en-US" sz="2400" b="1" dirty="0" smtClean="0">
                <a:solidFill>
                  <a:srgbClr val="800000"/>
                </a:solidFill>
                <a:latin typeface="Cambria" pitchFamily="18" charset="0"/>
              </a:rPr>
              <a:t>Electronic Com</a:t>
            </a:r>
            <a:r>
              <a:rPr lang="x-none" sz="2400" b="1" dirty="0" smtClean="0">
                <a:solidFill>
                  <a:srgbClr val="800000"/>
                </a:solidFill>
                <a:latin typeface="Cambria" pitchFamily="18" charset="0"/>
              </a:rPr>
              <a:t>m</a:t>
            </a:r>
            <a:r>
              <a:rPr lang="en-US" sz="2400" b="1" dirty="0" err="1" smtClean="0">
                <a:solidFill>
                  <a:srgbClr val="800000"/>
                </a:solidFill>
                <a:latin typeface="Cambria" pitchFamily="18" charset="0"/>
              </a:rPr>
              <a:t>erce</a:t>
            </a:r>
            <a:r>
              <a:rPr lang="en-US" sz="2400" b="1" dirty="0" smtClean="0">
                <a:solidFill>
                  <a:srgbClr val="800000"/>
                </a:solidFill>
                <a:latin typeface="Cambria" pitchFamily="18" charset="0"/>
              </a:rPr>
              <a:t> </a:t>
            </a:r>
            <a:r>
              <a:rPr lang="en-US" sz="2400" dirty="0" smtClean="0">
                <a:solidFill>
                  <a:srgbClr val="800000"/>
                </a:solidFill>
                <a:latin typeface="Cambria" pitchFamily="18" charset="0"/>
              </a:rPr>
              <a:t>(Off</a:t>
            </a:r>
            <a:r>
              <a:rPr lang="en-US" sz="2400" dirty="0">
                <a:solidFill>
                  <a:srgbClr val="800000"/>
                </a:solidFill>
                <a:latin typeface="Cambria" pitchFamily="18" charset="0"/>
              </a:rPr>
              <a:t>. Gazette of Republic of Montenegro 80/04</a:t>
            </a:r>
            <a:r>
              <a:rPr lang="x-none" sz="2400">
                <a:solidFill>
                  <a:srgbClr val="800000"/>
                </a:solidFill>
                <a:latin typeface="Cambria" pitchFamily="18" charset="0"/>
              </a:rPr>
              <a:t>, </a:t>
            </a:r>
            <a:r>
              <a:rPr lang="en-US" sz="2400" dirty="0" smtClean="0">
                <a:solidFill>
                  <a:srgbClr val="800000"/>
                </a:solidFill>
                <a:latin typeface="Cambria" pitchFamily="18" charset="0"/>
              </a:rPr>
              <a:t>41/2010)</a:t>
            </a:r>
            <a:endParaRPr lang="x-none" sz="2400" dirty="0">
              <a:solidFill>
                <a:srgbClr val="800000"/>
              </a:solidFill>
              <a:latin typeface="Cambria" pitchFamily="18" charset="0"/>
            </a:endParaRPr>
          </a:p>
          <a:p>
            <a:pPr>
              <a:lnSpc>
                <a:spcPct val="80000"/>
              </a:lnSpc>
              <a:defRPr/>
            </a:pPr>
            <a:endParaRPr lang="x-none" sz="2400" dirty="0">
              <a:solidFill>
                <a:srgbClr val="800000"/>
              </a:solidFill>
              <a:latin typeface="Cambria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x-none" sz="2400" dirty="0">
              <a:solidFill>
                <a:srgbClr val="800000"/>
              </a:solidFill>
              <a:latin typeface="Cambria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x-none" sz="2400" dirty="0">
              <a:solidFill>
                <a:srgbClr val="800000"/>
              </a:solidFill>
              <a:latin typeface="Cambria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sz="2000" i="1" dirty="0">
                <a:solidFill>
                  <a:schemeClr val="accent2">
                    <a:lumMod val="50000"/>
                  </a:schemeClr>
                </a:solidFill>
                <a:latin typeface="Cambria" pitchFamily="18" charset="0"/>
              </a:rPr>
              <a:t>The Law regulates providing of services for remuneration at a distance, by means of electronic equipment for the processing and storage of data, at the individual request of a recipient of a service (hereinafter: information society services), liability of information society services provider and rules related to conclusion of electronic contracts.</a:t>
            </a:r>
            <a:endParaRPr lang="x-none" sz="2000" i="1" dirty="0">
              <a:solidFill>
                <a:schemeClr val="accent2">
                  <a:lumMod val="50000"/>
                </a:schemeClr>
              </a:solidFill>
              <a:latin typeface="Cambria" pitchFamily="18" charset="0"/>
            </a:endParaRPr>
          </a:p>
          <a:p>
            <a:pPr>
              <a:lnSpc>
                <a:spcPct val="80000"/>
              </a:lnSpc>
              <a:defRPr/>
            </a:pPr>
            <a:endParaRPr lang="en-US" sz="2400" dirty="0">
              <a:solidFill>
                <a:srgbClr val="800000"/>
              </a:solidFill>
              <a:latin typeface="Cambria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dirty="0">
              <a:solidFill>
                <a:srgbClr val="632523"/>
              </a:solidFill>
              <a:latin typeface="Cambria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en-US" dirty="0">
              <a:solidFill>
                <a:srgbClr val="632523"/>
              </a:solidFill>
              <a:latin typeface="Cambria" pitchFamily="18" charset="0"/>
            </a:endParaRPr>
          </a:p>
        </p:txBody>
      </p:sp>
      <p:sp>
        <p:nvSpPr>
          <p:cNvPr id="19" name="Title 18"/>
          <p:cNvSpPr txBox="1">
            <a:spLocks/>
          </p:cNvSpPr>
          <p:nvPr/>
        </p:nvSpPr>
        <p:spPr bwMode="auto">
          <a:xfrm>
            <a:off x="533400" y="99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00FF"/>
                </a:solidFill>
                <a:latin typeface="Cambria" pitchFamily="18" charset="0"/>
                <a:ea typeface="+mj-ea"/>
                <a:cs typeface="+mj-cs"/>
              </a:rPr>
              <a:t>National Legislation</a:t>
            </a:r>
          </a:p>
        </p:txBody>
      </p:sp>
      <p:pic>
        <p:nvPicPr>
          <p:cNvPr id="5130" name="Picture 18" descr="EU MN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6148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6149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152" name="Rectangle 17"/>
          <p:cNvSpPr>
            <a:spLocks noChangeArrowheads="1"/>
          </p:cNvSpPr>
          <p:nvPr/>
        </p:nvSpPr>
        <p:spPr bwMode="auto">
          <a:xfrm>
            <a:off x="609600" y="2209800"/>
            <a:ext cx="8153400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endParaRPr lang="en-US">
              <a:solidFill>
                <a:srgbClr val="632523"/>
              </a:solidFill>
              <a:latin typeface="Cambria" pitchFamily="18" charset="0"/>
            </a:endParaRPr>
          </a:p>
          <a:p>
            <a:pPr>
              <a:lnSpc>
                <a:spcPct val="80000"/>
              </a:lnSpc>
            </a:pPr>
            <a:endParaRPr lang="en-US" sz="2400">
              <a:solidFill>
                <a:srgbClr val="800000"/>
              </a:solidFill>
              <a:latin typeface="Cambria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>
              <a:solidFill>
                <a:srgbClr val="632523"/>
              </a:solidFill>
              <a:latin typeface="Cambria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>
              <a:solidFill>
                <a:srgbClr val="632523"/>
              </a:solidFill>
              <a:latin typeface="Cambria" pitchFamily="18" charset="0"/>
            </a:endParaRPr>
          </a:p>
        </p:txBody>
      </p:sp>
      <p:sp>
        <p:nvSpPr>
          <p:cNvPr id="19" name="Title 18"/>
          <p:cNvSpPr txBox="1">
            <a:spLocks/>
          </p:cNvSpPr>
          <p:nvPr/>
        </p:nvSpPr>
        <p:spPr bwMode="auto">
          <a:xfrm>
            <a:off x="457200" y="1143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2800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ea typeface="+mj-ea"/>
              <a:cs typeface="+mj-cs"/>
            </a:endParaRPr>
          </a:p>
        </p:txBody>
      </p:sp>
      <p:pic>
        <p:nvPicPr>
          <p:cNvPr id="6154" name="Picture 18" descr="EU MN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x-none" b="1" dirty="0" smtClean="0">
                <a:solidFill>
                  <a:srgbClr val="0000FF"/>
                </a:solidFill>
                <a:latin typeface="Cambria" pitchFamily="18" charset="0"/>
              </a:rPr>
              <a:t/>
            </a:r>
            <a:br>
              <a:rPr lang="x-none" b="1" dirty="0" smtClean="0">
                <a:solidFill>
                  <a:srgbClr val="0000FF"/>
                </a:solidFill>
                <a:latin typeface="Cambria" pitchFamily="18" charset="0"/>
              </a:rPr>
            </a:br>
            <a:r>
              <a:rPr lang="x-none" b="1" dirty="0" smtClean="0">
                <a:solidFill>
                  <a:srgbClr val="0000FF"/>
                </a:solidFill>
                <a:latin typeface="Cambria" pitchFamily="18" charset="0"/>
              </a:rPr>
              <a:t/>
            </a:r>
            <a:br>
              <a:rPr lang="x-none" b="1" dirty="0" smtClean="0">
                <a:solidFill>
                  <a:srgbClr val="0000FF"/>
                </a:solidFill>
                <a:latin typeface="Cambria" pitchFamily="18" charset="0"/>
              </a:rPr>
            </a:br>
            <a:r>
              <a:rPr lang="x-none" sz="3200" b="1" dirty="0" smtClean="0">
                <a:solidFill>
                  <a:srgbClr val="0000FF"/>
                </a:solidFill>
                <a:latin typeface="Cambria" pitchFamily="18" charset="0"/>
              </a:rPr>
              <a:t>Institutional Framework</a:t>
            </a:r>
            <a:r>
              <a:rPr lang="en-US" b="1" dirty="0" smtClean="0">
                <a:solidFill>
                  <a:srgbClr val="0000FF"/>
                </a:solidFill>
                <a:latin typeface="Cambria" pitchFamily="18" charset="0"/>
              </a:rPr>
              <a:t/>
            </a:r>
            <a:br>
              <a:rPr lang="en-US" b="1" dirty="0" smtClean="0">
                <a:solidFill>
                  <a:srgbClr val="0000FF"/>
                </a:solidFill>
                <a:latin typeface="Cambria" pitchFamily="18" charset="0"/>
              </a:rPr>
            </a:b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156" name="Content Placeholder 17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endParaRPr lang="en-US" dirty="0" smtClean="0">
              <a:solidFill>
                <a:srgbClr val="800000"/>
              </a:solidFill>
              <a:latin typeface="Cambria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dirty="0" smtClean="0">
              <a:solidFill>
                <a:srgbClr val="800000"/>
              </a:solidFill>
              <a:latin typeface="Cambria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800000"/>
                </a:solidFill>
                <a:latin typeface="Cambria" pitchFamily="18" charset="0"/>
              </a:rPr>
              <a:t>Ministry for Information Society and Telecommunication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2000" dirty="0" smtClean="0">
              <a:solidFill>
                <a:srgbClr val="800000"/>
              </a:solidFill>
              <a:latin typeface="Cambria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800000"/>
                </a:solidFill>
                <a:latin typeface="Cambria" pitchFamily="18" charset="0"/>
              </a:rPr>
              <a:t>Ministry of Economy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7172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7174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177" name="Rectangle 16"/>
          <p:cNvSpPr>
            <a:spLocks noChangeArrowheads="1"/>
          </p:cNvSpPr>
          <p:nvPr/>
        </p:nvSpPr>
        <p:spPr bwMode="auto">
          <a:xfrm>
            <a:off x="457200" y="284163"/>
            <a:ext cx="8686800" cy="840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endParaRPr lang="sr-Latn-C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GB" sz="2000" b="1" u="sng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endParaRPr lang="en-GB" sz="2000" b="1" u="sng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Aim and field of application 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(Directive - </a:t>
            </a:r>
            <a:r>
              <a:rPr lang="en-GB" sz="2000">
                <a:solidFill>
                  <a:srgbClr val="800000"/>
                </a:solidFill>
                <a:latin typeface="Cambria" pitchFamily="18" charset="0"/>
              </a:rPr>
              <a:t>Article 1, Number 5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)</a:t>
            </a: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hr-HR" sz="2000" b="1">
                <a:solidFill>
                  <a:srgbClr val="800000"/>
                </a:solidFill>
                <a:latin typeface="Cambria" pitchFamily="18" charset="0"/>
              </a:rPr>
              <a:t>Fields in which the Law shall not be applied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>
              <a:buFont typeface="Arial" charset="0"/>
              <a:buNone/>
            </a:pPr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 </a:t>
            </a:r>
          </a:p>
          <a:p>
            <a:pPr algn="ctr">
              <a:buFont typeface="Arial" charset="0"/>
              <a:buNone/>
            </a:pP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>
              <a:buFont typeface="Arial" charset="0"/>
              <a:buNone/>
            </a:pP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>
              <a:solidFill>
                <a:srgbClr val="800000"/>
              </a:solidFill>
            </a:endParaRPr>
          </a:p>
          <a:p>
            <a:pPr algn="ctr"/>
            <a:endParaRPr lang="pl-PL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GB" sz="2000">
              <a:solidFill>
                <a:srgbClr val="800000"/>
              </a:solidFill>
              <a:latin typeface="Cambria" pitchFamily="18" charset="0"/>
            </a:endParaRPr>
          </a:p>
          <a:p>
            <a:pPr algn="ctr">
              <a:buFont typeface="Arial" charset="0"/>
              <a:buNone/>
            </a:pPr>
            <a:endParaRPr lang="sr-Latn-C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>
              <a:buFont typeface="Arial" charset="0"/>
              <a:buNone/>
            </a:pPr>
            <a:endParaRPr lang="pl-PL" sz="2000">
              <a:solidFill>
                <a:srgbClr val="800000"/>
              </a:solidFill>
              <a:latin typeface="Cambria" pitchFamily="18" charset="0"/>
            </a:endParaRPr>
          </a:p>
          <a:p>
            <a:pPr algn="ctr">
              <a:buFont typeface="Arial" charset="0"/>
              <a:buNone/>
            </a:pPr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pPr algn="ctr">
              <a:buFont typeface="Arial" charset="0"/>
              <a:buNone/>
            </a:pP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 </a:t>
            </a:r>
          </a:p>
          <a:p>
            <a:pPr>
              <a:buFont typeface="Arial" charset="0"/>
              <a:buNone/>
            </a:pPr>
            <a:endParaRPr lang="sr-Latn-CS" sz="2000">
              <a:solidFill>
                <a:srgbClr val="800000"/>
              </a:solidFill>
              <a:latin typeface="Cambria" pitchFamily="18" charset="0"/>
            </a:endParaRPr>
          </a:p>
          <a:p>
            <a:pPr algn="ctr">
              <a:buFont typeface="Arial" charset="0"/>
              <a:buNone/>
            </a:pPr>
            <a:r>
              <a:rPr lang="en-US" sz="2000">
                <a:solidFill>
                  <a:srgbClr val="953735"/>
                </a:solidFill>
              </a:rPr>
              <a:t> </a:t>
            </a:r>
            <a:endParaRPr lang="en-US" sz="2000">
              <a:solidFill>
                <a:srgbClr val="632523"/>
              </a:solidFill>
              <a:latin typeface="Cambria" pitchFamily="18" charset="0"/>
            </a:endParaRPr>
          </a:p>
          <a:p>
            <a:pPr>
              <a:buFont typeface="Arial" charset="0"/>
              <a:buNone/>
            </a:pPr>
            <a:endParaRPr lang="en-US" sz="2000">
              <a:solidFill>
                <a:srgbClr val="632523"/>
              </a:solidFill>
              <a:latin typeface="Cambria" pitchFamily="18" charset="0"/>
            </a:endParaRPr>
          </a:p>
        </p:txBody>
      </p:sp>
      <p:pic>
        <p:nvPicPr>
          <p:cNvPr id="7178" name="Picture 18" descr="EU MN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Down Arrow 16"/>
          <p:cNvSpPr/>
          <p:nvPr/>
        </p:nvSpPr>
        <p:spPr>
          <a:xfrm>
            <a:off x="4572000" y="3352800"/>
            <a:ext cx="3048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8196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8198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201" name="Rectangle 16"/>
          <p:cNvSpPr>
            <a:spLocks noChangeArrowheads="1"/>
          </p:cNvSpPr>
          <p:nvPr/>
        </p:nvSpPr>
        <p:spPr bwMode="auto">
          <a:xfrm>
            <a:off x="228600" y="609600"/>
            <a:ext cx="8915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GB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GB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en-GB" sz="2000" b="1">
                <a:solidFill>
                  <a:srgbClr val="800000"/>
                </a:solidFill>
                <a:latin typeface="Cambria" pitchFamily="18" charset="0"/>
              </a:rPr>
              <a:t>Internal market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 (Directive – </a:t>
            </a:r>
            <a:r>
              <a:rPr lang="en-GB" sz="2000">
                <a:solidFill>
                  <a:srgbClr val="800000"/>
                </a:solidFill>
                <a:latin typeface="Cambria" pitchFamily="18" charset="0"/>
              </a:rPr>
              <a:t>Article 3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)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hr-HR" sz="2000" b="1">
                <a:solidFill>
                  <a:srgbClr val="800000"/>
                </a:solidFill>
                <a:latin typeface="Cambria" pitchFamily="18" charset="0"/>
              </a:rPr>
              <a:t>Regulation application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en-GB" sz="2000" b="1">
                <a:solidFill>
                  <a:srgbClr val="800000"/>
                </a:solidFill>
                <a:latin typeface="Cambria" pitchFamily="18" charset="0"/>
              </a:rPr>
              <a:t>Service providers with  head office in Member State </a:t>
            </a:r>
          </a:p>
          <a:p>
            <a:pPr algn="ctr"/>
            <a:r>
              <a:rPr lang="en-GB" sz="2000" b="1">
                <a:solidFill>
                  <a:srgbClr val="800000"/>
                </a:solidFill>
                <a:latin typeface="Cambria" pitchFamily="18" charset="0"/>
              </a:rPr>
              <a:t>of the European Union</a:t>
            </a:r>
          </a:p>
          <a:p>
            <a:pPr algn="ctr"/>
            <a:endParaRPr lang="en-GB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Freedom of provision of services by the service provider with its headquarters in Member State of European Union</a:t>
            </a:r>
          </a:p>
          <a:p>
            <a:pPr algn="ctr"/>
            <a:r>
              <a:rPr lang="en-GB" sz="2000" b="1">
                <a:solidFill>
                  <a:srgbClr val="800000"/>
                </a:solidFill>
                <a:latin typeface="Cambria" pitchFamily="18" charset="0"/>
              </a:rPr>
              <a:t>and</a:t>
            </a:r>
          </a:p>
          <a:p>
            <a:pPr algn="ctr"/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Measures of restrictions on freedom to provide services</a:t>
            </a: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</p:txBody>
      </p:sp>
      <p:pic>
        <p:nvPicPr>
          <p:cNvPr id="8202" name="Picture 18" descr="EU MN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Down Arrow 16"/>
          <p:cNvSpPr/>
          <p:nvPr/>
        </p:nvSpPr>
        <p:spPr>
          <a:xfrm>
            <a:off x="4495800" y="2057400"/>
            <a:ext cx="3048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9220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9222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225" name="Rectangle 16"/>
          <p:cNvSpPr>
            <a:spLocks noChangeArrowheads="1"/>
          </p:cNvSpPr>
          <p:nvPr/>
        </p:nvSpPr>
        <p:spPr bwMode="auto">
          <a:xfrm>
            <a:off x="228600" y="609600"/>
            <a:ext cx="8915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>
              <a:buFont typeface="Wingdings" pitchFamily="2" charset="2"/>
              <a:buChar char="Ø"/>
            </a:pPr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Principle excluding prior authorization 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(Directive – </a:t>
            </a:r>
            <a:r>
              <a:rPr lang="en-GB" sz="2000">
                <a:solidFill>
                  <a:srgbClr val="800000"/>
                </a:solidFill>
                <a:latin typeface="Cambria" pitchFamily="18" charset="0"/>
              </a:rPr>
              <a:t>Article 4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)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sr-Latn-CS" sz="2000" b="1">
                <a:solidFill>
                  <a:srgbClr val="800000"/>
                </a:solidFill>
                <a:latin typeface="Cambria" pitchFamily="18" charset="0"/>
              </a:rPr>
              <a:t>Freedom to provide services 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 </a:t>
            </a:r>
          </a:p>
          <a:p>
            <a:pPr algn="ctr"/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chemeClr val="hlink"/>
              </a:solidFill>
              <a:latin typeface="Cambria" pitchFamily="18" charset="0"/>
            </a:endParaRPr>
          </a:p>
          <a:p>
            <a:pPr algn="ctr"/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</p:txBody>
      </p:sp>
      <p:pic>
        <p:nvPicPr>
          <p:cNvPr id="9226" name="Picture 18" descr="EU MN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Down Arrow 17"/>
          <p:cNvSpPr/>
          <p:nvPr/>
        </p:nvSpPr>
        <p:spPr>
          <a:xfrm>
            <a:off x="4495800" y="3276600"/>
            <a:ext cx="3048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ame Side Corner Rectangle 14"/>
          <p:cNvSpPr/>
          <p:nvPr/>
        </p:nvSpPr>
        <p:spPr>
          <a:xfrm rot="10800000">
            <a:off x="0" y="6400800"/>
            <a:ext cx="9144000" cy="457200"/>
          </a:xfrm>
          <a:prstGeom prst="round2SameRect">
            <a:avLst>
              <a:gd name="adj1" fmla="val 3154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accent2">
                <a:lumMod val="60000"/>
                <a:lumOff val="40000"/>
                <a:alpha val="6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ound Same Side Corner Rectangle 13"/>
          <p:cNvSpPr/>
          <p:nvPr/>
        </p:nvSpPr>
        <p:spPr>
          <a:xfrm>
            <a:off x="0" y="0"/>
            <a:ext cx="9144000" cy="533400"/>
          </a:xfrm>
          <a:prstGeom prst="round2SameRect">
            <a:avLst>
              <a:gd name="adj1" fmla="val 18309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5400000" algn="t" rotWithShape="0">
              <a:schemeClr val="accent2">
                <a:lumMod val="60000"/>
                <a:lumOff val="40000"/>
                <a:alpha val="6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4288" indent="-14288" fontAlgn="auto">
              <a:spcBef>
                <a:spcPts val="0"/>
              </a:spcBef>
              <a:spcAft>
                <a:spcPct val="40000"/>
              </a:spcAft>
              <a:buClr>
                <a:srgbClr val="FF0000"/>
              </a:buClr>
              <a:defRPr/>
            </a:pP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Chapter 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10</a:t>
            </a:r>
            <a:r>
              <a:rPr lang="sr-Latn-C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mbria" pitchFamily="18" charset="0"/>
                <a:cs typeface="Arial" charset="0"/>
              </a:rPr>
              <a:t>: Information society and media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Cambria" pitchFamily="18" charset="0"/>
              <a:cs typeface="Arial" charset="0"/>
            </a:endParaRPr>
          </a:p>
        </p:txBody>
      </p:sp>
      <p:grpSp>
        <p:nvGrpSpPr>
          <p:cNvPr id="10244" name="Group 34"/>
          <p:cNvGrpSpPr>
            <a:grpSpLocks/>
          </p:cNvGrpSpPr>
          <p:nvPr/>
        </p:nvGrpSpPr>
        <p:grpSpPr bwMode="auto">
          <a:xfrm>
            <a:off x="7904163" y="-4763"/>
            <a:ext cx="1211262" cy="385763"/>
            <a:chOff x="7814716" y="-5258"/>
            <a:chExt cx="1210767" cy="460280"/>
          </a:xfrm>
        </p:grpSpPr>
        <p:sp>
          <p:nvSpPr>
            <p:cNvPr id="24" name="5-Point Star 23"/>
            <p:cNvSpPr/>
            <p:nvPr/>
          </p:nvSpPr>
          <p:spPr>
            <a:xfrm rot="165688">
              <a:off x="7814716" y="-5258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0" name="5-Point Star 29"/>
            <p:cNvSpPr/>
            <p:nvPr/>
          </p:nvSpPr>
          <p:spPr>
            <a:xfrm rot="165688">
              <a:off x="7996034" y="175717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1" name="5-Point Star 30"/>
            <p:cNvSpPr/>
            <p:nvPr/>
          </p:nvSpPr>
          <p:spPr>
            <a:xfrm rot="165688">
              <a:off x="8224634" y="261442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2" name="5-Point Star 31"/>
            <p:cNvSpPr/>
            <p:nvPr/>
          </p:nvSpPr>
          <p:spPr>
            <a:xfrm rot="165688">
              <a:off x="8462757" y="26144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3" name="5-Point Star 32"/>
            <p:cNvSpPr/>
            <p:nvPr/>
          </p:nvSpPr>
          <p:spPr>
            <a:xfrm rot="165688">
              <a:off x="8843757" y="4266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4" name="5-Point Star 33"/>
            <p:cNvSpPr/>
            <p:nvPr/>
          </p:nvSpPr>
          <p:spPr>
            <a:xfrm rot="165688">
              <a:off x="8672308" y="166190"/>
              <a:ext cx="181726" cy="193580"/>
            </a:xfrm>
            <a:prstGeom prst="star5">
              <a:avLst/>
            </a:prstGeom>
            <a:solidFill>
              <a:srgbClr val="FFFF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81000" y="4495800"/>
            <a:ext cx="8382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  <a:p>
            <a:pPr marL="814388" indent="-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10246" name="Picture 4" descr="C:\Documents and Settings\alen.nikezic\Desktop\MUPIJU-Stari komp\Press clipping\montenegro grb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6362700"/>
            <a:ext cx="50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498475" y="6415088"/>
            <a:ext cx="45640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 O N T E N E G R 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Negotiating Team for the Accession of  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Montenegro </a:t>
            </a:r>
            <a:r>
              <a:rPr lang="en-GB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to the European Union</a:t>
            </a:r>
            <a:r>
              <a:rPr lang="sr-Latn-CS" sz="10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 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Chapter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en-US" sz="1100" b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x-none" sz="1100" b="1" dirty="0">
                <a:solidFill>
                  <a:schemeClr val="accent2">
                    <a:lumMod val="50000"/>
                  </a:schemeClr>
                </a:solidFill>
              </a:rPr>
              <a:t> INFORMATION SOCIETY AND MEDIA</a:t>
            </a:r>
            <a:endParaRPr lang="pl-PL" sz="11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249" name="Rectangle 16"/>
          <p:cNvSpPr>
            <a:spLocks noChangeArrowheads="1"/>
          </p:cNvSpPr>
          <p:nvPr/>
        </p:nvSpPr>
        <p:spPr bwMode="auto">
          <a:xfrm>
            <a:off x="228600" y="609600"/>
            <a:ext cx="891540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en-US" sz="2000" b="1">
                <a:solidFill>
                  <a:srgbClr val="800000"/>
                </a:solidFill>
                <a:latin typeface="Cambria" pitchFamily="18" charset="0"/>
              </a:rPr>
              <a:t>Information to be provided </a:t>
            </a:r>
            <a:r>
              <a:rPr lang="en-US" sz="2000">
                <a:solidFill>
                  <a:srgbClr val="800000"/>
                </a:solidFill>
                <a:latin typeface="Cambria" pitchFamily="18" charset="0"/>
              </a:rPr>
              <a:t>(Directive - Articles 5 and 6)</a:t>
            </a: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sr-Latn-CS" sz="2000" b="1">
                <a:solidFill>
                  <a:srgbClr val="800000"/>
                </a:solidFill>
                <a:latin typeface="Cambria" pitchFamily="18" charset="0"/>
              </a:rPr>
              <a:t>Information to be provided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r>
              <a:rPr lang="sr-Latn-CS" sz="2000" b="1">
                <a:solidFill>
                  <a:srgbClr val="800000"/>
                </a:solidFill>
                <a:latin typeface="Cambria" pitchFamily="18" charset="0"/>
              </a:rPr>
              <a:t>Commercial communications</a:t>
            </a:r>
            <a:endParaRPr lang="en-US" sz="2000" b="1">
              <a:solidFill>
                <a:srgbClr val="800000"/>
              </a:solidFill>
              <a:latin typeface="Cambria" pitchFamily="18" charset="0"/>
            </a:endParaRPr>
          </a:p>
          <a:p>
            <a:pPr algn="ctr"/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  <a:p>
            <a:endParaRPr lang="en-US" sz="2000">
              <a:latin typeface="Cambria" pitchFamily="18" charset="0"/>
            </a:endParaRPr>
          </a:p>
          <a:p>
            <a:endParaRPr lang="en-US" sz="2000">
              <a:solidFill>
                <a:srgbClr val="800000"/>
              </a:solidFill>
              <a:latin typeface="Cambria" pitchFamily="18" charset="0"/>
            </a:endParaRPr>
          </a:p>
        </p:txBody>
      </p:sp>
      <p:pic>
        <p:nvPicPr>
          <p:cNvPr id="10250" name="Picture 18" descr="EU MN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609600"/>
            <a:ext cx="1219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Down Arrow 16"/>
          <p:cNvSpPr/>
          <p:nvPr/>
        </p:nvSpPr>
        <p:spPr>
          <a:xfrm>
            <a:off x="4572000" y="3352800"/>
            <a:ext cx="3048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4823</TotalTime>
  <Words>1440</Words>
  <Application>Microsoft Office PowerPoint</Application>
  <PresentationFormat>On-screen Show (4:3)</PresentationFormat>
  <Paragraphs>391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Slide 2</vt:lpstr>
      <vt:lpstr>Slide 3</vt:lpstr>
      <vt:lpstr>Slide 4</vt:lpstr>
      <vt:lpstr>  Institutional Framework 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  PayPal System </vt:lpstr>
      <vt:lpstr>  Future Activities 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alen.nikezic</dc:creator>
  <cp:lastModifiedBy>melita.rastoder</cp:lastModifiedBy>
  <cp:revision>525</cp:revision>
  <dcterms:created xsi:type="dcterms:W3CDTF">2012-04-18T16:21:57Z</dcterms:created>
  <dcterms:modified xsi:type="dcterms:W3CDTF">2013-01-14T12:56:02Z</dcterms:modified>
</cp:coreProperties>
</file>