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handoutMasterIdLst>
    <p:handoutMasterId r:id="rId48"/>
  </p:handoutMasterIdLst>
  <p:sldIdLst>
    <p:sldId id="257" r:id="rId2"/>
    <p:sldId id="342" r:id="rId3"/>
    <p:sldId id="343" r:id="rId4"/>
    <p:sldId id="344" r:id="rId5"/>
    <p:sldId id="345" r:id="rId6"/>
    <p:sldId id="346" r:id="rId7"/>
    <p:sldId id="349" r:id="rId8"/>
    <p:sldId id="350" r:id="rId9"/>
    <p:sldId id="351" r:id="rId10"/>
    <p:sldId id="352" r:id="rId11"/>
    <p:sldId id="347" r:id="rId12"/>
    <p:sldId id="348" r:id="rId13"/>
    <p:sldId id="354" r:id="rId14"/>
    <p:sldId id="355" r:id="rId15"/>
    <p:sldId id="356" r:id="rId16"/>
    <p:sldId id="353" r:id="rId17"/>
    <p:sldId id="358" r:id="rId18"/>
    <p:sldId id="359" r:id="rId19"/>
    <p:sldId id="360" r:id="rId20"/>
    <p:sldId id="357" r:id="rId21"/>
    <p:sldId id="362" r:id="rId22"/>
    <p:sldId id="363" r:id="rId23"/>
    <p:sldId id="364" r:id="rId24"/>
    <p:sldId id="365" r:id="rId25"/>
    <p:sldId id="366" r:id="rId26"/>
    <p:sldId id="367" r:id="rId27"/>
    <p:sldId id="368" r:id="rId28"/>
    <p:sldId id="369" r:id="rId29"/>
    <p:sldId id="370" r:id="rId30"/>
    <p:sldId id="361" r:id="rId31"/>
    <p:sldId id="371" r:id="rId32"/>
    <p:sldId id="372" r:id="rId33"/>
    <p:sldId id="373" r:id="rId34"/>
    <p:sldId id="374" r:id="rId35"/>
    <p:sldId id="375" r:id="rId36"/>
    <p:sldId id="376" r:id="rId37"/>
    <p:sldId id="378" r:id="rId38"/>
    <p:sldId id="377" r:id="rId39"/>
    <p:sldId id="384" r:id="rId40"/>
    <p:sldId id="379" r:id="rId41"/>
    <p:sldId id="380" r:id="rId42"/>
    <p:sldId id="381" r:id="rId43"/>
    <p:sldId id="382" r:id="rId44"/>
    <p:sldId id="383" r:id="rId45"/>
    <p:sldId id="265" r:id="rId4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otpredsjednik"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054" autoAdjust="0"/>
    <p:restoredTop sz="90023" autoAdjust="0"/>
  </p:normalViewPr>
  <p:slideViewPr>
    <p:cSldViewPr>
      <p:cViewPr>
        <p:scale>
          <a:sx n="75" d="100"/>
          <a:sy n="75" d="100"/>
        </p:scale>
        <p:origin x="-1488" y="-2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6C712D6-D82D-483B-B74B-CCBBEDE59281}" type="datetimeFigureOut">
              <a:rPr lang="en-US"/>
              <a:pPr>
                <a:defRPr/>
              </a:pPr>
              <a:t>1/14/2013</a:t>
            </a:fld>
            <a:endParaRPr lang="en-US" dirty="0"/>
          </a:p>
        </p:txBody>
      </p:sp>
      <p:sp>
        <p:nvSpPr>
          <p:cNvPr id="4" name="Footer Placeholder 3"/>
          <p:cNvSpPr>
            <a:spLocks noGrp="1"/>
          </p:cNvSpPr>
          <p:nvPr>
            <p:ph type="ftr" sz="quarter" idx="2"/>
          </p:nvPr>
        </p:nvSpPr>
        <p:spPr>
          <a:xfrm>
            <a:off x="0" y="8831263"/>
            <a:ext cx="3038475" cy="46355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338" y="8831263"/>
            <a:ext cx="3038475" cy="46355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AA0A645-C057-4543-BFC7-84FEB00A869E}" type="slidenum">
              <a:rPr lang="en-US"/>
              <a:pPr>
                <a:defRPr/>
              </a:pPr>
              <a:t>‹#›</a:t>
            </a:fld>
            <a:endParaRPr lang="en-US"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1DFD92F-9B95-4007-8133-488E81A9DC92}" type="datetimeFigureOut">
              <a:rPr lang="en-US"/>
              <a:pPr>
                <a:defRPr/>
              </a:pPr>
              <a:t>1/14/2013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701675" y="4414838"/>
            <a:ext cx="5607050" cy="418465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263"/>
            <a:ext cx="3038475" cy="46355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6A0A3D1-3FF3-4221-B9DB-37BF56EEABC2}" type="slidenum">
              <a:rPr lang="en-US"/>
              <a:pPr>
                <a:defRPr/>
              </a:pPr>
              <a:t>‹#›</a:t>
            </a:fld>
            <a:endParaRPr lang="en-US" dirty="0"/>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c.europa.eu/avpolicy/reg/tvwf/provisions/index_en.htm"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Footer Placeholder 3"/>
          <p:cNvSpPr>
            <a:spLocks noGrp="1"/>
          </p:cNvSpPr>
          <p:nvPr>
            <p:ph type="ftr" sz="quarter" idx="4"/>
          </p:nvPr>
        </p:nvSpPr>
        <p:spPr/>
        <p:txBody>
          <a:bodyPr/>
          <a:lstStyle/>
          <a:p>
            <a:pPr>
              <a:defRPr/>
            </a:pPr>
            <a:endParaRPr lang="en-US"/>
          </a:p>
        </p:txBody>
      </p:sp>
      <p:sp>
        <p:nvSpPr>
          <p:cNvPr id="5" name="Slide Number Placeholder 4"/>
          <p:cNvSpPr>
            <a:spLocks noGrp="1"/>
          </p:cNvSpPr>
          <p:nvPr>
            <p:ph type="sldNum" sz="quarter" idx="5"/>
          </p:nvPr>
        </p:nvSpPr>
        <p:spPr/>
        <p:txBody>
          <a:bodyPr/>
          <a:lstStyle/>
          <a:p>
            <a:pPr>
              <a:defRPr/>
            </a:pPr>
            <a:fld id="{CAE791D5-5894-4985-88B0-D980783914A9}"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a:p>
            <a:endParaRPr lang="sr-Latn-CS" smtClean="0"/>
          </a:p>
          <a:p>
            <a:endParaRPr lang="sr-Latn-CS" smtClean="0"/>
          </a:p>
        </p:txBody>
      </p:sp>
      <p:sp>
        <p:nvSpPr>
          <p:cNvPr id="4" name="Slide Number Placeholder 3"/>
          <p:cNvSpPr>
            <a:spLocks noGrp="1"/>
          </p:cNvSpPr>
          <p:nvPr>
            <p:ph type="sldNum" sz="quarter" idx="5"/>
          </p:nvPr>
        </p:nvSpPr>
        <p:spPr/>
        <p:txBody>
          <a:bodyPr/>
          <a:lstStyle/>
          <a:p>
            <a:pPr>
              <a:defRPr/>
            </a:pPr>
            <a:fld id="{F85BC435-AD0E-4B31-82DA-EDBB329F7390}" type="slidenum">
              <a:rPr lang="en-US" smtClean="0"/>
              <a:pPr>
                <a:defRPr/>
              </a:pPr>
              <a:t>10</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a:p>
            <a:endParaRPr lang="sr-Latn-CS" smtClean="0"/>
          </a:p>
          <a:p>
            <a:endParaRPr lang="sr-Latn-CS" smtClean="0"/>
          </a:p>
        </p:txBody>
      </p:sp>
      <p:sp>
        <p:nvSpPr>
          <p:cNvPr id="4" name="Slide Number Placeholder 3"/>
          <p:cNvSpPr>
            <a:spLocks noGrp="1"/>
          </p:cNvSpPr>
          <p:nvPr>
            <p:ph type="sldNum" sz="quarter" idx="5"/>
          </p:nvPr>
        </p:nvSpPr>
        <p:spPr/>
        <p:txBody>
          <a:bodyPr/>
          <a:lstStyle/>
          <a:p>
            <a:pPr>
              <a:defRPr/>
            </a:pPr>
            <a:fld id="{F5C2DDD3-2AD8-42D3-854F-DBFE7CF38235}" type="slidenum">
              <a:rPr lang="en-US" smtClean="0"/>
              <a:pPr>
                <a:defRPr/>
              </a:pPr>
              <a:t>11</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a:p>
            <a:endParaRPr lang="sr-Latn-CS" smtClean="0"/>
          </a:p>
          <a:p>
            <a:endParaRPr lang="sr-Latn-CS" smtClean="0"/>
          </a:p>
        </p:txBody>
      </p:sp>
      <p:sp>
        <p:nvSpPr>
          <p:cNvPr id="4" name="Slide Number Placeholder 3"/>
          <p:cNvSpPr>
            <a:spLocks noGrp="1"/>
          </p:cNvSpPr>
          <p:nvPr>
            <p:ph type="sldNum" sz="quarter" idx="5"/>
          </p:nvPr>
        </p:nvSpPr>
        <p:spPr/>
        <p:txBody>
          <a:bodyPr/>
          <a:lstStyle/>
          <a:p>
            <a:pPr>
              <a:defRPr/>
            </a:pPr>
            <a:fld id="{29DF93BB-C253-4A2C-AF76-5959797103D3}" type="slidenum">
              <a:rPr lang="en-US" smtClean="0"/>
              <a:pPr>
                <a:defRPr/>
              </a:pPr>
              <a:t>12</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D3623DC6-2143-4FAA-BD7C-958EF31F4ED6}" type="slidenum">
              <a:rPr lang="en-US" smtClean="0"/>
              <a:pPr>
                <a:defRPr/>
              </a:pPr>
              <a:t>13</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3DB00F6B-B479-4782-AD61-F5E3678EFE54}" type="slidenum">
              <a:rPr lang="en-US" smtClean="0"/>
              <a:pPr>
                <a:defRPr/>
              </a:pPr>
              <a:t>14</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388395D3-E1D9-4AF4-8F74-71A7396C68C1}" type="slidenum">
              <a:rPr lang="en-US" smtClean="0"/>
              <a:pPr>
                <a:defRPr/>
              </a:pPr>
              <a:t>15</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66207C63-705E-4DBB-9A8C-50EE20D1F2C4}" type="slidenum">
              <a:rPr lang="en-US" smtClean="0"/>
              <a:pPr>
                <a:defRPr/>
              </a:pPr>
              <a:t>16</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C50A150F-2736-4BB4-8003-D1A31A4222CE}" type="slidenum">
              <a:rPr lang="en-US" smtClean="0"/>
              <a:pPr>
                <a:defRPr/>
              </a:pPr>
              <a:t>17</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CBD31A1B-3174-4029-A1BB-8A388A345DF6}" type="slidenum">
              <a:rPr lang="en-US" smtClean="0"/>
              <a:pPr>
                <a:defRPr/>
              </a:pPr>
              <a:t>18</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1528771F-CEB4-497E-8766-71F7BAB8417A}" type="slidenum">
              <a:rPr lang="en-US" smtClean="0"/>
              <a:pPr>
                <a:defRPr/>
              </a:pPr>
              <a:t>19</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CAED3ACB-6B4B-4347-99A1-EF6514D4E7F1}" type="slidenum">
              <a:rPr lang="en-US" smtClean="0"/>
              <a:pPr>
                <a:defRPr/>
              </a:pPr>
              <a:t>2</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63826B1C-A3F2-4B74-8597-9A9EBC895DF4}" type="slidenum">
              <a:rPr lang="en-US" smtClean="0"/>
              <a:pPr>
                <a:defRPr/>
              </a:pPr>
              <a:t>20</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6367AE81-495D-47B6-821F-0F437CCCA5D2}" type="slidenum">
              <a:rPr lang="en-US" smtClean="0"/>
              <a:pPr>
                <a:defRPr/>
              </a:pPr>
              <a:t>21</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C1ACA6C3-C858-47CF-929B-6CC7664371E0}" type="slidenum">
              <a:rPr lang="en-US" smtClean="0"/>
              <a:pPr>
                <a:defRPr/>
              </a:pPr>
              <a:t>22</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BC9F9BCD-4EB7-4B44-834A-55B3538E68EB}" type="slidenum">
              <a:rPr lang="en-US" smtClean="0"/>
              <a:pPr>
                <a:defRPr/>
              </a:pPr>
              <a:t>23</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51CF5DF6-231C-4953-B6B9-BD3E4810A34B}" type="slidenum">
              <a:rPr lang="en-US" smtClean="0"/>
              <a:pPr>
                <a:defRPr/>
              </a:pPr>
              <a:t>24</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AA2F7E9E-B851-4385-9C3C-711B88B7D20B}" type="slidenum">
              <a:rPr lang="en-US" smtClean="0"/>
              <a:pPr>
                <a:defRPr/>
              </a:pPr>
              <a:t>25</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37A118E9-4A0E-42A3-BC8D-895EA5EC3587}" type="slidenum">
              <a:rPr lang="en-US" smtClean="0"/>
              <a:pPr>
                <a:defRPr/>
              </a:pPr>
              <a:t>26</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15D1CEC5-322E-4604-BF82-BF7C70688B46}" type="slidenum">
              <a:rPr lang="en-US" smtClean="0"/>
              <a:pPr>
                <a:defRPr/>
              </a:pPr>
              <a:t>27</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E42D405A-5070-4981-9139-220C97376FF1}" type="slidenum">
              <a:rPr lang="en-US" smtClean="0"/>
              <a:pPr>
                <a:defRPr/>
              </a:pPr>
              <a:t>28</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983431F6-5155-44E1-83A0-29FE2D8F54F0}" type="slidenum">
              <a:rPr lang="en-US" smtClean="0"/>
              <a:pPr>
                <a:defRPr/>
              </a:pPr>
              <a:t>29</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C8C6F419-F174-481C-90FA-71A0E6DAD360}" type="slidenum">
              <a:rPr lang="en-US" smtClean="0"/>
              <a:pPr>
                <a:defRPr/>
              </a:pPr>
              <a:t>3</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FA4E4739-96F4-46C4-8455-287F8744A339}" type="slidenum">
              <a:rPr lang="en-US" smtClean="0"/>
              <a:pPr>
                <a:defRPr/>
              </a:pPr>
              <a:t>30</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p:txBody>
          <a:bodyPr wrap="square" numCol="1" anchor="t" anchorCtr="0" compatLnSpc="1">
            <a:prstTxWarp prst="textNoShape">
              <a:avLst/>
            </a:prstTxWarp>
          </a:bodyPr>
          <a:lstStyle/>
          <a:p>
            <a:pPr>
              <a:defRPr/>
            </a:pPr>
            <a:r>
              <a:rPr lang="sr-Latn-CS" dirty="0" smtClean="0">
                <a:solidFill>
                  <a:schemeClr val="accent6">
                    <a:lumMod val="50000"/>
                  </a:schemeClr>
                </a:solidFill>
                <a:latin typeface="Cambria" pitchFamily="18" charset="0"/>
                <a:cs typeface="Arial" charset="0"/>
              </a:rPr>
              <a:t> - including </a:t>
            </a:r>
            <a:r>
              <a:rPr lang="en-US" b="1" dirty="0" smtClean="0">
                <a:solidFill>
                  <a:schemeClr val="accent6">
                    <a:lumMod val="50000"/>
                  </a:schemeClr>
                </a:solidFill>
                <a:latin typeface="Cambria" pitchFamily="18" charset="0"/>
                <a:cs typeface="Arial" charset="0"/>
              </a:rPr>
              <a:t>power to adopt regulations</a:t>
            </a:r>
            <a:r>
              <a:rPr lang="sr-Latn-CS" b="1" dirty="0" smtClean="0">
                <a:solidFill>
                  <a:schemeClr val="accent6">
                    <a:lumMod val="50000"/>
                  </a:schemeClr>
                </a:solidFill>
                <a:latin typeface="Cambria" pitchFamily="18" charset="0"/>
                <a:cs typeface="Arial" charset="0"/>
              </a:rPr>
              <a:t>, </a:t>
            </a:r>
            <a:r>
              <a:rPr lang="en-US" b="1" dirty="0" smtClean="0">
                <a:solidFill>
                  <a:schemeClr val="accent6">
                    <a:lumMod val="50000"/>
                  </a:schemeClr>
                </a:solidFill>
                <a:latin typeface="Cambria" pitchFamily="18" charset="0"/>
                <a:cs typeface="Arial" charset="0"/>
              </a:rPr>
              <a:t>guidelines</a:t>
            </a:r>
            <a:r>
              <a:rPr lang="en-US" dirty="0" smtClean="0">
                <a:solidFill>
                  <a:schemeClr val="accent6">
                    <a:lumMod val="50000"/>
                  </a:schemeClr>
                </a:solidFill>
                <a:latin typeface="Cambria" pitchFamily="18" charset="0"/>
                <a:cs typeface="Arial" charset="0"/>
              </a:rPr>
              <a:t> </a:t>
            </a:r>
            <a:r>
              <a:rPr lang="sr-Latn-CS" dirty="0" smtClean="0">
                <a:solidFill>
                  <a:schemeClr val="accent6">
                    <a:lumMod val="50000"/>
                  </a:schemeClr>
                </a:solidFill>
                <a:latin typeface="Cambria" pitchFamily="18" charset="0"/>
                <a:cs typeface="Arial" charset="0"/>
              </a:rPr>
              <a:t>&amp; </a:t>
            </a:r>
            <a:r>
              <a:rPr lang="en-US" dirty="0" smtClean="0">
                <a:solidFill>
                  <a:schemeClr val="accent6">
                    <a:lumMod val="50000"/>
                  </a:schemeClr>
                </a:solidFill>
                <a:latin typeface="Cambria" pitchFamily="18" charset="0"/>
                <a:cs typeface="Arial" charset="0"/>
              </a:rPr>
              <a:t>internal rules</a:t>
            </a:r>
            <a:r>
              <a:rPr lang="sr-Latn-CS" dirty="0" smtClean="0">
                <a:solidFill>
                  <a:schemeClr val="accent6">
                    <a:lumMod val="50000"/>
                  </a:schemeClr>
                </a:solidFill>
                <a:latin typeface="Cambria" pitchFamily="18" charset="0"/>
                <a:cs typeface="Arial" charset="0"/>
              </a:rPr>
              <a:t>, as well AVMS services provider’s </a:t>
            </a:r>
            <a:r>
              <a:rPr lang="sr-Latn-CS" b="1" dirty="0" smtClean="0">
                <a:solidFill>
                  <a:schemeClr val="accent6">
                    <a:lumMod val="50000"/>
                  </a:schemeClr>
                </a:solidFill>
                <a:latin typeface="Cambria" pitchFamily="18" charset="0"/>
                <a:cs typeface="Arial" charset="0"/>
              </a:rPr>
              <a:t>licencing (authorisation) </a:t>
            </a:r>
            <a:r>
              <a:rPr lang="sr-Latn-CS" dirty="0" smtClean="0">
                <a:solidFill>
                  <a:schemeClr val="accent6">
                    <a:lumMod val="50000"/>
                  </a:schemeClr>
                </a:solidFill>
                <a:latin typeface="Cambria" pitchFamily="18" charset="0"/>
                <a:cs typeface="Arial" charset="0"/>
              </a:rPr>
              <a:t>with the </a:t>
            </a:r>
            <a:r>
              <a:rPr lang="en-US" dirty="0" smtClean="0">
                <a:solidFill>
                  <a:schemeClr val="accent6">
                    <a:lumMod val="50000"/>
                  </a:schemeClr>
                </a:solidFill>
                <a:latin typeface="Cambria" pitchFamily="18" charset="0"/>
                <a:cs typeface="Arial" charset="0"/>
              </a:rPr>
              <a:t>basic conditions and criteria governing the granting </a:t>
            </a:r>
            <a:r>
              <a:rPr lang="sr-Latn-CS" dirty="0" smtClean="0">
                <a:solidFill>
                  <a:schemeClr val="accent6">
                    <a:lumMod val="50000"/>
                  </a:schemeClr>
                </a:solidFill>
                <a:latin typeface="Cambria" pitchFamily="18" charset="0"/>
                <a:cs typeface="Arial" charset="0"/>
              </a:rPr>
              <a:t>&amp;</a:t>
            </a:r>
            <a:r>
              <a:rPr lang="en-US" dirty="0" smtClean="0">
                <a:solidFill>
                  <a:schemeClr val="accent6">
                    <a:lumMod val="50000"/>
                  </a:schemeClr>
                </a:solidFill>
                <a:latin typeface="Cambria" pitchFamily="18" charset="0"/>
                <a:cs typeface="Arial" charset="0"/>
              </a:rPr>
              <a:t> renewal of broadcasting licenses clearly defined in the law</a:t>
            </a:r>
            <a:endParaRPr lang="sr-Latn-CS" dirty="0" smtClean="0"/>
          </a:p>
        </p:txBody>
      </p:sp>
      <p:sp>
        <p:nvSpPr>
          <p:cNvPr id="4" name="Slide Number Placeholder 3"/>
          <p:cNvSpPr>
            <a:spLocks noGrp="1"/>
          </p:cNvSpPr>
          <p:nvPr>
            <p:ph type="sldNum" sz="quarter" idx="5"/>
          </p:nvPr>
        </p:nvSpPr>
        <p:spPr/>
        <p:txBody>
          <a:bodyPr/>
          <a:lstStyle/>
          <a:p>
            <a:pPr>
              <a:defRPr/>
            </a:pPr>
            <a:fld id="{7CBF6FA7-5B8B-4E54-A2C8-B7D649BE2073}" type="slidenum">
              <a:rPr lang="en-US" smtClean="0"/>
              <a:pPr>
                <a:defRPr/>
              </a:pPr>
              <a:t>31</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p:txBody>
          <a:bodyPr wrap="square" numCol="1" anchor="t" anchorCtr="0" compatLnSpc="1">
            <a:prstTxWarp prst="textNoShape">
              <a:avLst/>
            </a:prstTxWarp>
          </a:bodyPr>
          <a:lstStyle/>
          <a:p>
            <a:pPr marL="108000" indent="457200" algn="just">
              <a:spcBef>
                <a:spcPts val="600"/>
              </a:spcBef>
              <a:spcAft>
                <a:spcPts val="0"/>
              </a:spcAft>
              <a:buFont typeface="Wingdings" pitchFamily="2" charset="2"/>
              <a:buChar char="Ø"/>
              <a:defRPr/>
            </a:pPr>
            <a:r>
              <a:rPr lang="en-GB" dirty="0" smtClean="0">
                <a:solidFill>
                  <a:schemeClr val="accent6">
                    <a:lumMod val="50000"/>
                  </a:schemeClr>
                </a:solidFill>
                <a:latin typeface="Cambria" pitchFamily="18" charset="0"/>
                <a:cs typeface="Arial" charset="0"/>
              </a:rPr>
              <a:t>If in a conflict of interest situation prior or during the decision-making process within the scope of Council’s competences, a Council member is obliged to inform other Council members thereof in order to be excluded from consideration &amp; decision-making on the matter at hand</a:t>
            </a:r>
            <a:endParaRPr lang="en-US" dirty="0" smtClean="0">
              <a:solidFill>
                <a:schemeClr val="accent6">
                  <a:lumMod val="50000"/>
                </a:schemeClr>
              </a:solidFill>
              <a:latin typeface="Cambria" pitchFamily="18" charset="0"/>
              <a:cs typeface="Arial" charset="0"/>
            </a:endParaRPr>
          </a:p>
          <a:p>
            <a:pPr marL="108000" indent="457200" algn="just">
              <a:spcBef>
                <a:spcPts val="600"/>
              </a:spcBef>
              <a:spcAft>
                <a:spcPts val="0"/>
              </a:spcAft>
              <a:buFont typeface="Wingdings" pitchFamily="2" charset="2"/>
              <a:buChar char="Ø"/>
              <a:defRPr/>
            </a:pPr>
            <a:r>
              <a:rPr lang="en-GB" dirty="0" smtClean="0">
                <a:solidFill>
                  <a:schemeClr val="accent6">
                    <a:lumMod val="50000"/>
                  </a:schemeClr>
                </a:solidFill>
                <a:latin typeface="Cambria" pitchFamily="18" charset="0"/>
                <a:cs typeface="Arial" charset="0"/>
              </a:rPr>
              <a:t>If a Council member took part in decision-making notwithstanding being in the conflict of interest situation, other Council members are obliged to reconsider the decisions made and may declare them null and void</a:t>
            </a:r>
            <a:endParaRPr lang="en-US" dirty="0" smtClean="0">
              <a:solidFill>
                <a:schemeClr val="accent6">
                  <a:lumMod val="50000"/>
                </a:schemeClr>
              </a:solidFill>
              <a:latin typeface="Cambria" pitchFamily="18" charset="0"/>
              <a:cs typeface="Arial" charset="0"/>
            </a:endParaRPr>
          </a:p>
          <a:p>
            <a:pPr>
              <a:defRPr/>
            </a:pPr>
            <a:endParaRPr lang="sr-Latn-CS" dirty="0" smtClean="0"/>
          </a:p>
        </p:txBody>
      </p:sp>
      <p:sp>
        <p:nvSpPr>
          <p:cNvPr id="4" name="Slide Number Placeholder 3"/>
          <p:cNvSpPr>
            <a:spLocks noGrp="1"/>
          </p:cNvSpPr>
          <p:nvPr>
            <p:ph type="sldNum" sz="quarter" idx="5"/>
          </p:nvPr>
        </p:nvSpPr>
        <p:spPr/>
        <p:txBody>
          <a:bodyPr/>
          <a:lstStyle/>
          <a:p>
            <a:pPr>
              <a:defRPr/>
            </a:pPr>
            <a:fld id="{AC152665-2463-4C20-B501-0F0F6A3E6C6A}" type="slidenum">
              <a:rPr lang="en-US" smtClean="0"/>
              <a:pPr>
                <a:defRPr/>
              </a:pPr>
              <a:t>32</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p:spPr>
      </p:sp>
      <p:sp>
        <p:nvSpPr>
          <p:cNvPr id="8192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69458514-1F2B-43B6-9147-94022E0E80F5}" type="slidenum">
              <a:rPr lang="en-US" smtClean="0"/>
              <a:pPr>
                <a:defRPr/>
              </a:pPr>
              <a:t>33</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15D93EA8-4BA3-45BF-AB78-7D886A52AD88}" type="slidenum">
              <a:rPr lang="en-US" smtClean="0"/>
              <a:pPr>
                <a:defRPr/>
              </a:pPr>
              <a:t>34</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E3052366-DFD8-45C5-87BF-5EAE22FB1CA1}" type="slidenum">
              <a:rPr lang="en-US" smtClean="0"/>
              <a:pPr>
                <a:defRPr/>
              </a:pPr>
              <a:t>35</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noTextEdi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26CDEFCD-6AF0-460D-95F9-5202E7E33275}" type="slidenum">
              <a:rPr lang="en-US" smtClean="0"/>
              <a:pPr>
                <a:defRPr/>
              </a:pPr>
              <a:t>36</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noTextEdi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3F4AFB65-4B85-4F86-BF5C-70A9C74A970E}" type="slidenum">
              <a:rPr lang="en-US" smtClean="0"/>
              <a:pPr>
                <a:defRPr/>
              </a:pPr>
              <a:t>37</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noTextEdi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1923A1DE-D035-4FC4-9CF4-5DEAB512D0DE}" type="slidenum">
              <a:rPr lang="en-US" smtClean="0"/>
              <a:pPr>
                <a:defRPr/>
              </a:pPr>
              <a:t>38</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noTextEdi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231E9889-6E6B-4200-A7C1-8A99C2F5E73D}" type="slidenum">
              <a:rPr lang="en-US" smtClean="0"/>
              <a:pPr>
                <a:defRPr/>
              </a:pPr>
              <a:t>39</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9D5196A4-FEB5-4C33-924D-7736B40A4960}" type="slidenum">
              <a:rPr lang="en-US" smtClean="0"/>
              <a:pPr>
                <a:defRPr/>
              </a:pPr>
              <a:t>4</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noTextEdi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D6C59A2B-3ECA-4077-A679-8F14B730C2FA}" type="slidenum">
              <a:rPr lang="en-US" smtClean="0"/>
              <a:pPr>
                <a:defRPr/>
              </a:pPr>
              <a:t>40</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noTextEdit="1"/>
          </p:cNvSpPr>
          <p:nvPr>
            <p:ph type="sldImg"/>
          </p:nvPr>
        </p:nvSpPr>
        <p:spPr bwMode="auto">
          <a:noFill/>
          <a:ln>
            <a:solidFill>
              <a:srgbClr val="000000"/>
            </a:solidFill>
            <a:miter lim="800000"/>
            <a:headEnd/>
            <a:tailEnd/>
          </a:ln>
        </p:spPr>
      </p:sp>
      <p:sp>
        <p:nvSpPr>
          <p:cNvPr id="9830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AE8DA370-60F6-4532-83CB-E739747891DE}" type="slidenum">
              <a:rPr lang="en-US" smtClean="0"/>
              <a:pPr>
                <a:defRPr/>
              </a:pPr>
              <a:t>41</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35C279E7-AE48-43F0-AF3E-30F1D803F555}" type="slidenum">
              <a:rPr lang="en-US" smtClean="0"/>
              <a:pPr>
                <a:defRPr/>
              </a:pPr>
              <a:t>42</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2919F5F7-C069-4DEB-B857-E6567AA40BD1}" type="slidenum">
              <a:rPr lang="en-US" smtClean="0"/>
              <a:pPr>
                <a:defRPr/>
              </a:pPr>
              <a:t>43</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9B21056B-DF87-4AB6-BDD1-A85ED43FB38F}" type="slidenum">
              <a:rPr lang="en-US" smtClean="0"/>
              <a:pPr>
                <a:defRPr/>
              </a:pPr>
              <a:t>44</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r>
              <a:rPr lang="sr-Latn-CS" smtClean="0"/>
              <a:t>Protection of minors -  see separate presentation (scheduled for January 22, after the lunch)</a:t>
            </a:r>
            <a:endParaRPr lang="sr-Latn-CS" smtClean="0">
              <a:hlinkClick r:id="rId3"/>
            </a:endParaRPr>
          </a:p>
          <a:p>
            <a:endParaRPr lang="sr-Latn-CS" smtClean="0"/>
          </a:p>
          <a:p>
            <a:endParaRPr lang="sr-Latn-CS" smtClean="0"/>
          </a:p>
          <a:p>
            <a:endParaRPr lang="sr-Latn-CS" smtClean="0"/>
          </a:p>
        </p:txBody>
      </p:sp>
      <p:sp>
        <p:nvSpPr>
          <p:cNvPr id="4" name="Slide Number Placeholder 3"/>
          <p:cNvSpPr>
            <a:spLocks noGrp="1"/>
          </p:cNvSpPr>
          <p:nvPr>
            <p:ph type="sldNum" sz="quarter" idx="5"/>
          </p:nvPr>
        </p:nvSpPr>
        <p:spPr/>
        <p:txBody>
          <a:bodyPr/>
          <a:lstStyle/>
          <a:p>
            <a:pPr>
              <a:defRPr/>
            </a:pPr>
            <a:fld id="{40A5F77E-8CBC-42ED-80E7-87616A5A2034}" type="slidenum">
              <a:rPr lang="en-US" smtClean="0"/>
              <a:pPr>
                <a:defRPr/>
              </a:pPr>
              <a:t>5</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a:p>
            <a:endParaRPr lang="sr-Latn-CS" smtClean="0"/>
          </a:p>
          <a:p>
            <a:endParaRPr lang="sr-Latn-CS" smtClean="0"/>
          </a:p>
        </p:txBody>
      </p:sp>
      <p:sp>
        <p:nvSpPr>
          <p:cNvPr id="4" name="Slide Number Placeholder 3"/>
          <p:cNvSpPr>
            <a:spLocks noGrp="1"/>
          </p:cNvSpPr>
          <p:nvPr>
            <p:ph type="sldNum" sz="quarter" idx="5"/>
          </p:nvPr>
        </p:nvSpPr>
        <p:spPr/>
        <p:txBody>
          <a:bodyPr/>
          <a:lstStyle/>
          <a:p>
            <a:pPr>
              <a:defRPr/>
            </a:pPr>
            <a:fld id="{268CECD9-C6A0-475E-981B-E690E0DC1C8F}" type="slidenum">
              <a:rPr lang="en-US" smtClean="0"/>
              <a:pPr>
                <a:defRPr/>
              </a:pPr>
              <a:t>6</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a:p>
            <a:endParaRPr lang="sr-Latn-CS" smtClean="0"/>
          </a:p>
          <a:p>
            <a:endParaRPr lang="sr-Latn-CS" smtClean="0"/>
          </a:p>
        </p:txBody>
      </p:sp>
      <p:sp>
        <p:nvSpPr>
          <p:cNvPr id="4" name="Slide Number Placeholder 3"/>
          <p:cNvSpPr>
            <a:spLocks noGrp="1"/>
          </p:cNvSpPr>
          <p:nvPr>
            <p:ph type="sldNum" sz="quarter" idx="5"/>
          </p:nvPr>
        </p:nvSpPr>
        <p:spPr/>
        <p:txBody>
          <a:bodyPr/>
          <a:lstStyle/>
          <a:p>
            <a:pPr>
              <a:defRPr/>
            </a:pPr>
            <a:fld id="{E6602364-CF3F-4AEE-A4D8-477C891EF009}" type="slidenum">
              <a:rPr lang="en-US" smtClean="0"/>
              <a:pPr>
                <a:defRPr/>
              </a:pPr>
              <a:t>7</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a:p>
            <a:endParaRPr lang="sr-Latn-CS" smtClean="0"/>
          </a:p>
        </p:txBody>
      </p:sp>
      <p:sp>
        <p:nvSpPr>
          <p:cNvPr id="4" name="Slide Number Placeholder 3"/>
          <p:cNvSpPr>
            <a:spLocks noGrp="1"/>
          </p:cNvSpPr>
          <p:nvPr>
            <p:ph type="sldNum" sz="quarter" idx="5"/>
          </p:nvPr>
        </p:nvSpPr>
        <p:spPr/>
        <p:txBody>
          <a:bodyPr/>
          <a:lstStyle/>
          <a:p>
            <a:pPr>
              <a:defRPr/>
            </a:pPr>
            <a:fld id="{6B5EF55B-998F-41F9-90C3-4AC465893C17}" type="slidenum">
              <a:rPr lang="en-US" smtClean="0"/>
              <a:pPr>
                <a:defRPr/>
              </a:pPr>
              <a:t>8</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a:p>
            <a:endParaRPr lang="sr-Latn-CS" smtClean="0"/>
          </a:p>
          <a:p>
            <a:endParaRPr lang="sr-Latn-CS" smtClean="0"/>
          </a:p>
        </p:txBody>
      </p:sp>
      <p:sp>
        <p:nvSpPr>
          <p:cNvPr id="4" name="Slide Number Placeholder 3"/>
          <p:cNvSpPr>
            <a:spLocks noGrp="1"/>
          </p:cNvSpPr>
          <p:nvPr>
            <p:ph type="sldNum" sz="quarter" idx="5"/>
          </p:nvPr>
        </p:nvSpPr>
        <p:spPr/>
        <p:txBody>
          <a:bodyPr/>
          <a:lstStyle/>
          <a:p>
            <a:pPr>
              <a:defRPr/>
            </a:pPr>
            <a:fld id="{67B537F4-2763-44FC-AA02-FC293461E26A}" type="slidenum">
              <a:rPr lang="en-US" smtClean="0"/>
              <a:pPr>
                <a:defRPr/>
              </a:pPr>
              <a:t>9</a:t>
            </a:fld>
            <a:endParaRPr lang="en-US" dirty="0"/>
          </a:p>
        </p:txBody>
      </p:sp>
      <p:sp>
        <p:nvSpPr>
          <p:cNvPr id="5" name="Footer Placeholder 4"/>
          <p:cNvSpPr>
            <a:spLocks noGrp="1"/>
          </p:cNvSpPr>
          <p:nvPr>
            <p:ph type="ftr" sz="quarter" idx="4"/>
          </p:nvPr>
        </p:nvSpPr>
        <p:spPr/>
        <p:txBody>
          <a:bodyPr/>
          <a:lstStyle/>
          <a:p>
            <a:pPr>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C532E63-E32F-415B-8885-E15DD8E19EAA}" type="datetimeFigureOut">
              <a:rPr lang="en-US"/>
              <a:pPr>
                <a:defRPr/>
              </a:pPr>
              <a:t>1/14/2013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3559F3-7526-4BAD-BE0A-468B9276050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31EA9D-2B13-4FA0-9B09-11C7776A15D4}" type="datetimeFigureOut">
              <a:rPr lang="en-US"/>
              <a:pPr>
                <a:defRPr/>
              </a:pPr>
              <a:t>1/14/2013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1A9B21-15EF-43EE-A1FC-757B3FF1190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44CC1A4-5D9E-4276-A3E9-4FD6E9132AD4}" type="datetimeFigureOut">
              <a:rPr lang="en-US"/>
              <a:pPr>
                <a:defRPr/>
              </a:pPr>
              <a:t>1/14/2013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D85A8D-C66E-4F1E-B0C9-D8B0D2E8D72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F3782C4-702A-447A-9B6A-1DA7BD597FBA}" type="datetimeFigureOut">
              <a:rPr lang="en-US"/>
              <a:pPr>
                <a:defRPr/>
              </a:pPr>
              <a:t>1/14/2013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5E3D26-292E-47D2-B0F0-9A2E78D14BA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AB68884-984F-4F5E-BE0A-F9A5D445CE00}" type="datetimeFigureOut">
              <a:rPr lang="en-US"/>
              <a:pPr>
                <a:defRPr/>
              </a:pPr>
              <a:t>1/14/2013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1456F3-C624-43D8-909F-CC984BE8DCF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05D7832-BD09-4B47-901A-0FD9D3D50332}" type="datetimeFigureOut">
              <a:rPr lang="en-US"/>
              <a:pPr>
                <a:defRPr/>
              </a:pPr>
              <a:t>1/14/2013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8D1F39-A30F-4EA1-872E-EE3D03B00B2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3E8B241-5466-47CE-8EE7-E45F7CFE4330}" type="datetimeFigureOut">
              <a:rPr lang="en-US"/>
              <a:pPr>
                <a:defRPr/>
              </a:pPr>
              <a:t>1/14/2013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EE7F1CA-ED1C-44B2-8CEC-AA53BF50562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C91D948-FA66-4E75-A040-E381495AF7D8}" type="datetimeFigureOut">
              <a:rPr lang="en-US"/>
              <a:pPr>
                <a:defRPr/>
              </a:pPr>
              <a:t>1/14/2013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84B83CC-2EDE-4819-9C03-B471C8ADF14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529B5B7-9D2D-449F-8180-011C580A6292}" type="datetimeFigureOut">
              <a:rPr lang="en-US"/>
              <a:pPr>
                <a:defRPr/>
              </a:pPr>
              <a:t>1/14/2013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32757CA-BEF1-4494-8091-E6E711A42EE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FC41F8E-64D4-4ACF-A415-E69B55B2338C}" type="datetimeFigureOut">
              <a:rPr lang="en-US"/>
              <a:pPr>
                <a:defRPr/>
              </a:pPr>
              <a:t>1/14/2013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3870FF-6954-4A23-B480-DA23BE80FB1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090874E-A26E-4C28-BB7B-B8CD222C89DF}" type="datetimeFigureOut">
              <a:rPr lang="en-US"/>
              <a:pPr>
                <a:defRPr/>
              </a:pPr>
              <a:t>1/14/2013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EC5857-0863-41D5-892A-6FD7B6B3489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005D3F1-5184-445B-A89C-9B18D5D683AE}" type="datetimeFigureOut">
              <a:rPr lang="en-US"/>
              <a:pPr>
                <a:defRPr/>
              </a:pPr>
              <a:t>1/14/2013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AC88767-07D2-40A6-B1E5-6C20B612C9B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www.ardcg.org/" TargetMode="Externa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adranka.vojvodic@ardcg.org" TargetMode="Externa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eur-lex.europa.eu/LexUriServ/LexUriServ.do?uri=CELEX:52004XC0428(01):EN:HTML" TargetMode="External"/><Relationship Id="rId5" Type="http://schemas.openxmlformats.org/officeDocument/2006/relationships/hyperlink" Target="http://eur-lex.europa.eu/LexUriServ/LexUriServ.do?uri=OJ:L:2010:263:0015:01_DIR_2010_13_15:EN:HTML" TargetMode="Externa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9144000" cy="6858000"/>
          </a:xfrm>
          <a:prstGeom prst="rect">
            <a:avLst/>
          </a:prstGeom>
          <a:gradFill flip="none" rotWithShape="1">
            <a:gsLst>
              <a:gs pos="0">
                <a:schemeClr val="accent2">
                  <a:lumMod val="60000"/>
                  <a:lumOff val="40000"/>
                </a:schemeClr>
              </a:gs>
              <a:gs pos="50000">
                <a:schemeClr val="accent2">
                  <a:lumMod val="50000"/>
                  <a:shade val="67500"/>
                  <a:satMod val="115000"/>
                </a:schemeClr>
              </a:gs>
              <a:gs pos="100000">
                <a:schemeClr val="accent2">
                  <a:lumMod val="50000"/>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accent2">
                  <a:lumMod val="60000"/>
                  <a:lumOff val="40000"/>
                </a:schemeClr>
              </a:solidFill>
            </a:endParaRPr>
          </a:p>
        </p:txBody>
      </p:sp>
      <p:sp>
        <p:nvSpPr>
          <p:cNvPr id="15364" name="Text Box 3"/>
          <p:cNvSpPr txBox="1">
            <a:spLocks noChangeArrowheads="1"/>
          </p:cNvSpPr>
          <p:nvPr/>
        </p:nvSpPr>
        <p:spPr bwMode="auto">
          <a:xfrm>
            <a:off x="304800" y="1676400"/>
            <a:ext cx="8458200" cy="830263"/>
          </a:xfrm>
          <a:prstGeom prst="rect">
            <a:avLst/>
          </a:prstGeom>
          <a:noFill/>
          <a:ln w="9525">
            <a:noFill/>
            <a:miter lim="800000"/>
            <a:headEnd/>
            <a:tailEnd/>
          </a:ln>
        </p:spPr>
        <p:txBody>
          <a:bodyPr>
            <a:spAutoFit/>
          </a:bodyPr>
          <a:lstStyle/>
          <a:p>
            <a:pPr algn="ctr"/>
            <a:r>
              <a:rPr lang="sr-Latn-CS" sz="1600" b="1">
                <a:solidFill>
                  <a:schemeClr val="bg1"/>
                </a:solidFill>
                <a:latin typeface="Cambria" pitchFamily="18" charset="0"/>
              </a:rPr>
              <a:t> M O N T E N E G R O </a:t>
            </a:r>
          </a:p>
          <a:p>
            <a:pPr algn="ctr"/>
            <a:r>
              <a:rPr lang="en-GB" sz="1600" b="1">
                <a:solidFill>
                  <a:schemeClr val="bg1"/>
                </a:solidFill>
                <a:latin typeface="Cambria" pitchFamily="18" charset="0"/>
              </a:rPr>
              <a:t>Negotiating Team for the Accession of </a:t>
            </a:r>
            <a:r>
              <a:rPr lang="sr-Latn-CS" sz="1600" b="1">
                <a:solidFill>
                  <a:schemeClr val="bg1"/>
                </a:solidFill>
                <a:latin typeface="Cambria" pitchFamily="18" charset="0"/>
              </a:rPr>
              <a:t>Montenegro </a:t>
            </a:r>
            <a:r>
              <a:rPr lang="en-GB" sz="1600" b="1">
                <a:solidFill>
                  <a:schemeClr val="bg1"/>
                </a:solidFill>
                <a:latin typeface="Cambria" pitchFamily="18" charset="0"/>
              </a:rPr>
              <a:t>to the European Union</a:t>
            </a:r>
            <a:br>
              <a:rPr lang="en-GB" sz="1600" b="1">
                <a:solidFill>
                  <a:schemeClr val="bg1"/>
                </a:solidFill>
                <a:latin typeface="Cambria" pitchFamily="18" charset="0"/>
              </a:rPr>
            </a:br>
            <a:r>
              <a:rPr lang="en-GB" sz="1600" b="1" i="1">
                <a:solidFill>
                  <a:schemeClr val="bg1"/>
                </a:solidFill>
                <a:latin typeface="Cambria" pitchFamily="18" charset="0"/>
              </a:rPr>
              <a:t>Working Group for Chapter </a:t>
            </a:r>
            <a:r>
              <a:rPr lang="en-US" sz="1600" b="1" i="1">
                <a:solidFill>
                  <a:schemeClr val="bg1"/>
                </a:solidFill>
                <a:latin typeface="Cambria" pitchFamily="18" charset="0"/>
              </a:rPr>
              <a:t> 10 </a:t>
            </a:r>
            <a:r>
              <a:rPr lang="hr-HR" sz="1600" b="1" i="1">
                <a:solidFill>
                  <a:schemeClr val="bg1"/>
                </a:solidFill>
                <a:latin typeface="Cambria" pitchFamily="18" charset="0"/>
              </a:rPr>
              <a:t>– </a:t>
            </a:r>
            <a:r>
              <a:rPr lang="en-US" sz="1600" b="1" i="1">
                <a:solidFill>
                  <a:schemeClr val="bg1"/>
                </a:solidFill>
                <a:latin typeface="Cambria" pitchFamily="18" charset="0"/>
              </a:rPr>
              <a:t>Information society and media</a:t>
            </a:r>
            <a:endParaRPr lang="en-US" sz="3600" b="1" i="1">
              <a:solidFill>
                <a:schemeClr val="bg1"/>
              </a:solidFill>
              <a:latin typeface="Cambria" pitchFamily="18" charset="0"/>
            </a:endParaRPr>
          </a:p>
        </p:txBody>
      </p:sp>
      <p:pic>
        <p:nvPicPr>
          <p:cNvPr id="11"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3657600" y="76200"/>
            <a:ext cx="1612900" cy="1597025"/>
          </a:xfrm>
          <a:prstGeom prst="rect">
            <a:avLst/>
          </a:prstGeom>
          <a:ln>
            <a:noFill/>
          </a:ln>
          <a:effectLst>
            <a:outerShdw blurRad="190500" algn="tl" rotWithShape="0">
              <a:srgbClr val="000000">
                <a:alpha val="70000"/>
              </a:srgbClr>
            </a:outerShdw>
          </a:effectLst>
        </p:spPr>
      </p:pic>
      <p:sp>
        <p:nvSpPr>
          <p:cNvPr id="12" name="Rectangle 3"/>
          <p:cNvSpPr>
            <a:spLocks noChangeArrowheads="1"/>
          </p:cNvSpPr>
          <p:nvPr/>
        </p:nvSpPr>
        <p:spPr bwMode="auto">
          <a:xfrm>
            <a:off x="1447800" y="2590800"/>
            <a:ext cx="6324600" cy="3886200"/>
          </a:xfrm>
          <a:prstGeom prst="rect">
            <a:avLst/>
          </a:prstGeom>
          <a:noFill/>
          <a:ln w="9525">
            <a:noFill/>
            <a:miter lim="800000"/>
            <a:headEnd/>
            <a:tailEnd/>
          </a:ln>
          <a:effectLst/>
        </p:spPr>
        <p:txBody>
          <a:bodyPr anchor="ctr"/>
          <a:lstStyle/>
          <a:p>
            <a:pPr algn="ctr" fontAlgn="auto">
              <a:spcBef>
                <a:spcPts val="0"/>
              </a:spcBef>
              <a:spcAft>
                <a:spcPts val="0"/>
              </a:spcAft>
              <a:defRPr/>
            </a:pPr>
            <a:endParaRPr lang="sr-Latn-CS"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sr-Latn-CS"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sr-Latn-CS"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sr-Latn-CS"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r>
              <a:rPr lang="en-GB" sz="2600" dirty="0">
                <a:solidFill>
                  <a:schemeClr val="accent2">
                    <a:lumMod val="20000"/>
                    <a:lumOff val="80000"/>
                  </a:schemeClr>
                </a:solidFill>
                <a:latin typeface="Cambria" pitchFamily="18" charset="0"/>
                <a:cs typeface="+mn-cs"/>
              </a:rPr>
              <a:t>Bilateral screening: Chapter</a:t>
            </a:r>
            <a:r>
              <a:rPr lang="x-none" sz="2600">
                <a:solidFill>
                  <a:schemeClr val="accent2">
                    <a:lumMod val="20000"/>
                    <a:lumOff val="80000"/>
                  </a:schemeClr>
                </a:solidFill>
                <a:latin typeface="Cambria" pitchFamily="18" charset="0"/>
                <a:cs typeface="+mn-cs"/>
              </a:rPr>
              <a:t> </a:t>
            </a:r>
            <a:r>
              <a:rPr lang="en-US" sz="2600" dirty="0">
                <a:solidFill>
                  <a:schemeClr val="accent2">
                    <a:lumMod val="20000"/>
                    <a:lumOff val="80000"/>
                  </a:schemeClr>
                </a:solidFill>
                <a:latin typeface="Cambria" pitchFamily="18" charset="0"/>
                <a:cs typeface="+mn-cs"/>
              </a:rPr>
              <a:t>10</a:t>
            </a:r>
            <a:endParaRPr lang="en-GB"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r>
              <a:rPr lang="en-GB" sz="2600" b="1" dirty="0">
                <a:solidFill>
                  <a:schemeClr val="accent2">
                    <a:lumMod val="20000"/>
                    <a:lumOff val="80000"/>
                  </a:schemeClr>
                </a:solidFill>
                <a:latin typeface="Cambria" pitchFamily="18" charset="0"/>
                <a:cs typeface="+mn-cs"/>
              </a:rPr>
              <a:t>PRESENTATION OF  </a:t>
            </a:r>
            <a:r>
              <a:rPr lang="sr-Latn-CS" sz="2600" b="1" dirty="0">
                <a:solidFill>
                  <a:schemeClr val="accent2">
                    <a:lumMod val="20000"/>
                    <a:lumOff val="80000"/>
                  </a:schemeClr>
                </a:solidFill>
                <a:latin typeface="Cambria" pitchFamily="18" charset="0"/>
                <a:cs typeface="+mn-cs"/>
              </a:rPr>
              <a:t>MONTENEGRO</a:t>
            </a:r>
          </a:p>
          <a:p>
            <a:pPr algn="ctr" fontAlgn="auto">
              <a:spcBef>
                <a:spcPts val="0"/>
              </a:spcBef>
              <a:spcAft>
                <a:spcPts val="0"/>
              </a:spcAft>
              <a:defRPr/>
            </a:pPr>
            <a:endParaRPr lang="sr-Latn-CS" sz="2600" b="1" dirty="0">
              <a:solidFill>
                <a:schemeClr val="accent2">
                  <a:lumMod val="20000"/>
                  <a:lumOff val="80000"/>
                </a:schemeClr>
              </a:solidFill>
              <a:latin typeface="Cambria" pitchFamily="18" charset="0"/>
              <a:cs typeface="+mn-cs"/>
            </a:endParaRPr>
          </a:p>
          <a:p>
            <a:pPr algn="ctr" fontAlgn="auto">
              <a:spcBef>
                <a:spcPts val="0"/>
              </a:spcBef>
              <a:spcAft>
                <a:spcPts val="0"/>
              </a:spcAft>
              <a:defRPr/>
            </a:pPr>
            <a:r>
              <a:rPr lang="sr-Latn-CS" sz="2600" b="1" dirty="0">
                <a:solidFill>
                  <a:schemeClr val="accent2">
                    <a:lumMod val="20000"/>
                    <a:lumOff val="80000"/>
                  </a:schemeClr>
                </a:solidFill>
                <a:latin typeface="Cambria" pitchFamily="18" charset="0"/>
                <a:cs typeface="+mn-cs"/>
              </a:rPr>
              <a:t/>
            </a:r>
            <a:br>
              <a:rPr lang="sr-Latn-CS" sz="2600" b="1" dirty="0">
                <a:solidFill>
                  <a:schemeClr val="accent2">
                    <a:lumMod val="20000"/>
                    <a:lumOff val="80000"/>
                  </a:schemeClr>
                </a:solidFill>
                <a:latin typeface="Cambria" pitchFamily="18" charset="0"/>
                <a:cs typeface="+mn-cs"/>
              </a:rPr>
            </a:br>
            <a:r>
              <a:rPr lang="sr-Latn-CS" sz="2600" b="1" dirty="0">
                <a:solidFill>
                  <a:schemeClr val="accent2">
                    <a:lumMod val="20000"/>
                    <a:lumOff val="80000"/>
                  </a:schemeClr>
                </a:solidFill>
                <a:latin typeface="Cambria" pitchFamily="18" charset="0"/>
                <a:cs typeface="+mn-cs"/>
              </a:rPr>
              <a:t/>
            </a:r>
            <a:br>
              <a:rPr lang="sr-Latn-CS" sz="2600" b="1" dirty="0">
                <a:solidFill>
                  <a:schemeClr val="accent2">
                    <a:lumMod val="20000"/>
                    <a:lumOff val="80000"/>
                  </a:schemeClr>
                </a:solidFill>
                <a:latin typeface="Cambria" pitchFamily="18" charset="0"/>
                <a:cs typeface="+mn-cs"/>
              </a:rPr>
            </a:br>
            <a:r>
              <a:rPr lang="sr-Latn-CS" sz="2600" b="1" dirty="0">
                <a:solidFill>
                  <a:schemeClr val="accent2">
                    <a:lumMod val="20000"/>
                    <a:lumOff val="80000"/>
                  </a:schemeClr>
                </a:solidFill>
                <a:latin typeface="Cambria" pitchFamily="18" charset="0"/>
                <a:cs typeface="+mn-cs"/>
              </a:rPr>
              <a:t/>
            </a:r>
            <a:br>
              <a:rPr lang="sr-Latn-CS" sz="2600" b="1" dirty="0">
                <a:solidFill>
                  <a:schemeClr val="accent2">
                    <a:lumMod val="20000"/>
                    <a:lumOff val="80000"/>
                  </a:schemeClr>
                </a:solidFill>
                <a:latin typeface="Cambria" pitchFamily="18" charset="0"/>
                <a:cs typeface="+mn-cs"/>
              </a:rPr>
            </a:br>
            <a:r>
              <a:rPr lang="sr-Latn-CS" sz="2600" b="1" dirty="0">
                <a:solidFill>
                  <a:schemeClr val="accent2">
                    <a:lumMod val="20000"/>
                    <a:lumOff val="80000"/>
                  </a:schemeClr>
                </a:solidFill>
                <a:latin typeface="Cambria" pitchFamily="18" charset="0"/>
                <a:cs typeface="+mn-cs"/>
              </a:rPr>
              <a:t/>
            </a:r>
            <a:br>
              <a:rPr lang="sr-Latn-CS" sz="2600" b="1" dirty="0">
                <a:solidFill>
                  <a:schemeClr val="accent2">
                    <a:lumMod val="20000"/>
                    <a:lumOff val="80000"/>
                  </a:schemeClr>
                </a:solidFill>
                <a:latin typeface="Cambria" pitchFamily="18" charset="0"/>
                <a:cs typeface="+mn-cs"/>
              </a:rPr>
            </a:br>
            <a:r>
              <a:rPr lang="sr-Latn-CS" sz="2000" b="1" dirty="0">
                <a:solidFill>
                  <a:schemeClr val="accent2">
                    <a:lumMod val="60000"/>
                    <a:lumOff val="40000"/>
                  </a:schemeClr>
                </a:solidFill>
                <a:latin typeface="Cambria" pitchFamily="18" charset="0"/>
                <a:cs typeface="Arial" pitchFamily="34" charset="0"/>
              </a:rPr>
              <a:t>Brussels</a:t>
            </a:r>
            <a:r>
              <a:rPr lang="en-US" sz="2000" b="1" dirty="0">
                <a:solidFill>
                  <a:schemeClr val="accent2">
                    <a:lumMod val="60000"/>
                    <a:lumOff val="40000"/>
                  </a:schemeClr>
                </a:solidFill>
                <a:latin typeface="Cambria" pitchFamily="18" charset="0"/>
                <a:cs typeface="Arial" pitchFamily="34" charset="0"/>
              </a:rPr>
              <a:t>, 2</a:t>
            </a:r>
            <a:r>
              <a:rPr lang="sr-Latn-CS" sz="2000" b="1" dirty="0">
                <a:solidFill>
                  <a:schemeClr val="accent2">
                    <a:lumMod val="60000"/>
                    <a:lumOff val="40000"/>
                  </a:schemeClr>
                </a:solidFill>
                <a:latin typeface="Cambria" pitchFamily="18" charset="0"/>
                <a:cs typeface="Arial" pitchFamily="34" charset="0"/>
              </a:rPr>
              <a:t>1-22</a:t>
            </a:r>
            <a:r>
              <a:rPr lang="en-US" sz="2000" b="1" dirty="0">
                <a:solidFill>
                  <a:schemeClr val="accent2">
                    <a:lumMod val="60000"/>
                    <a:lumOff val="40000"/>
                  </a:schemeClr>
                </a:solidFill>
                <a:latin typeface="Cambria" pitchFamily="18" charset="0"/>
                <a:cs typeface="Arial" pitchFamily="34" charset="0"/>
              </a:rPr>
              <a:t> </a:t>
            </a:r>
            <a:r>
              <a:rPr lang="sr-Latn-CS" sz="2000" b="1" dirty="0">
                <a:solidFill>
                  <a:schemeClr val="accent2">
                    <a:lumMod val="60000"/>
                    <a:lumOff val="40000"/>
                  </a:schemeClr>
                </a:solidFill>
                <a:latin typeface="Cambria" pitchFamily="18" charset="0"/>
                <a:cs typeface="Arial" pitchFamily="34" charset="0"/>
              </a:rPr>
              <a:t>January 2013</a:t>
            </a:r>
            <a:endParaRPr lang="en-US" sz="2000" dirty="0">
              <a:solidFill>
                <a:schemeClr val="accent2">
                  <a:lumMod val="60000"/>
                  <a:lumOff val="40000"/>
                </a:schemeClr>
              </a:solidFill>
              <a:latin typeface="Arial" pitchFamily="34" charset="0"/>
              <a:cs typeface="Arial" pitchFamily="34" charset="0"/>
            </a:endParaRPr>
          </a:p>
          <a:p>
            <a:pPr algn="ctr" fontAlgn="auto">
              <a:spcBef>
                <a:spcPts val="0"/>
              </a:spcBef>
              <a:spcAft>
                <a:spcPts val="0"/>
              </a:spcAft>
              <a:defRPr/>
            </a:pPr>
            <a:endParaRPr lang="sr-Latn-CS" sz="2600" b="1"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sr-Latn-CS" sz="2600" b="1"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sr-Latn-CS" sz="2600" b="1" dirty="0">
              <a:solidFill>
                <a:schemeClr val="accent2">
                  <a:lumMod val="20000"/>
                  <a:lumOff val="80000"/>
                </a:schemeClr>
              </a:solidFill>
              <a:latin typeface="Cambria" pitchFamily="18" charset="0"/>
              <a:cs typeface="+mn-cs"/>
            </a:endParaRPr>
          </a:p>
        </p:txBody>
      </p:sp>
      <p:grpSp>
        <p:nvGrpSpPr>
          <p:cNvPr id="15367" name="Group 22"/>
          <p:cNvGrpSpPr>
            <a:grpSpLocks/>
          </p:cNvGrpSpPr>
          <p:nvPr/>
        </p:nvGrpSpPr>
        <p:grpSpPr bwMode="auto">
          <a:xfrm rot="165688">
            <a:off x="-77788" y="5162550"/>
            <a:ext cx="1020763" cy="1752600"/>
            <a:chOff x="-28875" y="5105400"/>
            <a:chExt cx="1019475" cy="1752600"/>
          </a:xfrm>
        </p:grpSpPr>
        <p:sp>
          <p:nvSpPr>
            <p:cNvPr id="16" name="5-Point Star 15"/>
            <p:cNvSpPr/>
            <p:nvPr/>
          </p:nvSpPr>
          <p:spPr>
            <a:xfrm>
              <a:off x="0" y="64008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5-Point Star 16"/>
            <p:cNvSpPr/>
            <p:nvPr/>
          </p:nvSpPr>
          <p:spPr>
            <a:xfrm>
              <a:off x="304800" y="62484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5-Point Star 17"/>
            <p:cNvSpPr/>
            <p:nvPr/>
          </p:nvSpPr>
          <p:spPr>
            <a:xfrm>
              <a:off x="533400" y="59436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5-Point Star 18"/>
            <p:cNvSpPr/>
            <p:nvPr/>
          </p:nvSpPr>
          <p:spPr>
            <a:xfrm>
              <a:off x="533400" y="55626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5-Point Star 19"/>
            <p:cNvSpPr/>
            <p:nvPr/>
          </p:nvSpPr>
          <p:spPr>
            <a:xfrm>
              <a:off x="304800" y="52578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5-Point Star 20"/>
            <p:cNvSpPr/>
            <p:nvPr/>
          </p:nvSpPr>
          <p:spPr>
            <a:xfrm>
              <a:off x="-28875" y="51054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5368" name="Picture 18" descr="EU MN logo"/>
          <p:cNvPicPr>
            <a:picLocks noChangeAspect="1" noChangeArrowheads="1"/>
          </p:cNvPicPr>
          <p:nvPr/>
        </p:nvPicPr>
        <p:blipFill>
          <a:blip r:embed="rId4" cstate="print"/>
          <a:srcRect/>
          <a:stretch>
            <a:fillRect/>
          </a:stretch>
        </p:blipFill>
        <p:spPr bwMode="auto">
          <a:xfrm>
            <a:off x="3581400" y="4419600"/>
            <a:ext cx="2133600" cy="1200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33795"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33796"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General </a:t>
            </a:r>
            <a:r>
              <a:rPr lang="en-US" sz="2800" b="1">
                <a:solidFill>
                  <a:schemeClr val="hlink"/>
                </a:solidFill>
                <a:latin typeface="Cambria" pitchFamily="18" charset="0"/>
              </a:rPr>
              <a:t>P</a:t>
            </a:r>
            <a:r>
              <a:rPr lang="sr-Latn-CS" sz="2800" b="1">
                <a:solidFill>
                  <a:schemeClr val="hlink"/>
                </a:solidFill>
                <a:latin typeface="Cambria" pitchFamily="18" charset="0"/>
              </a:rPr>
              <a:t>rinciples (5) </a:t>
            </a:r>
            <a:endParaRPr lang="en-US" sz="2800" b="1">
              <a:solidFill>
                <a:schemeClr val="hlink"/>
              </a:solidFill>
              <a:latin typeface="Cambria" pitchFamily="18" charset="0"/>
            </a:endParaRPr>
          </a:p>
        </p:txBody>
      </p:sp>
      <p:pic>
        <p:nvPicPr>
          <p:cNvPr id="33800"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44000">
              <a:spcBef>
                <a:spcPts val="1800"/>
              </a:spcBef>
              <a:buFont typeface="Wingdings" pitchFamily="2" charset="2"/>
              <a:buChar char="Ø"/>
              <a:defRPr/>
            </a:pPr>
            <a:endParaRPr lang="en-US" dirty="0">
              <a:solidFill>
                <a:schemeClr val="accent6">
                  <a:lumMod val="50000"/>
                </a:schemeClr>
              </a:solidFill>
              <a:latin typeface="Cambria" pitchFamily="18" charset="0"/>
            </a:endParaRPr>
          </a:p>
          <a:p>
            <a:pPr marL="144000" indent="-457200">
              <a:spcBef>
                <a:spcPts val="1800"/>
              </a:spcBef>
              <a:buFont typeface="Wingdings" pitchFamily="2" charset="2"/>
              <a:buChar char="Ø"/>
              <a:defRPr/>
            </a:pPr>
            <a:r>
              <a:rPr lang="en-US" b="1" dirty="0">
                <a:solidFill>
                  <a:schemeClr val="accent6">
                    <a:lumMod val="50000"/>
                  </a:schemeClr>
                </a:solidFill>
                <a:latin typeface="Cambria" pitchFamily="18" charset="0"/>
              </a:rPr>
              <a:t>Prohibited: </a:t>
            </a:r>
          </a:p>
          <a:p>
            <a:pPr marL="565200" lvl="1" indent="457200" algn="just">
              <a:spcBef>
                <a:spcPts val="600"/>
              </a:spcBef>
              <a:spcAft>
                <a:spcPts val="600"/>
              </a:spcAft>
              <a:buFont typeface="Wingdings" pitchFamily="2" charset="2"/>
              <a:buChar char="Ø"/>
              <a:defRPr/>
            </a:pPr>
            <a:r>
              <a:rPr lang="en-US" dirty="0">
                <a:solidFill>
                  <a:schemeClr val="accent6">
                    <a:lumMod val="50000"/>
                  </a:schemeClr>
                </a:solidFill>
                <a:latin typeface="Cambria" pitchFamily="18" charset="0"/>
              </a:rPr>
              <a:t>threatening the constitutional order and national security</a:t>
            </a:r>
          </a:p>
          <a:p>
            <a:pPr marL="565200" lvl="1" indent="457200" algn="just">
              <a:spcBef>
                <a:spcPts val="600"/>
              </a:spcBef>
              <a:spcAft>
                <a:spcPts val="600"/>
              </a:spcAft>
              <a:buFont typeface="Wingdings" pitchFamily="2" charset="2"/>
              <a:buChar char="Ø"/>
              <a:defRPr/>
            </a:pPr>
            <a:r>
              <a:rPr lang="en-US" dirty="0">
                <a:solidFill>
                  <a:schemeClr val="accent6">
                    <a:lumMod val="50000"/>
                  </a:schemeClr>
                </a:solidFill>
                <a:latin typeface="Cambria" pitchFamily="18" charset="0"/>
              </a:rPr>
              <a:t>incitement, enabling incitement or spreading hatred or discrimination on the grounds of race, ethnic background, skin color, language, religion, political or other belief, national or social background, financial standing, trade union membership, education, social status, marital or family status, age, health status, disability, genetic heritage, gender identity or sexual orientation</a:t>
            </a:r>
          </a:p>
          <a:p>
            <a:pPr marL="565200" lvl="1" indent="457200" algn="just">
              <a:spcBef>
                <a:spcPts val="600"/>
              </a:spcBef>
              <a:spcAft>
                <a:spcPts val="600"/>
              </a:spcAft>
              <a:buFont typeface="Wingdings" pitchFamily="2" charset="2"/>
              <a:buChar char="Ø"/>
              <a:defRPr/>
            </a:pPr>
            <a:r>
              <a:rPr lang="en-US" dirty="0">
                <a:solidFill>
                  <a:schemeClr val="accent6">
                    <a:lumMod val="50000"/>
                  </a:schemeClr>
                </a:solidFill>
                <a:latin typeface="Cambria" pitchFamily="18" charset="0"/>
              </a:rPr>
              <a:t>the publication of information revealing the identity of a minor under 18 years of age involved in any case of violence, regardless of whether being a witness, a victim or an offender, or disclosing any particulars of the family relations and private life of a child</a:t>
            </a:r>
          </a:p>
          <a:p>
            <a:pPr>
              <a:defRPr/>
            </a:pPr>
            <a:r>
              <a:rPr lang="en-US" dirty="0">
                <a:solidFill>
                  <a:schemeClr val="accent6">
                    <a:lumMod val="50000"/>
                  </a:schemeClr>
                </a:solidFill>
                <a:latin typeface="Cambria" pitchFamily="18" charset="0"/>
              </a:rPr>
              <a:t>						(Article 48) </a:t>
            </a:r>
          </a:p>
          <a:p>
            <a:pPr marL="108000" indent="457200" algn="just">
              <a:spcBef>
                <a:spcPts val="1200"/>
              </a:spcBef>
              <a:spcAft>
                <a:spcPts val="600"/>
              </a:spcAft>
              <a:buFont typeface="Wingdings" pitchFamily="2" charset="2"/>
              <a:buChar char="Ø"/>
              <a:defRPr/>
            </a:pPr>
            <a:endParaRPr lang="en-US"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endParaRPr lang="en-US"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endParaRPr lang="en-US" dirty="0">
              <a:solidFill>
                <a:schemeClr val="accent6">
                  <a:lumMod val="50000"/>
                </a:schemeClr>
              </a:solidFill>
              <a:latin typeface="Cambria" pitchFamily="18"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FD06BDD2-76E1-4C3F-A955-D377F2E70A0D}" type="slidenum">
              <a:rPr lang="en-US" sz="1000" smtClean="0">
                <a:latin typeface="Cambria" pitchFamily="18" charset="0"/>
              </a:rPr>
              <a:pPr>
                <a:defRPr/>
              </a:pPr>
              <a:t>10</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35843"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35844"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Principles of Jurisdiction</a:t>
            </a:r>
          </a:p>
        </p:txBody>
      </p:sp>
      <p:pic>
        <p:nvPicPr>
          <p:cNvPr id="35848"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AVM service provider means a natural or a legal person established in </a:t>
            </a:r>
            <a:r>
              <a:rPr lang="sr-Latn-CS" dirty="0">
                <a:solidFill>
                  <a:schemeClr val="accent6">
                    <a:lumMod val="50000"/>
                  </a:schemeClr>
                </a:solidFill>
                <a:latin typeface="Cambria" pitchFamily="18" charset="0"/>
              </a:rPr>
              <a:t>MNE </a:t>
            </a:r>
            <a:r>
              <a:rPr lang="en-GB" dirty="0">
                <a:solidFill>
                  <a:schemeClr val="accent6">
                    <a:lumMod val="50000"/>
                  </a:schemeClr>
                </a:solidFill>
                <a:latin typeface="Cambria" pitchFamily="18" charset="0"/>
              </a:rPr>
              <a:t>&amp; providing AVM services in accordance with this Law &amp; specific laws governing media &amp; electronic communication</a:t>
            </a:r>
            <a:r>
              <a:rPr lang="sr-Latn-CS" dirty="0">
                <a:solidFill>
                  <a:schemeClr val="accent6">
                    <a:lumMod val="50000"/>
                  </a:schemeClr>
                </a:solidFill>
                <a:latin typeface="Cambria" pitchFamily="18" charset="0"/>
              </a:rPr>
              <a:t>s</a:t>
            </a:r>
          </a:p>
          <a:p>
            <a:pPr marL="108000" indent="457200" algn="just">
              <a:spcBef>
                <a:spcPts val="600"/>
              </a:spcBef>
              <a:spcAft>
                <a:spcPts val="600"/>
              </a:spcAft>
              <a:buFont typeface="Wingdings" pitchFamily="2" charset="2"/>
              <a:buChar char="Ø"/>
              <a:defRPr/>
            </a:pPr>
            <a:r>
              <a:rPr lang="en-GB" b="1" dirty="0">
                <a:solidFill>
                  <a:schemeClr val="accent6">
                    <a:lumMod val="50000"/>
                  </a:schemeClr>
                </a:solidFill>
                <a:latin typeface="Cambria" pitchFamily="18" charset="0"/>
              </a:rPr>
              <a:t>Deemed to be established in </a:t>
            </a:r>
            <a:r>
              <a:rPr lang="sr-Latn-CS" b="1" dirty="0">
                <a:solidFill>
                  <a:schemeClr val="accent6">
                    <a:lumMod val="50000"/>
                  </a:schemeClr>
                </a:solidFill>
                <a:latin typeface="Cambria" pitchFamily="18" charset="0"/>
              </a:rPr>
              <a:t>MNE</a:t>
            </a: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if one of the conditions </a:t>
            </a:r>
            <a:r>
              <a:rPr lang="sr-Latn-CS" dirty="0">
                <a:solidFill>
                  <a:schemeClr val="accent6">
                    <a:lumMod val="50000"/>
                  </a:schemeClr>
                </a:solidFill>
                <a:latin typeface="Cambria" pitchFamily="18" charset="0"/>
              </a:rPr>
              <a:t>is </a:t>
            </a:r>
            <a:r>
              <a:rPr lang="en-GB" dirty="0">
                <a:solidFill>
                  <a:schemeClr val="accent6">
                    <a:lumMod val="50000"/>
                  </a:schemeClr>
                </a:solidFill>
                <a:latin typeface="Cambria" pitchFamily="18" charset="0"/>
              </a:rPr>
              <a:t>fulfilled</a:t>
            </a:r>
            <a:r>
              <a:rPr lang="sr-Latn-CS" dirty="0">
                <a:solidFill>
                  <a:schemeClr val="accent6">
                    <a:lumMod val="50000"/>
                  </a:schemeClr>
                </a:solidFill>
                <a:latin typeface="Cambria" pitchFamily="18" charset="0"/>
              </a:rPr>
              <a:t>:</a:t>
            </a:r>
          </a:p>
          <a:p>
            <a:pPr marL="720000" lvl="1" indent="457200" algn="just">
              <a:spcBef>
                <a:spcPts val="600"/>
              </a:spcBef>
              <a:spcAft>
                <a:spcPts val="600"/>
              </a:spcAft>
              <a:buFont typeface="Wingdings" pitchFamily="2" charset="2"/>
              <a:buChar char="Ø"/>
              <a:defRPr/>
            </a:pPr>
            <a:r>
              <a:rPr lang="sr-Latn-CS" sz="1700" dirty="0">
                <a:solidFill>
                  <a:schemeClr val="accent6">
                    <a:lumMod val="50000"/>
                  </a:schemeClr>
                </a:solidFill>
                <a:latin typeface="Cambria" pitchFamily="18" charset="0"/>
              </a:rPr>
              <a:t>primary criteria: provider’s </a:t>
            </a:r>
            <a:r>
              <a:rPr lang="en-GB" sz="1700" dirty="0">
                <a:solidFill>
                  <a:schemeClr val="accent6">
                    <a:lumMod val="50000"/>
                  </a:schemeClr>
                </a:solidFill>
                <a:latin typeface="Cambria" pitchFamily="18" charset="0"/>
              </a:rPr>
              <a:t>head office or residence in MNE, editorial decisions’ country of origin</a:t>
            </a:r>
            <a:r>
              <a:rPr lang="sr-Latn-CS" sz="1700" dirty="0">
                <a:solidFill>
                  <a:schemeClr val="accent6">
                    <a:lumMod val="50000"/>
                  </a:schemeClr>
                </a:solidFill>
                <a:latin typeface="Cambria" pitchFamily="18" charset="0"/>
              </a:rPr>
              <a:t> </a:t>
            </a:r>
          </a:p>
          <a:p>
            <a:pPr marL="720000" lvl="1" indent="457200" algn="just">
              <a:spcBef>
                <a:spcPts val="600"/>
              </a:spcBef>
              <a:spcAft>
                <a:spcPts val="600"/>
              </a:spcAft>
              <a:buFont typeface="Wingdings" pitchFamily="2" charset="2"/>
              <a:buChar char="Ø"/>
              <a:defRPr/>
            </a:pPr>
            <a:r>
              <a:rPr lang="sr-Latn-CS" sz="1700" dirty="0">
                <a:solidFill>
                  <a:schemeClr val="accent6">
                    <a:lumMod val="50000"/>
                  </a:schemeClr>
                </a:solidFill>
                <a:latin typeface="Cambria" pitchFamily="18" charset="0"/>
              </a:rPr>
              <a:t>subsidiary criteria: </a:t>
            </a:r>
            <a:r>
              <a:rPr lang="en-GB" sz="1700" dirty="0">
                <a:solidFill>
                  <a:schemeClr val="accent6">
                    <a:lumMod val="50000"/>
                  </a:schemeClr>
                </a:solidFill>
                <a:latin typeface="Cambria" pitchFamily="18" charset="0"/>
              </a:rPr>
              <a:t>location of the significant part of the workforce’s operation, location where a service’s provision has started, existence of the effective link with </a:t>
            </a:r>
            <a:r>
              <a:rPr lang="sr-Latn-CS" sz="1700" dirty="0">
                <a:solidFill>
                  <a:schemeClr val="accent6">
                    <a:lumMod val="50000"/>
                  </a:schemeClr>
                </a:solidFill>
                <a:latin typeface="Cambria" pitchFamily="18" charset="0"/>
              </a:rPr>
              <a:t>MNE </a:t>
            </a:r>
            <a:r>
              <a:rPr lang="en-GB" sz="1700" dirty="0">
                <a:solidFill>
                  <a:schemeClr val="accent6">
                    <a:lumMod val="50000"/>
                  </a:schemeClr>
                </a:solidFill>
                <a:latin typeface="Cambria" pitchFamily="18" charset="0"/>
              </a:rPr>
              <a:t>economy</a:t>
            </a:r>
            <a:r>
              <a:rPr lang="sr-Latn-CS" sz="1700" dirty="0">
                <a:solidFill>
                  <a:schemeClr val="accent6">
                    <a:lumMod val="50000"/>
                  </a:schemeClr>
                </a:solidFill>
                <a:latin typeface="Cambria" pitchFamily="18" charset="0"/>
              </a:rPr>
              <a:t>, </a:t>
            </a:r>
            <a:r>
              <a:rPr lang="en-GB" sz="1700" dirty="0">
                <a:solidFill>
                  <a:schemeClr val="accent6">
                    <a:lumMod val="50000"/>
                  </a:schemeClr>
                </a:solidFill>
                <a:latin typeface="Cambria" pitchFamily="18" charset="0"/>
              </a:rPr>
              <a:t>satellite up-link</a:t>
            </a:r>
            <a:r>
              <a:rPr lang="sr-Latn-CS" sz="1700" dirty="0">
                <a:solidFill>
                  <a:schemeClr val="accent6">
                    <a:lumMod val="50000"/>
                  </a:schemeClr>
                </a:solidFill>
                <a:latin typeface="Cambria" pitchFamily="18" charset="0"/>
              </a:rPr>
              <a:t>’s location, usage of </a:t>
            </a:r>
            <a:r>
              <a:rPr lang="en-GB" sz="1700" dirty="0">
                <a:solidFill>
                  <a:schemeClr val="accent6">
                    <a:lumMod val="50000"/>
                  </a:schemeClr>
                </a:solidFill>
                <a:latin typeface="Cambria" pitchFamily="18" charset="0"/>
              </a:rPr>
              <a:t>satellite capacity appertaining to </a:t>
            </a:r>
            <a:r>
              <a:rPr lang="sr-Latn-CS" sz="1700" dirty="0">
                <a:solidFill>
                  <a:schemeClr val="accent6">
                    <a:lumMod val="50000"/>
                  </a:schemeClr>
                </a:solidFill>
                <a:latin typeface="Cambria" pitchFamily="18" charset="0"/>
              </a:rPr>
              <a:t>MNE</a:t>
            </a:r>
          </a:p>
          <a:p>
            <a:pPr marL="108000" indent="457200" algn="just">
              <a:spcBef>
                <a:spcPts val="600"/>
              </a:spcBef>
              <a:spcAft>
                <a:spcPts val="0"/>
              </a:spcAft>
              <a:buFont typeface="Wingdings" pitchFamily="2" charset="2"/>
              <a:buChar char="Ø"/>
              <a:defRPr/>
            </a:pPr>
            <a:r>
              <a:rPr lang="en-GB" b="1" dirty="0">
                <a:solidFill>
                  <a:schemeClr val="accent6">
                    <a:lumMod val="50000"/>
                  </a:schemeClr>
                </a:solidFill>
                <a:latin typeface="Cambria" pitchFamily="18" charset="0"/>
              </a:rPr>
              <a:t>If impossible to ascertain </a:t>
            </a:r>
            <a:r>
              <a:rPr lang="en-GB" dirty="0">
                <a:solidFill>
                  <a:schemeClr val="accent6">
                    <a:lumMod val="50000"/>
                  </a:schemeClr>
                </a:solidFill>
                <a:latin typeface="Cambria" pitchFamily="18" charset="0"/>
              </a:rPr>
              <a:t>whether the AVM service provider falls under the jurisdiction of Montenegro or an EU Member State, the AVM service provider shall fall under the Member State in which it was established in accordance with </a:t>
            </a:r>
            <a:r>
              <a:rPr lang="en-GB" b="1" dirty="0">
                <a:solidFill>
                  <a:schemeClr val="accent6">
                    <a:lumMod val="50000"/>
                  </a:schemeClr>
                </a:solidFill>
                <a:latin typeface="Cambria" pitchFamily="18" charset="0"/>
              </a:rPr>
              <a:t>Articles 52 to 58 of the Stabilisation and Association Agreement </a:t>
            </a:r>
            <a:r>
              <a:rPr lang="en-GB" dirty="0">
                <a:solidFill>
                  <a:schemeClr val="accent6">
                    <a:lumMod val="50000"/>
                  </a:schemeClr>
                </a:solidFill>
                <a:latin typeface="Cambria" pitchFamily="18" charset="0"/>
              </a:rPr>
              <a:t>between Montenegro and the European Union and its Member States </a:t>
            </a:r>
            <a:endParaRPr lang="sr-Latn-CS" dirty="0">
              <a:solidFill>
                <a:schemeClr val="accent6">
                  <a:lumMod val="50000"/>
                </a:schemeClr>
              </a:solidFill>
              <a:latin typeface="Cambria" pitchFamily="18" charset="0"/>
            </a:endParaRPr>
          </a:p>
          <a:p>
            <a:pPr algn="ctr">
              <a:spcBef>
                <a:spcPts val="0"/>
              </a:spcBef>
              <a:spcAft>
                <a:spcPts val="0"/>
              </a:spcAft>
              <a:defRPr/>
            </a:pPr>
            <a:r>
              <a:rPr lang="en-GB" sz="1700" dirty="0">
                <a:solidFill>
                  <a:schemeClr val="accent6">
                    <a:lumMod val="50000"/>
                  </a:schemeClr>
                </a:solidFill>
                <a:latin typeface="Cambria" pitchFamily="18" charset="0"/>
              </a:rPr>
              <a:t>(Article 4)</a:t>
            </a:r>
            <a:endParaRPr lang="sr-Latn-CS" sz="1700" dirty="0">
              <a:solidFill>
                <a:schemeClr val="accent6">
                  <a:lumMod val="50000"/>
                </a:schemeClr>
              </a:solidFill>
              <a:latin typeface="Cambria" pitchFamily="18"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00B65BF8-6582-414F-93B3-C53E515257C2}" type="slidenum">
              <a:rPr lang="en-US" sz="1000" smtClean="0">
                <a:latin typeface="Cambria" pitchFamily="18" charset="0"/>
              </a:rPr>
              <a:pPr>
                <a:defRPr/>
              </a:pPr>
              <a:t>11</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3789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37892"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Major Events (1)</a:t>
            </a:r>
          </a:p>
        </p:txBody>
      </p:sp>
      <p:pic>
        <p:nvPicPr>
          <p:cNvPr id="37896"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1200"/>
              </a:spcBef>
              <a:spcAft>
                <a:spcPts val="1200"/>
              </a:spcAft>
              <a:buFont typeface="Wingdings" pitchFamily="2" charset="2"/>
              <a:buChar char="Ø"/>
              <a:defRPr/>
            </a:pPr>
            <a:endParaRPr lang="sr-Latn-CS" dirty="0">
              <a:solidFill>
                <a:schemeClr val="accent6">
                  <a:lumMod val="50000"/>
                </a:schemeClr>
              </a:solidFill>
              <a:latin typeface="Cambria" pitchFamily="18" charset="0"/>
            </a:endParaRPr>
          </a:p>
          <a:p>
            <a:pPr marL="108000" indent="457200" algn="just">
              <a:spcBef>
                <a:spcPts val="0"/>
              </a:spcBef>
              <a:spcAft>
                <a:spcPts val="1200"/>
              </a:spcAft>
              <a:buFont typeface="Wingdings" pitchFamily="2" charset="2"/>
              <a:buChar char="Ø"/>
              <a:defRPr/>
            </a:pPr>
            <a:r>
              <a:rPr lang="en-GB" dirty="0">
                <a:solidFill>
                  <a:schemeClr val="accent6">
                    <a:lumMod val="50000"/>
                  </a:schemeClr>
                </a:solidFill>
                <a:latin typeface="Cambria" pitchFamily="18" charset="0"/>
              </a:rPr>
              <a:t>A television broadcaster shall not exercise </a:t>
            </a:r>
            <a:r>
              <a:rPr lang="en-GB" b="1" dirty="0">
                <a:solidFill>
                  <a:schemeClr val="accent6">
                    <a:lumMod val="50000"/>
                  </a:schemeClr>
                </a:solidFill>
                <a:latin typeface="Cambria" pitchFamily="18" charset="0"/>
              </a:rPr>
              <a:t>the exclusive rights </a:t>
            </a:r>
            <a:r>
              <a:rPr lang="en-GB" dirty="0">
                <a:solidFill>
                  <a:schemeClr val="accent6">
                    <a:lumMod val="50000"/>
                  </a:schemeClr>
                </a:solidFill>
                <a:latin typeface="Cambria" pitchFamily="18" charset="0"/>
              </a:rPr>
              <a:t>in such a way that a substantial proportion of the public in an EU Member State or the state party to the international treaty binding MNE is deprived of the possibility of following </a:t>
            </a:r>
            <a:r>
              <a:rPr lang="en-GB" b="1" dirty="0">
                <a:solidFill>
                  <a:schemeClr val="accent6">
                    <a:lumMod val="50000"/>
                  </a:schemeClr>
                </a:solidFill>
                <a:latin typeface="Cambria" pitchFamily="18" charset="0"/>
              </a:rPr>
              <a:t>major events </a:t>
            </a:r>
            <a:r>
              <a:rPr lang="en-GB" dirty="0">
                <a:solidFill>
                  <a:schemeClr val="accent6">
                    <a:lumMod val="50000"/>
                  </a:schemeClr>
                </a:solidFill>
                <a:latin typeface="Cambria" pitchFamily="18" charset="0"/>
              </a:rPr>
              <a:t>designated for whole/partial live/deferred coverage on free television</a:t>
            </a:r>
            <a:endParaRPr lang="en-US" dirty="0">
              <a:solidFill>
                <a:schemeClr val="accent6">
                  <a:lumMod val="50000"/>
                </a:schemeClr>
              </a:solidFill>
              <a:latin typeface="Cambria" pitchFamily="18" charset="0"/>
            </a:endParaRPr>
          </a:p>
          <a:p>
            <a:pPr marL="108000"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Exclusive rights may not be granted unless </a:t>
            </a:r>
            <a:r>
              <a:rPr lang="en-GB" b="1" dirty="0">
                <a:solidFill>
                  <a:schemeClr val="accent6">
                    <a:lumMod val="50000"/>
                  </a:schemeClr>
                </a:solidFill>
                <a:latin typeface="Cambria" pitchFamily="18" charset="0"/>
              </a:rPr>
              <a:t>broadcaster</a:t>
            </a:r>
            <a:r>
              <a:rPr lang="en-GB"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rPr>
              <a:t>is</a:t>
            </a:r>
            <a:r>
              <a:rPr lang="en-GB" dirty="0">
                <a:solidFill>
                  <a:schemeClr val="accent6">
                    <a:lumMod val="50000"/>
                  </a:schemeClr>
                </a:solidFill>
                <a:latin typeface="Cambria" pitchFamily="18" charset="0"/>
              </a:rPr>
              <a:t> able to ensure following of such events by live/deferred coverage </a:t>
            </a:r>
            <a:r>
              <a:rPr lang="en-GB" b="1" dirty="0">
                <a:solidFill>
                  <a:schemeClr val="accent6">
                    <a:lumMod val="50000"/>
                  </a:schemeClr>
                </a:solidFill>
                <a:latin typeface="Cambria" pitchFamily="18" charset="0"/>
              </a:rPr>
              <a:t>on free television for at least 60% of Montenegro’s population </a:t>
            </a:r>
            <a:r>
              <a:rPr lang="en-GB" dirty="0">
                <a:solidFill>
                  <a:schemeClr val="accent6">
                    <a:lumMod val="50000"/>
                  </a:schemeClr>
                </a:solidFill>
                <a:latin typeface="Cambria" pitchFamily="18" charset="0"/>
              </a:rPr>
              <a:t>or if additional payment would be needed for following such broadcasts</a:t>
            </a:r>
            <a:endParaRPr lang="en-US" dirty="0">
              <a:solidFill>
                <a:schemeClr val="accent6">
                  <a:lumMod val="50000"/>
                </a:schemeClr>
              </a:solidFill>
              <a:latin typeface="Cambria" pitchFamily="18" charset="0"/>
            </a:endParaRPr>
          </a:p>
          <a:p>
            <a:pPr marL="108000" indent="457200" algn="just">
              <a:spcBef>
                <a:spcPts val="1200"/>
              </a:spcBef>
              <a:spcAft>
                <a:spcPts val="0"/>
              </a:spcAft>
              <a:buFont typeface="Wingdings" pitchFamily="2" charset="2"/>
              <a:buChar char="Ø"/>
              <a:defRPr/>
            </a:pPr>
            <a:r>
              <a:rPr lang="en-GB" b="1" dirty="0">
                <a:solidFill>
                  <a:schemeClr val="accent6">
                    <a:lumMod val="50000"/>
                  </a:schemeClr>
                </a:solidFill>
                <a:latin typeface="Cambria" pitchFamily="18" charset="0"/>
              </a:rPr>
              <a:t>Several broadcasters </a:t>
            </a:r>
            <a:r>
              <a:rPr lang="en-GB" dirty="0">
                <a:solidFill>
                  <a:schemeClr val="accent6">
                    <a:lumMod val="50000"/>
                  </a:schemeClr>
                </a:solidFill>
                <a:latin typeface="Cambria" pitchFamily="18" charset="0"/>
              </a:rPr>
              <a:t>may be granted the exclusive right to broadcast a major event if their </a:t>
            </a:r>
            <a:r>
              <a:rPr lang="en-GB" b="1" dirty="0">
                <a:solidFill>
                  <a:schemeClr val="accent6">
                    <a:lumMod val="50000"/>
                  </a:schemeClr>
                </a:solidFill>
                <a:latin typeface="Cambria" pitchFamily="18" charset="0"/>
              </a:rPr>
              <a:t>networking</a:t>
            </a:r>
            <a:r>
              <a:rPr lang="en-GB" dirty="0">
                <a:solidFill>
                  <a:schemeClr val="accent6">
                    <a:lumMod val="50000"/>
                  </a:schemeClr>
                </a:solidFill>
                <a:latin typeface="Cambria" pitchFamily="18" charset="0"/>
              </a:rPr>
              <a:t> would ensure good quality reception of television programme for </a:t>
            </a:r>
            <a:r>
              <a:rPr lang="en-GB" b="1" dirty="0">
                <a:solidFill>
                  <a:schemeClr val="accent6">
                    <a:lumMod val="50000"/>
                  </a:schemeClr>
                </a:solidFill>
                <a:latin typeface="Cambria" pitchFamily="18" charset="0"/>
              </a:rPr>
              <a:t>at least 85% of Montenegro’s population</a:t>
            </a:r>
            <a:r>
              <a:rPr lang="en-GB" dirty="0">
                <a:solidFill>
                  <a:schemeClr val="accent6">
                    <a:lumMod val="50000"/>
                  </a:schemeClr>
                </a:solidFill>
                <a:latin typeface="Cambria" pitchFamily="18" charset="0"/>
              </a:rPr>
              <a:t> </a:t>
            </a:r>
            <a:endParaRPr lang="en-US" dirty="0">
              <a:solidFill>
                <a:schemeClr val="accent6">
                  <a:lumMod val="50000"/>
                </a:schemeClr>
              </a:solidFill>
              <a:latin typeface="Cambria" pitchFamily="18" charset="0"/>
            </a:endParaRPr>
          </a:p>
          <a:p>
            <a:pPr algn="ctr">
              <a:spcBef>
                <a:spcPts val="600"/>
              </a:spcBef>
              <a:spcAft>
                <a:spcPts val="600"/>
              </a:spcAft>
              <a:defRPr/>
            </a:pPr>
            <a:r>
              <a:rPr lang="en-GB" dirty="0">
                <a:solidFill>
                  <a:schemeClr val="accent6">
                    <a:lumMod val="50000"/>
                  </a:schemeClr>
                </a:solidFill>
                <a:latin typeface="Cambria" pitchFamily="18" charset="0"/>
              </a:rPr>
              <a:t>(Article 66)</a:t>
            </a:r>
            <a:endParaRPr lang="en-US" dirty="0">
              <a:solidFill>
                <a:schemeClr val="accent6">
                  <a:lumMod val="50000"/>
                </a:schemeClr>
              </a:solidFill>
              <a:latin typeface="Cambria" pitchFamily="18"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2E2FDEA4-5526-4425-AFF5-1DAC3E35E413}" type="slidenum">
              <a:rPr lang="en-US" sz="1000" smtClean="0">
                <a:latin typeface="Cambria" pitchFamily="18" charset="0"/>
              </a:rPr>
              <a:pPr>
                <a:defRPr/>
              </a:pPr>
              <a:t>12</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39939"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39940"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Major Events (2)</a:t>
            </a:r>
          </a:p>
        </p:txBody>
      </p:sp>
      <p:pic>
        <p:nvPicPr>
          <p:cNvPr id="3994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1200"/>
              </a:spcBef>
              <a:spcAft>
                <a:spcPts val="1200"/>
              </a:spcAft>
              <a:buFont typeface="Wingdings" pitchFamily="2" charset="2"/>
              <a:buChar char="Ø"/>
              <a:defRPr/>
            </a:pPr>
            <a:endParaRPr lang="sr-Latn-CS"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dirty="0">
                <a:solidFill>
                  <a:schemeClr val="accent6">
                    <a:lumMod val="50000"/>
                  </a:schemeClr>
                </a:solidFill>
                <a:latin typeface="Cambria" pitchFamily="18" charset="0"/>
              </a:rPr>
              <a:t>List of major events in Montenegro adopted by the Council of the Agency, in 2012</a:t>
            </a:r>
            <a:r>
              <a:rPr lang="sr-Latn-CS" dirty="0">
                <a:solidFill>
                  <a:schemeClr val="accent6">
                    <a:lumMod val="50000"/>
                  </a:schemeClr>
                </a:solidFill>
                <a:latin typeface="Cambria" pitchFamily="18" charset="0"/>
              </a:rPr>
              <a:t> (available at </a:t>
            </a:r>
            <a:r>
              <a:rPr lang="sr-Latn-CS" dirty="0">
                <a:solidFill>
                  <a:schemeClr val="accent6">
                    <a:lumMod val="50000"/>
                  </a:schemeClr>
                </a:solidFill>
                <a:latin typeface="Cambria" pitchFamily="18" charset="0"/>
                <a:hlinkClick r:id="rId5"/>
              </a:rPr>
              <a:t>www.ardcg.org</a:t>
            </a: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 </a:t>
            </a:r>
            <a:endParaRPr lang="en-US"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dirty="0">
                <a:solidFill>
                  <a:schemeClr val="accent6">
                    <a:lumMod val="50000"/>
                  </a:schemeClr>
                </a:solidFill>
                <a:latin typeface="Cambria" pitchFamily="18" charset="0"/>
              </a:rPr>
              <a:t>The Council of the Agency notified </a:t>
            </a:r>
            <a:r>
              <a:rPr lang="en-US" dirty="0">
                <a:solidFill>
                  <a:schemeClr val="accent6">
                    <a:lumMod val="50000"/>
                  </a:schemeClr>
                </a:solidFill>
                <a:latin typeface="Cambria" pitchFamily="18" charset="0"/>
              </a:rPr>
              <a:t>Delegation of the European Union</a:t>
            </a:r>
            <a:r>
              <a:rPr lang="sr-Latn-CS" dirty="0">
                <a:solidFill>
                  <a:schemeClr val="accent6">
                    <a:lumMod val="50000"/>
                  </a:schemeClr>
                </a:solidFill>
                <a:latin typeface="Cambria" pitchFamily="18" charset="0"/>
              </a:rPr>
              <a:t> to </a:t>
            </a:r>
            <a:r>
              <a:rPr lang="en-GB" dirty="0">
                <a:solidFill>
                  <a:schemeClr val="accent6">
                    <a:lumMod val="50000"/>
                  </a:schemeClr>
                </a:solidFill>
                <a:latin typeface="Cambria" pitchFamily="18" charset="0"/>
              </a:rPr>
              <a:t>Podgorica</a:t>
            </a:r>
            <a:r>
              <a:rPr lang="sr-Latn-CS" dirty="0">
                <a:solidFill>
                  <a:schemeClr val="accent6">
                    <a:lumMod val="50000"/>
                  </a:schemeClr>
                </a:solidFill>
                <a:latin typeface="Cambria" pitchFamily="18" charset="0"/>
              </a:rPr>
              <a:t> of the adoption and asked to forwarde it to the Commission </a:t>
            </a:r>
            <a:endParaRPr lang="en-US"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sr-Latn-CS" dirty="0">
                <a:solidFill>
                  <a:schemeClr val="accent6">
                    <a:lumMod val="50000"/>
                  </a:schemeClr>
                </a:solidFill>
                <a:latin typeface="Cambria" pitchFamily="18" charset="0"/>
              </a:rPr>
              <a:t>The list </a:t>
            </a:r>
            <a:r>
              <a:rPr lang="en-GB" dirty="0">
                <a:solidFill>
                  <a:schemeClr val="accent6">
                    <a:lumMod val="50000"/>
                  </a:schemeClr>
                </a:solidFill>
                <a:latin typeface="Cambria" pitchFamily="18" charset="0"/>
              </a:rPr>
              <a:t>determines whether events should be available by whole or partial live coverage, or where necessary or appropriate for objective reasons in the public interest, whole or partial deferred coverage</a:t>
            </a:r>
            <a:endParaRPr lang="en-US"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dirty="0">
                <a:solidFill>
                  <a:schemeClr val="accent6">
                    <a:lumMod val="50000"/>
                  </a:schemeClr>
                </a:solidFill>
                <a:latin typeface="Cambria" pitchFamily="18" charset="0"/>
              </a:rPr>
              <a:t>Mainly international sport events and two national events (Inauguration of the President of Montenegro; Extraordinary Parliament sessions)</a:t>
            </a:r>
            <a:endParaRPr lang="en-US" dirty="0">
              <a:solidFill>
                <a:schemeClr val="accent6">
                  <a:lumMod val="50000"/>
                </a:schemeClr>
              </a:solidFill>
              <a:latin typeface="Cambria" pitchFamily="18" charset="0"/>
            </a:endParaRPr>
          </a:p>
          <a:p>
            <a:pPr algn="ctr">
              <a:defRPr/>
            </a:pPr>
            <a:r>
              <a:rPr lang="en-GB" dirty="0">
                <a:solidFill>
                  <a:schemeClr val="accent6">
                    <a:lumMod val="50000"/>
                  </a:schemeClr>
                </a:solidFill>
                <a:latin typeface="Cambria" pitchFamily="18" charset="0"/>
              </a:rPr>
              <a:t>(Article 6</a:t>
            </a:r>
            <a:r>
              <a:rPr lang="sr-Latn-CS" dirty="0">
                <a:solidFill>
                  <a:schemeClr val="accent6">
                    <a:lumMod val="50000"/>
                  </a:schemeClr>
                </a:solidFill>
                <a:latin typeface="Cambria" pitchFamily="18" charset="0"/>
              </a:rPr>
              <a:t>7</a:t>
            </a:r>
            <a:r>
              <a:rPr lang="en-GB" dirty="0">
                <a:solidFill>
                  <a:schemeClr val="accent6">
                    <a:lumMod val="50000"/>
                  </a:schemeClr>
                </a:solidFill>
                <a:latin typeface="Cambria" pitchFamily="18" charset="0"/>
              </a:rPr>
              <a:t>)</a:t>
            </a:r>
            <a:endParaRPr lang="en-US" dirty="0">
              <a:solidFill>
                <a:schemeClr val="accent6">
                  <a:lumMod val="50000"/>
                </a:schemeClr>
              </a:solidFill>
              <a:latin typeface="Cambria" pitchFamily="18"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E63856C0-6CCF-4C55-8EFD-E1AD41917D46}" type="slidenum">
              <a:rPr lang="en-US" sz="1000" smtClean="0">
                <a:latin typeface="Cambria" pitchFamily="18" charset="0"/>
              </a:rPr>
              <a:pPr>
                <a:defRPr/>
              </a:pPr>
              <a:t>13</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4198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41988"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Major Events (3)</a:t>
            </a:r>
          </a:p>
        </p:txBody>
      </p:sp>
      <p:pic>
        <p:nvPicPr>
          <p:cNvPr id="4199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0"/>
              </a:spcBef>
              <a:spcAft>
                <a:spcPts val="0"/>
              </a:spcAft>
              <a:defRPr/>
            </a:pPr>
            <a:endParaRPr lang="sr-Latn-CS" sz="1600" dirty="0">
              <a:solidFill>
                <a:schemeClr val="accent6">
                  <a:lumMod val="50000"/>
                </a:schemeClr>
              </a:solidFill>
              <a:latin typeface="Cambria" pitchFamily="18" charset="0"/>
            </a:endParaRPr>
          </a:p>
          <a:p>
            <a:pPr marL="108000" indent="457200" algn="just">
              <a:spcBef>
                <a:spcPts val="1200"/>
              </a:spcBef>
              <a:spcAft>
                <a:spcPts val="1200"/>
              </a:spcAft>
              <a:buFont typeface="Wingdings" pitchFamily="2" charset="2"/>
              <a:buChar char="Ø"/>
              <a:defRPr/>
            </a:pPr>
            <a:r>
              <a:rPr lang="en-GB" sz="1600" dirty="0">
                <a:solidFill>
                  <a:schemeClr val="accent6">
                    <a:lumMod val="50000"/>
                  </a:schemeClr>
                </a:solidFill>
                <a:latin typeface="Cambria" pitchFamily="18" charset="0"/>
              </a:rPr>
              <a:t>For short news reports (</a:t>
            </a:r>
            <a:r>
              <a:rPr lang="en-GB" sz="1600" b="1" dirty="0">
                <a:solidFill>
                  <a:schemeClr val="accent6">
                    <a:lumMod val="50000"/>
                  </a:schemeClr>
                </a:solidFill>
                <a:latin typeface="Cambria" pitchFamily="18" charset="0"/>
              </a:rPr>
              <a:t>short extracts</a:t>
            </a:r>
            <a:r>
              <a:rPr lang="en-GB" sz="1600" dirty="0">
                <a:solidFill>
                  <a:schemeClr val="accent6">
                    <a:lumMod val="50000"/>
                  </a:schemeClr>
                </a:solidFill>
                <a:latin typeface="Cambria" pitchFamily="18" charset="0"/>
              </a:rPr>
              <a:t>), any broadcaster established in EU or a state party to an international treaty binding MNE has </a:t>
            </a:r>
            <a:r>
              <a:rPr lang="en-GB" sz="1600" b="1" dirty="0">
                <a:solidFill>
                  <a:schemeClr val="accent6">
                    <a:lumMod val="50000"/>
                  </a:schemeClr>
                </a:solidFill>
                <a:latin typeface="Cambria" pitchFamily="18" charset="0"/>
              </a:rPr>
              <a:t>access</a:t>
            </a:r>
            <a:r>
              <a:rPr lang="en-GB" sz="1600" dirty="0">
                <a:solidFill>
                  <a:schemeClr val="accent6">
                    <a:lumMod val="50000"/>
                  </a:schemeClr>
                </a:solidFill>
                <a:latin typeface="Cambria" pitchFamily="18" charset="0"/>
              </a:rPr>
              <a:t> </a:t>
            </a:r>
            <a:r>
              <a:rPr lang="en-GB" sz="1600" b="1" dirty="0">
                <a:solidFill>
                  <a:schemeClr val="accent6">
                    <a:lumMod val="50000"/>
                  </a:schemeClr>
                </a:solidFill>
                <a:latin typeface="Cambria" pitchFamily="18" charset="0"/>
              </a:rPr>
              <a:t>under equal terms to events of high interest </a:t>
            </a:r>
            <a:r>
              <a:rPr lang="en-GB" sz="1600" dirty="0">
                <a:solidFill>
                  <a:schemeClr val="accent6">
                    <a:lumMod val="50000"/>
                  </a:schemeClr>
                </a:solidFill>
                <a:latin typeface="Cambria" pitchFamily="18" charset="0"/>
              </a:rPr>
              <a:t>to the public</a:t>
            </a:r>
            <a:r>
              <a:rPr lang="sr-Latn-CS" sz="1600" dirty="0">
                <a:solidFill>
                  <a:schemeClr val="accent6">
                    <a:lumMod val="50000"/>
                  </a:schemeClr>
                </a:solidFill>
                <a:latin typeface="Cambria" pitchFamily="18" charset="0"/>
              </a:rPr>
              <a:t>, </a:t>
            </a:r>
            <a:r>
              <a:rPr lang="en-GB" sz="1600" dirty="0">
                <a:solidFill>
                  <a:schemeClr val="accent6">
                    <a:lumMod val="50000"/>
                  </a:schemeClr>
                </a:solidFill>
                <a:latin typeface="Cambria" pitchFamily="18" charset="0"/>
              </a:rPr>
              <a:t>transmitted </a:t>
            </a:r>
            <a:r>
              <a:rPr lang="sr-Latn-CS" sz="1600" dirty="0">
                <a:solidFill>
                  <a:schemeClr val="accent6">
                    <a:lumMod val="50000"/>
                  </a:schemeClr>
                </a:solidFill>
                <a:latin typeface="Cambria" pitchFamily="18" charset="0"/>
              </a:rPr>
              <a:t>on the </a:t>
            </a:r>
            <a:r>
              <a:rPr lang="en-GB" sz="1600" dirty="0">
                <a:solidFill>
                  <a:schemeClr val="accent6">
                    <a:lumMod val="50000"/>
                  </a:schemeClr>
                </a:solidFill>
                <a:latin typeface="Cambria" pitchFamily="18" charset="0"/>
              </a:rPr>
              <a:t>exclusive</a:t>
            </a:r>
            <a:r>
              <a:rPr lang="sr-Latn-CS" sz="1600" dirty="0">
                <a:solidFill>
                  <a:schemeClr val="accent6">
                    <a:lumMod val="50000"/>
                  </a:schemeClr>
                </a:solidFill>
                <a:latin typeface="Cambria" pitchFamily="18" charset="0"/>
              </a:rPr>
              <a:t> basis </a:t>
            </a:r>
            <a:r>
              <a:rPr lang="en-GB" sz="1600" dirty="0">
                <a:solidFill>
                  <a:schemeClr val="accent6">
                    <a:lumMod val="50000"/>
                  </a:schemeClr>
                </a:solidFill>
                <a:latin typeface="Cambria" pitchFamily="18" charset="0"/>
              </a:rPr>
              <a:t>by broadcasters under the jurisdiction of </a:t>
            </a:r>
            <a:r>
              <a:rPr lang="sr-Latn-CS" sz="1600" dirty="0">
                <a:solidFill>
                  <a:schemeClr val="accent6">
                    <a:lumMod val="50000"/>
                  </a:schemeClr>
                </a:solidFill>
                <a:latin typeface="Cambria" pitchFamily="18" charset="0"/>
              </a:rPr>
              <a:t>MNE</a:t>
            </a:r>
            <a:endParaRPr lang="en-U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If </a:t>
            </a:r>
            <a:r>
              <a:rPr lang="sr-Latn-CS" sz="1600" dirty="0">
                <a:solidFill>
                  <a:schemeClr val="accent6">
                    <a:lumMod val="50000"/>
                  </a:schemeClr>
                </a:solidFill>
                <a:latin typeface="Cambria" pitchFamily="18" charset="0"/>
              </a:rPr>
              <a:t>MNE </a:t>
            </a:r>
            <a:r>
              <a:rPr lang="en-GB" sz="1600" dirty="0">
                <a:solidFill>
                  <a:schemeClr val="accent6">
                    <a:lumMod val="50000"/>
                  </a:schemeClr>
                </a:solidFill>
                <a:latin typeface="Cambria" pitchFamily="18" charset="0"/>
              </a:rPr>
              <a:t>established broadcaster </a:t>
            </a:r>
            <a:r>
              <a:rPr lang="sr-Latn-CS" sz="1600" dirty="0">
                <a:solidFill>
                  <a:schemeClr val="accent6">
                    <a:lumMod val="50000"/>
                  </a:schemeClr>
                </a:solidFill>
                <a:latin typeface="Cambria" pitchFamily="18" charset="0"/>
              </a:rPr>
              <a:t> is </a:t>
            </a:r>
            <a:r>
              <a:rPr lang="en-GB" sz="1600" dirty="0">
                <a:solidFill>
                  <a:schemeClr val="accent6">
                    <a:lumMod val="50000"/>
                  </a:schemeClr>
                </a:solidFill>
                <a:latin typeface="Cambria" pitchFamily="18" charset="0"/>
              </a:rPr>
              <a:t> seeking access </a:t>
            </a:r>
            <a:r>
              <a:rPr lang="sr-Latn-CS" sz="1600" dirty="0">
                <a:solidFill>
                  <a:schemeClr val="accent6">
                    <a:lumMod val="50000"/>
                  </a:schemeClr>
                </a:solidFill>
                <a:latin typeface="Cambria" pitchFamily="18" charset="0"/>
              </a:rPr>
              <a:t> to an event  exclusively broadcast by another MNE </a:t>
            </a:r>
            <a:r>
              <a:rPr lang="en-GB" sz="1600" dirty="0">
                <a:solidFill>
                  <a:schemeClr val="accent6">
                    <a:lumMod val="50000"/>
                  </a:schemeClr>
                </a:solidFill>
                <a:latin typeface="Cambria" pitchFamily="18" charset="0"/>
              </a:rPr>
              <a:t>established broadcaster</a:t>
            </a: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 access shall be sought from </a:t>
            </a:r>
            <a:r>
              <a:rPr lang="sr-Latn-CS" sz="1600" dirty="0">
                <a:solidFill>
                  <a:schemeClr val="accent6">
                    <a:lumMod val="50000"/>
                  </a:schemeClr>
                </a:solidFill>
                <a:latin typeface="Cambria" pitchFamily="18" charset="0"/>
              </a:rPr>
              <a:t>the latter </a:t>
            </a:r>
            <a:r>
              <a:rPr lang="en-GB" sz="1600" dirty="0">
                <a:solidFill>
                  <a:schemeClr val="accent6">
                    <a:lumMod val="50000"/>
                  </a:schemeClr>
                </a:solidFill>
                <a:latin typeface="Cambria" pitchFamily="18" charset="0"/>
              </a:rPr>
              <a:t>broadcaster</a:t>
            </a:r>
            <a:endParaRPr lang="en-U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sr-Latn-CS" sz="1600" dirty="0">
                <a:solidFill>
                  <a:schemeClr val="accent6">
                    <a:lumMod val="50000"/>
                  </a:schemeClr>
                </a:solidFill>
                <a:latin typeface="Cambria" pitchFamily="18" charset="0"/>
              </a:rPr>
              <a:t>The </a:t>
            </a:r>
            <a:r>
              <a:rPr lang="en-GB" sz="1600" b="1" dirty="0">
                <a:solidFill>
                  <a:schemeClr val="accent6">
                    <a:lumMod val="50000"/>
                  </a:schemeClr>
                </a:solidFill>
                <a:latin typeface="Cambria" pitchFamily="18" charset="0"/>
              </a:rPr>
              <a:t>Council</a:t>
            </a:r>
            <a:r>
              <a:rPr lang="en-GB" sz="1600" dirty="0">
                <a:solidFill>
                  <a:schemeClr val="accent6">
                    <a:lumMod val="50000"/>
                  </a:schemeClr>
                </a:solidFill>
                <a:latin typeface="Cambria" pitchFamily="18" charset="0"/>
              </a:rPr>
              <a:t> </a:t>
            </a:r>
            <a:r>
              <a:rPr lang="sr-Latn-CS" sz="1600" dirty="0">
                <a:solidFill>
                  <a:schemeClr val="accent6">
                    <a:lumMod val="50000"/>
                  </a:schemeClr>
                </a:solidFill>
                <a:latin typeface="Cambria" pitchFamily="18" charset="0"/>
              </a:rPr>
              <a:t>of the Agency </a:t>
            </a:r>
            <a:r>
              <a:rPr lang="en-GB" sz="1600" b="1" dirty="0">
                <a:solidFill>
                  <a:schemeClr val="accent6">
                    <a:lumMod val="50000"/>
                  </a:schemeClr>
                </a:solidFill>
                <a:latin typeface="Cambria" pitchFamily="18" charset="0"/>
              </a:rPr>
              <a:t>may set more detailed conditions for acquiring the right of access to events</a:t>
            </a:r>
            <a:r>
              <a:rPr lang="sr-Latn-CS" sz="1600" dirty="0">
                <a:solidFill>
                  <a:schemeClr val="accent6">
                    <a:lumMod val="50000"/>
                  </a:schemeClr>
                </a:solidFill>
                <a:latin typeface="Cambria" pitchFamily="18" charset="0"/>
              </a:rPr>
              <a:t> (</a:t>
            </a:r>
            <a:r>
              <a:rPr lang="en-GB" sz="1600" dirty="0">
                <a:solidFill>
                  <a:schemeClr val="accent6">
                    <a:lumMod val="50000"/>
                  </a:schemeClr>
                </a:solidFill>
                <a:latin typeface="Cambria" pitchFamily="18" charset="0"/>
              </a:rPr>
              <a:t>by allowing broadcasters to freely choose short extracts from the transmitting broadcaster’s signal</a:t>
            </a:r>
            <a:r>
              <a:rPr lang="sr-Latn-CS" sz="1600" dirty="0">
                <a:solidFill>
                  <a:schemeClr val="accent6">
                    <a:lumMod val="50000"/>
                  </a:schemeClr>
                </a:solidFill>
                <a:latin typeface="Cambria" pitchFamily="18" charset="0"/>
              </a:rPr>
              <a:t>,  </a:t>
            </a:r>
            <a:r>
              <a:rPr lang="en-GB" sz="1600" dirty="0">
                <a:solidFill>
                  <a:schemeClr val="accent6">
                    <a:lumMod val="50000"/>
                  </a:schemeClr>
                </a:solidFill>
                <a:latin typeface="Cambria" pitchFamily="18" charset="0"/>
              </a:rPr>
              <a:t>acquire</a:t>
            </a:r>
            <a:r>
              <a:rPr lang="sr-Latn-CS" sz="1600" dirty="0">
                <a:solidFill>
                  <a:schemeClr val="accent6">
                    <a:lumMod val="50000"/>
                  </a:schemeClr>
                </a:solidFill>
                <a:latin typeface="Cambria" pitchFamily="18" charset="0"/>
              </a:rPr>
              <a:t>ing </a:t>
            </a:r>
            <a:r>
              <a:rPr lang="en-GB" sz="1600" dirty="0">
                <a:solidFill>
                  <a:schemeClr val="accent6">
                    <a:lumMod val="50000"/>
                  </a:schemeClr>
                </a:solidFill>
                <a:latin typeface="Cambria" pitchFamily="18" charset="0"/>
              </a:rPr>
              <a:t>access to the scene of such events for shooting short extracts or using footage of another broadcaster having exclusive rights to broadcast event of high interest for the public</a:t>
            </a:r>
            <a:r>
              <a:rPr lang="sr-Latn-CS" sz="1600" dirty="0">
                <a:solidFill>
                  <a:schemeClr val="accent6">
                    <a:lumMod val="50000"/>
                  </a:schemeClr>
                </a:solidFill>
                <a:latin typeface="Cambria" pitchFamily="18" charset="0"/>
              </a:rPr>
              <a:t>)</a:t>
            </a:r>
            <a:endParaRPr lang="en-US" sz="1600" dirty="0">
              <a:solidFill>
                <a:schemeClr val="accent6">
                  <a:lumMod val="50000"/>
                </a:schemeClr>
              </a:solidFill>
              <a:latin typeface="Cambria" pitchFamily="18" charset="0"/>
            </a:endParaRPr>
          </a:p>
          <a:p>
            <a:pPr marL="108000" indent="457200" algn="just">
              <a:spcAft>
                <a:spcPts val="0"/>
              </a:spcAft>
              <a:buFont typeface="Wingdings" pitchFamily="2" charset="2"/>
              <a:buChar char="Ø"/>
              <a:defRPr/>
            </a:pPr>
            <a:r>
              <a:rPr lang="en-GB" sz="1600" dirty="0">
                <a:solidFill>
                  <a:schemeClr val="accent6">
                    <a:lumMod val="50000"/>
                  </a:schemeClr>
                </a:solidFill>
                <a:latin typeface="Cambria" pitchFamily="18" charset="0"/>
              </a:rPr>
              <a:t>Short extracts may </a:t>
            </a:r>
            <a:r>
              <a:rPr lang="sr-Latn-CS" sz="1600" dirty="0">
                <a:solidFill>
                  <a:schemeClr val="accent6">
                    <a:lumMod val="50000"/>
                  </a:schemeClr>
                </a:solidFill>
                <a:latin typeface="Cambria" pitchFamily="18" charset="0"/>
              </a:rPr>
              <a:t>be </a:t>
            </a:r>
            <a:r>
              <a:rPr lang="en-GB" sz="1600" dirty="0">
                <a:solidFill>
                  <a:schemeClr val="accent6">
                    <a:lumMod val="50000"/>
                  </a:schemeClr>
                </a:solidFill>
                <a:latin typeface="Cambria" pitchFamily="18" charset="0"/>
              </a:rPr>
              <a:t>used </a:t>
            </a:r>
            <a:r>
              <a:rPr lang="en-GB" sz="1600" b="1" dirty="0">
                <a:solidFill>
                  <a:schemeClr val="accent6">
                    <a:lumMod val="50000"/>
                  </a:schemeClr>
                </a:solidFill>
                <a:latin typeface="Cambria" pitchFamily="18" charset="0"/>
              </a:rPr>
              <a:t>solely for general news programmes </a:t>
            </a:r>
            <a:r>
              <a:rPr lang="en-GB" sz="1600" dirty="0">
                <a:solidFill>
                  <a:schemeClr val="accent6">
                    <a:lumMod val="50000"/>
                  </a:schemeClr>
                </a:solidFill>
                <a:latin typeface="Cambria" pitchFamily="18" charset="0"/>
              </a:rPr>
              <a:t>and may be used </a:t>
            </a:r>
            <a:r>
              <a:rPr lang="en-GB" sz="1600" b="1" dirty="0">
                <a:solidFill>
                  <a:schemeClr val="accent6">
                    <a:lumMod val="50000"/>
                  </a:schemeClr>
                </a:solidFill>
                <a:latin typeface="Cambria" pitchFamily="18" charset="0"/>
              </a:rPr>
              <a:t>in on-demand AVM services</a:t>
            </a:r>
            <a:r>
              <a:rPr lang="en-GB" sz="1600" dirty="0">
                <a:solidFill>
                  <a:schemeClr val="accent6">
                    <a:lumMod val="50000"/>
                  </a:schemeClr>
                </a:solidFill>
                <a:latin typeface="Cambria" pitchFamily="18" charset="0"/>
              </a:rPr>
              <a:t> </a:t>
            </a:r>
            <a:r>
              <a:rPr lang="en-GB" sz="1600" b="1" dirty="0">
                <a:solidFill>
                  <a:schemeClr val="accent6">
                    <a:lumMod val="50000"/>
                  </a:schemeClr>
                </a:solidFill>
                <a:latin typeface="Cambria" pitchFamily="18" charset="0"/>
              </a:rPr>
              <a:t>only if the same programme is offered on a deferred basis </a:t>
            </a:r>
            <a:r>
              <a:rPr lang="en-GB" sz="1600" dirty="0">
                <a:solidFill>
                  <a:schemeClr val="accent6">
                    <a:lumMod val="50000"/>
                  </a:schemeClr>
                </a:solidFill>
                <a:latin typeface="Cambria" pitchFamily="18" charset="0"/>
              </a:rPr>
              <a:t>by the same AVM service provider</a:t>
            </a:r>
            <a:r>
              <a:rPr lang="sr-Latn-CS" sz="1600" dirty="0">
                <a:solidFill>
                  <a:schemeClr val="accent6">
                    <a:lumMod val="50000"/>
                  </a:schemeClr>
                </a:solidFill>
                <a:latin typeface="Cambria" pitchFamily="18" charset="0"/>
              </a:rPr>
              <a:t> </a:t>
            </a:r>
            <a:endParaRPr lang="en-US" sz="1600" dirty="0">
              <a:solidFill>
                <a:schemeClr val="accent6">
                  <a:lumMod val="50000"/>
                </a:schemeClr>
              </a:solidFill>
              <a:latin typeface="Cambria" pitchFamily="18" charset="0"/>
            </a:endParaRPr>
          </a:p>
          <a:p>
            <a:pPr algn="ctr">
              <a:defRPr/>
            </a:pPr>
            <a:r>
              <a:rPr lang="en-GB" sz="1600" dirty="0">
                <a:solidFill>
                  <a:schemeClr val="accent6">
                    <a:lumMod val="50000"/>
                  </a:schemeClr>
                </a:solidFill>
                <a:latin typeface="Cambria" pitchFamily="18" charset="0"/>
              </a:rPr>
              <a:t>(Article 6</a:t>
            </a:r>
            <a:r>
              <a:rPr lang="sr-Latn-CS" sz="1600" dirty="0">
                <a:solidFill>
                  <a:schemeClr val="accent6">
                    <a:lumMod val="50000"/>
                  </a:schemeClr>
                </a:solidFill>
                <a:latin typeface="Cambria" pitchFamily="18" charset="0"/>
              </a:rPr>
              <a:t>8</a:t>
            </a:r>
            <a:r>
              <a:rPr lang="en-GB" sz="1600" dirty="0">
                <a:solidFill>
                  <a:schemeClr val="accent6">
                    <a:lumMod val="50000"/>
                  </a:schemeClr>
                </a:solidFill>
                <a:latin typeface="Cambria" pitchFamily="18" charset="0"/>
              </a:rPr>
              <a:t>)</a:t>
            </a:r>
            <a:endParaRPr lang="en-US" sz="1600" dirty="0">
              <a:solidFill>
                <a:schemeClr val="accent6">
                  <a:lumMod val="50000"/>
                </a:schemeClr>
              </a:solidFill>
              <a:latin typeface="Cambria" pitchFamily="18"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03EE360E-ACBF-4343-84CF-30B5DCBD015B}" type="slidenum">
              <a:rPr lang="en-US" sz="1000" smtClean="0">
                <a:latin typeface="Cambria" pitchFamily="18" charset="0"/>
              </a:rPr>
              <a:pPr>
                <a:defRPr/>
              </a:pPr>
              <a:t>14</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44035"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44036"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Major Events (4)</a:t>
            </a:r>
          </a:p>
        </p:txBody>
      </p:sp>
      <p:pic>
        <p:nvPicPr>
          <p:cNvPr id="44040"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Aft>
                <a:spcPts val="0"/>
              </a:spcAft>
              <a:defRPr/>
            </a:pPr>
            <a:endParaRPr lang="sr-Latn-C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Short information (short extract) -  a piece of news </a:t>
            </a:r>
            <a:r>
              <a:rPr lang="en-GB" sz="1600" b="1" dirty="0">
                <a:solidFill>
                  <a:schemeClr val="accent6">
                    <a:lumMod val="50000"/>
                  </a:schemeClr>
                </a:solidFill>
                <a:latin typeface="Cambria" pitchFamily="18" charset="0"/>
              </a:rPr>
              <a:t>not longer than 90 seconds </a:t>
            </a:r>
            <a:r>
              <a:rPr lang="en-GB" sz="1600" dirty="0">
                <a:solidFill>
                  <a:schemeClr val="accent6">
                    <a:lumMod val="50000"/>
                  </a:schemeClr>
                </a:solidFill>
                <a:latin typeface="Cambria" pitchFamily="18" charset="0"/>
              </a:rPr>
              <a:t>published within news programmes </a:t>
            </a:r>
            <a:endParaRPr lang="en-U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The right to short information shall be exercised so as </a:t>
            </a:r>
            <a:r>
              <a:rPr lang="en-GB" sz="1600" b="1" dirty="0">
                <a:solidFill>
                  <a:schemeClr val="accent6">
                    <a:lumMod val="50000"/>
                  </a:schemeClr>
                </a:solidFill>
                <a:latin typeface="Cambria" pitchFamily="18" charset="0"/>
              </a:rPr>
              <a:t>not to interrupt the course of the event </a:t>
            </a:r>
            <a:r>
              <a:rPr lang="en-GB" sz="1600" dirty="0">
                <a:solidFill>
                  <a:schemeClr val="accent6">
                    <a:lumMod val="50000"/>
                  </a:schemeClr>
                </a:solidFill>
                <a:latin typeface="Cambria" pitchFamily="18" charset="0"/>
              </a:rPr>
              <a:t>of high interest </a:t>
            </a:r>
            <a:r>
              <a:rPr lang="sr-Latn-CS" sz="1600" dirty="0">
                <a:solidFill>
                  <a:schemeClr val="accent6">
                    <a:lumMod val="50000"/>
                  </a:schemeClr>
                </a:solidFill>
                <a:latin typeface="Cambria" pitchFamily="18" charset="0"/>
              </a:rPr>
              <a:t>to </a:t>
            </a:r>
            <a:r>
              <a:rPr lang="en-GB" sz="1600" dirty="0">
                <a:solidFill>
                  <a:schemeClr val="accent6">
                    <a:lumMod val="50000"/>
                  </a:schemeClr>
                </a:solidFill>
                <a:latin typeface="Cambria" pitchFamily="18" charset="0"/>
              </a:rPr>
              <a:t>the public</a:t>
            </a:r>
            <a:endParaRPr lang="en-U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In an </a:t>
            </a:r>
            <a:r>
              <a:rPr lang="en-GB" sz="1600" b="1" dirty="0">
                <a:solidFill>
                  <a:schemeClr val="accent6">
                    <a:lumMod val="50000"/>
                  </a:schemeClr>
                </a:solidFill>
                <a:latin typeface="Cambria" pitchFamily="18" charset="0"/>
              </a:rPr>
              <a:t>event consists of several organisationally independent events </a:t>
            </a:r>
            <a:r>
              <a:rPr lang="en-GB" sz="1600" dirty="0">
                <a:solidFill>
                  <a:schemeClr val="accent6">
                    <a:lumMod val="50000"/>
                  </a:schemeClr>
                </a:solidFill>
                <a:latin typeface="Cambria" pitchFamily="18" charset="0"/>
              </a:rPr>
              <a:t>- each independent event is deemed as an event of special interest </a:t>
            </a:r>
            <a:r>
              <a:rPr lang="sr-Latn-CS" sz="1600" dirty="0">
                <a:solidFill>
                  <a:schemeClr val="accent6">
                    <a:lumMod val="50000"/>
                  </a:schemeClr>
                </a:solidFill>
                <a:latin typeface="Cambria" pitchFamily="18" charset="0"/>
              </a:rPr>
              <a:t>to </a:t>
            </a:r>
            <a:r>
              <a:rPr lang="en-GB" sz="1600" dirty="0">
                <a:solidFill>
                  <a:schemeClr val="accent6">
                    <a:lumMod val="50000"/>
                  </a:schemeClr>
                </a:solidFill>
                <a:latin typeface="Cambria" pitchFamily="18" charset="0"/>
              </a:rPr>
              <a:t>the public</a:t>
            </a:r>
            <a:endParaRPr lang="en-U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sr-Latn-CS" sz="1600" dirty="0">
                <a:solidFill>
                  <a:schemeClr val="accent6">
                    <a:lumMod val="50000"/>
                  </a:schemeClr>
                </a:solidFill>
                <a:latin typeface="Cambria" pitchFamily="18" charset="0"/>
              </a:rPr>
              <a:t>If </a:t>
            </a:r>
            <a:r>
              <a:rPr lang="en-GB" sz="1600" dirty="0">
                <a:solidFill>
                  <a:schemeClr val="accent6">
                    <a:lumMod val="50000"/>
                  </a:schemeClr>
                </a:solidFill>
                <a:latin typeface="Cambria" pitchFamily="18" charset="0"/>
              </a:rPr>
              <a:t>an </a:t>
            </a:r>
            <a:r>
              <a:rPr lang="en-GB" sz="1600" b="1" dirty="0">
                <a:solidFill>
                  <a:schemeClr val="accent6">
                    <a:lumMod val="50000"/>
                  </a:schemeClr>
                </a:solidFill>
                <a:latin typeface="Cambria" pitchFamily="18" charset="0"/>
              </a:rPr>
              <a:t>event lasts more than two days </a:t>
            </a:r>
            <a:r>
              <a:rPr lang="en-GB" sz="1600" dirty="0">
                <a:solidFill>
                  <a:schemeClr val="accent6">
                    <a:lumMod val="50000"/>
                  </a:schemeClr>
                </a:solidFill>
                <a:latin typeface="Cambria" pitchFamily="18" charset="0"/>
              </a:rPr>
              <a:t>- the broadcaster has the right each day to produce short information of the event</a:t>
            </a:r>
            <a:endParaRPr lang="en-U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The broadcaster who exercised the right to short information must enable </a:t>
            </a:r>
            <a:r>
              <a:rPr lang="en-GB" sz="1600" b="1" dirty="0">
                <a:solidFill>
                  <a:schemeClr val="accent6">
                    <a:lumMod val="50000"/>
                  </a:schemeClr>
                </a:solidFill>
                <a:latin typeface="Cambria" pitchFamily="18" charset="0"/>
              </a:rPr>
              <a:t>non-recurrent use of the event footage to another broadcaster unable to shoot the event </a:t>
            </a:r>
            <a:r>
              <a:rPr lang="en-GB" sz="1600" dirty="0">
                <a:solidFill>
                  <a:schemeClr val="accent6">
                    <a:lumMod val="50000"/>
                  </a:schemeClr>
                </a:solidFill>
                <a:latin typeface="Cambria" pitchFamily="18" charset="0"/>
              </a:rPr>
              <a:t>&amp; has the </a:t>
            </a:r>
            <a:r>
              <a:rPr lang="en-GB" sz="1600" b="1" dirty="0">
                <a:solidFill>
                  <a:schemeClr val="accent6">
                    <a:lumMod val="50000"/>
                  </a:schemeClr>
                </a:solidFill>
                <a:latin typeface="Cambria" pitchFamily="18" charset="0"/>
              </a:rPr>
              <a:t>right to seek compensation </a:t>
            </a:r>
            <a:r>
              <a:rPr lang="en-GB" sz="1600" dirty="0">
                <a:solidFill>
                  <a:schemeClr val="accent6">
                    <a:lumMod val="50000"/>
                  </a:schemeClr>
                </a:solidFill>
                <a:latin typeface="Cambria" pitchFamily="18" charset="0"/>
              </a:rPr>
              <a:t>of the proportional share of actually incurred costs, and featuring its name in the announcement</a:t>
            </a:r>
            <a:endParaRPr lang="en-US" sz="1600" dirty="0">
              <a:solidFill>
                <a:schemeClr val="accent6">
                  <a:lumMod val="50000"/>
                </a:schemeClr>
              </a:solidFill>
              <a:latin typeface="Cambria" pitchFamily="18" charset="0"/>
            </a:endParaRPr>
          </a:p>
          <a:p>
            <a:pPr marL="108000" indent="457200" algn="just">
              <a:spcAft>
                <a:spcPts val="0"/>
              </a:spcAft>
              <a:buFont typeface="Wingdings" pitchFamily="2" charset="2"/>
              <a:buChar char="Ø"/>
              <a:defRPr/>
            </a:pPr>
            <a:r>
              <a:rPr lang="en-GB" sz="1600" dirty="0">
                <a:solidFill>
                  <a:schemeClr val="accent6">
                    <a:lumMod val="50000"/>
                  </a:schemeClr>
                </a:solidFill>
                <a:latin typeface="Cambria" pitchFamily="18" charset="0"/>
              </a:rPr>
              <a:t>The </a:t>
            </a:r>
            <a:r>
              <a:rPr lang="sr-Latn-CS" sz="1600" dirty="0">
                <a:solidFill>
                  <a:schemeClr val="accent6">
                    <a:lumMod val="50000"/>
                  </a:schemeClr>
                </a:solidFill>
                <a:latin typeface="Cambria" pitchFamily="18" charset="0"/>
              </a:rPr>
              <a:t>right </a:t>
            </a:r>
            <a:r>
              <a:rPr lang="en-GB" sz="1600" dirty="0">
                <a:solidFill>
                  <a:schemeClr val="accent6">
                    <a:lumMod val="50000"/>
                  </a:schemeClr>
                </a:solidFill>
                <a:latin typeface="Cambria" pitchFamily="18" charset="0"/>
              </a:rPr>
              <a:t>to short information may be exercised even as regards access to major events for the society not broadcast as per exclusive rights</a:t>
            </a:r>
            <a:endParaRPr lang="en-US" sz="1600" dirty="0">
              <a:solidFill>
                <a:schemeClr val="accent6">
                  <a:lumMod val="50000"/>
                </a:schemeClr>
              </a:solidFill>
              <a:latin typeface="Cambria" pitchFamily="18" charset="0"/>
            </a:endParaRPr>
          </a:p>
          <a:p>
            <a:pPr algn="ctr">
              <a:spcBef>
                <a:spcPts val="600"/>
              </a:spcBef>
              <a:spcAft>
                <a:spcPts val="600"/>
              </a:spcAft>
              <a:defRPr/>
            </a:pPr>
            <a:r>
              <a:rPr lang="en-US" sz="1600" dirty="0">
                <a:latin typeface="Arial" pitchFamily="34" charset="0"/>
                <a:cs typeface="Arial" pitchFamily="34" charset="0"/>
              </a:rPr>
              <a:t>	</a:t>
            </a:r>
            <a:r>
              <a:rPr lang="en-GB" sz="1600" dirty="0">
                <a:solidFill>
                  <a:schemeClr val="accent6">
                    <a:lumMod val="50000"/>
                  </a:schemeClr>
                </a:solidFill>
                <a:latin typeface="Cambria" pitchFamily="18" charset="0"/>
              </a:rPr>
              <a:t>(Article 6</a:t>
            </a:r>
            <a:r>
              <a:rPr lang="sr-Latn-CS" sz="1600" dirty="0">
                <a:solidFill>
                  <a:schemeClr val="accent6">
                    <a:lumMod val="50000"/>
                  </a:schemeClr>
                </a:solidFill>
                <a:latin typeface="Cambria" pitchFamily="18" charset="0"/>
              </a:rPr>
              <a:t>9</a:t>
            </a:r>
            <a:r>
              <a:rPr lang="en-GB" sz="1600" dirty="0">
                <a:solidFill>
                  <a:schemeClr val="accent6">
                    <a:lumMod val="50000"/>
                  </a:schemeClr>
                </a:solidFill>
                <a:latin typeface="Cambria" pitchFamily="18" charset="0"/>
              </a:rPr>
              <a:t>)</a:t>
            </a:r>
            <a:endParaRPr lang="en-US" sz="1600" dirty="0">
              <a:solidFill>
                <a:schemeClr val="accent6">
                  <a:lumMod val="50000"/>
                </a:schemeClr>
              </a:solidFill>
              <a:latin typeface="Cambria" pitchFamily="18"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7D6C1138-A2D3-4A98-B67D-26391A55AF3F}" type="slidenum">
              <a:rPr lang="en-US" sz="1000" smtClean="0">
                <a:latin typeface="Cambria" pitchFamily="18" charset="0"/>
              </a:rPr>
              <a:pPr>
                <a:defRPr/>
              </a:pPr>
              <a:t>15</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46083"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46084"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609600"/>
            <a:ext cx="9144000" cy="762000"/>
          </a:xfrm>
          <a:prstGeom prst="rect">
            <a:avLst/>
          </a:prstGeom>
          <a:noFill/>
          <a:ln w="9525">
            <a:noFill/>
            <a:miter lim="800000"/>
            <a:headEnd/>
            <a:tailEnd/>
          </a:ln>
        </p:spPr>
        <p:txBody>
          <a:bodyPr anchor="ctr">
            <a:normAutofit/>
          </a:bodyPr>
          <a:lstStyle/>
          <a:p>
            <a:pPr algn="ctr">
              <a:lnSpc>
                <a:spcPct val="80000"/>
              </a:lnSpc>
              <a:spcBef>
                <a:spcPts val="600"/>
              </a:spcBef>
              <a:spcAft>
                <a:spcPts val="600"/>
              </a:spcAft>
            </a:pPr>
            <a:endParaRPr lang="sr-Latn-CS" sz="1100" b="1">
              <a:solidFill>
                <a:schemeClr val="hlink"/>
              </a:solidFill>
              <a:latin typeface="Cambria" pitchFamily="18" charset="0"/>
            </a:endParaRPr>
          </a:p>
          <a:p>
            <a:pPr algn="ctr">
              <a:lnSpc>
                <a:spcPct val="80000"/>
              </a:lnSpc>
              <a:spcBef>
                <a:spcPts val="600"/>
              </a:spcBef>
              <a:spcAft>
                <a:spcPts val="600"/>
              </a:spcAft>
            </a:pPr>
            <a:r>
              <a:rPr lang="sr-Latn-CS" sz="2400" b="1">
                <a:solidFill>
                  <a:schemeClr val="hlink"/>
                </a:solidFill>
                <a:latin typeface="Cambria" pitchFamily="18" charset="0"/>
              </a:rPr>
              <a:t>European </a:t>
            </a:r>
            <a:r>
              <a:rPr lang="en-GB" sz="2400" b="1">
                <a:solidFill>
                  <a:schemeClr val="hlink"/>
                </a:solidFill>
                <a:latin typeface="Cambria" pitchFamily="18" charset="0"/>
              </a:rPr>
              <a:t>Audiovisual </a:t>
            </a:r>
            <a:r>
              <a:rPr lang="en-US" sz="2400" b="1">
                <a:solidFill>
                  <a:schemeClr val="hlink"/>
                </a:solidFill>
                <a:latin typeface="Cambria" pitchFamily="18" charset="0"/>
              </a:rPr>
              <a:t>W</a:t>
            </a:r>
            <a:r>
              <a:rPr lang="sr-Latn-CS" sz="2400" b="1">
                <a:solidFill>
                  <a:schemeClr val="hlink"/>
                </a:solidFill>
                <a:latin typeface="Cambria" pitchFamily="18" charset="0"/>
              </a:rPr>
              <a:t>orks (1) </a:t>
            </a:r>
          </a:p>
          <a:p>
            <a:pPr algn="ctr">
              <a:lnSpc>
                <a:spcPct val="80000"/>
              </a:lnSpc>
            </a:pPr>
            <a:endParaRPr lang="en-US" sz="1100" b="1">
              <a:solidFill>
                <a:schemeClr val="hlink"/>
              </a:solidFill>
              <a:latin typeface="Cambria" pitchFamily="18" charset="0"/>
            </a:endParaRPr>
          </a:p>
        </p:txBody>
      </p:sp>
      <p:pic>
        <p:nvPicPr>
          <p:cNvPr id="46088"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524000"/>
            <a:ext cx="8424863" cy="4953000"/>
          </a:xfrm>
          <a:prstGeom prst="rect">
            <a:avLst/>
          </a:prstGeom>
          <a:noFill/>
          <a:ln w="9525">
            <a:noFill/>
            <a:miter lim="800000"/>
            <a:headEnd/>
            <a:tailEnd/>
          </a:ln>
        </p:spPr>
        <p:txBody>
          <a:bodyPr/>
          <a:lstStyle/>
          <a:p>
            <a:pPr marL="108000" indent="457200" algn="just">
              <a:spcBef>
                <a:spcPts val="1200"/>
              </a:spcBef>
              <a:spcAft>
                <a:spcPts val="1200"/>
              </a:spcAft>
              <a:buFont typeface="Wingdings" pitchFamily="2" charset="2"/>
              <a:buChar char="Ø"/>
              <a:defRPr/>
            </a:pPr>
            <a:endParaRPr lang="sr-Latn-CS" sz="1600" dirty="0">
              <a:solidFill>
                <a:schemeClr val="accent6">
                  <a:lumMod val="50000"/>
                </a:schemeClr>
              </a:solidFill>
              <a:latin typeface="Cambria" pitchFamily="18" charset="0"/>
            </a:endParaRPr>
          </a:p>
          <a:p>
            <a:pPr marL="108000" indent="457200" algn="just">
              <a:spcBef>
                <a:spcPts val="0"/>
              </a:spcBef>
              <a:spcAft>
                <a:spcPts val="1200"/>
              </a:spcAft>
              <a:buFont typeface="Wingdings" pitchFamily="2" charset="2"/>
              <a:buChar char="Ø"/>
              <a:defRPr/>
            </a:pPr>
            <a:r>
              <a:rPr lang="en-GB" sz="1600" dirty="0">
                <a:solidFill>
                  <a:schemeClr val="accent6">
                    <a:lumMod val="50000"/>
                  </a:schemeClr>
                </a:solidFill>
                <a:latin typeface="Cambria" pitchFamily="18" charset="0"/>
              </a:rPr>
              <a:t>Defined in relation </a:t>
            </a:r>
            <a:r>
              <a:rPr lang="en-GB" sz="1600" b="1" dirty="0">
                <a:solidFill>
                  <a:schemeClr val="accent6">
                    <a:lumMod val="50000"/>
                  </a:schemeClr>
                </a:solidFill>
                <a:latin typeface="Cambria" pitchFamily="18" charset="0"/>
              </a:rPr>
              <a:t>to country of origin </a:t>
            </a:r>
            <a:r>
              <a:rPr lang="en-GB" sz="1600" dirty="0">
                <a:solidFill>
                  <a:schemeClr val="accent6">
                    <a:lumMod val="50000"/>
                  </a:schemeClr>
                </a:solidFill>
                <a:latin typeface="Cambria" pitchFamily="18" charset="0"/>
              </a:rPr>
              <a:t>(EU member States, states parties to the ECTT) </a:t>
            </a:r>
            <a:r>
              <a:rPr lang="en-GB" sz="1600" b="1" dirty="0">
                <a:solidFill>
                  <a:schemeClr val="accent6">
                    <a:lumMod val="50000"/>
                  </a:schemeClr>
                </a:solidFill>
                <a:latin typeface="Cambria" pitchFamily="18" charset="0"/>
              </a:rPr>
              <a:t>fulfilling</a:t>
            </a:r>
            <a:r>
              <a:rPr lang="en-GB" sz="1600" dirty="0">
                <a:solidFill>
                  <a:schemeClr val="accent6">
                    <a:lumMod val="50000"/>
                  </a:schemeClr>
                </a:solidFill>
                <a:latin typeface="Cambria" pitchFamily="18" charset="0"/>
              </a:rPr>
              <a:t> the defined </a:t>
            </a:r>
            <a:r>
              <a:rPr lang="en-GB" sz="1600" b="1" dirty="0">
                <a:solidFill>
                  <a:schemeClr val="accent6">
                    <a:lumMod val="50000"/>
                  </a:schemeClr>
                </a:solidFill>
                <a:latin typeface="Cambria" pitchFamily="18" charset="0"/>
              </a:rPr>
              <a:t>conditions</a:t>
            </a:r>
            <a:r>
              <a:rPr lang="en-GB" sz="1600" dirty="0">
                <a:solidFill>
                  <a:schemeClr val="accent6">
                    <a:lumMod val="50000"/>
                  </a:schemeClr>
                </a:solidFill>
                <a:latin typeface="Cambria" pitchFamily="18" charset="0"/>
              </a:rPr>
              <a:t> </a:t>
            </a:r>
            <a:r>
              <a:rPr lang="sr-Latn-CS" sz="1600" dirty="0">
                <a:solidFill>
                  <a:schemeClr val="accent6">
                    <a:lumMod val="50000"/>
                  </a:schemeClr>
                </a:solidFill>
                <a:latin typeface="Cambria" pitchFamily="18" charset="0"/>
              </a:rPr>
              <a:t>mentioned </a:t>
            </a:r>
            <a:r>
              <a:rPr lang="en-GB" sz="1600" dirty="0">
                <a:solidFill>
                  <a:schemeClr val="accent6">
                    <a:lumMod val="50000"/>
                  </a:schemeClr>
                </a:solidFill>
                <a:latin typeface="Cambria" pitchFamily="18" charset="0"/>
              </a:rPr>
              <a:t>below or </a:t>
            </a:r>
            <a:r>
              <a:rPr lang="en-GB" sz="1600" b="1" dirty="0">
                <a:solidFill>
                  <a:schemeClr val="accent6">
                    <a:lumMod val="50000"/>
                  </a:schemeClr>
                </a:solidFill>
                <a:latin typeface="Cambria" pitchFamily="18" charset="0"/>
              </a:rPr>
              <a:t>co-produced</a:t>
            </a:r>
            <a:r>
              <a:rPr lang="en-GB" sz="1600" dirty="0">
                <a:solidFill>
                  <a:schemeClr val="accent6">
                    <a:lumMod val="50000"/>
                  </a:schemeClr>
                </a:solidFill>
                <a:latin typeface="Cambria" pitchFamily="18" charset="0"/>
              </a:rPr>
              <a:t> within the framework of agreements related to the audiovisual sector concluded between EU Member States and third countries and fulfilling the conditions defined in each of those agreements</a:t>
            </a:r>
            <a:endParaRPr lang="en-U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Mainly </a:t>
            </a:r>
            <a:r>
              <a:rPr lang="en-GB" sz="1600" b="1" dirty="0">
                <a:solidFill>
                  <a:schemeClr val="accent6">
                    <a:lumMod val="50000"/>
                  </a:schemeClr>
                </a:solidFill>
                <a:latin typeface="Cambria" pitchFamily="18" charset="0"/>
              </a:rPr>
              <a:t>made with authors/workers residing in EU Member States or state parties to the ECTT</a:t>
            </a:r>
            <a:r>
              <a:rPr lang="en-GB" sz="1600" dirty="0">
                <a:solidFill>
                  <a:schemeClr val="accent6">
                    <a:lumMod val="50000"/>
                  </a:schemeClr>
                </a:solidFill>
                <a:latin typeface="Cambria" pitchFamily="18" charset="0"/>
              </a:rPr>
              <a:t> provided that they comply with one of the conditions related </a:t>
            </a:r>
            <a:r>
              <a:rPr lang="en-GB" sz="1600" b="1" dirty="0">
                <a:solidFill>
                  <a:schemeClr val="accent6">
                    <a:lumMod val="50000"/>
                  </a:schemeClr>
                </a:solidFill>
                <a:latin typeface="Cambria" pitchFamily="18" charset="0"/>
              </a:rPr>
              <a:t>to origin of the producers, supervision of production of works </a:t>
            </a:r>
            <a:r>
              <a:rPr lang="sr-Latn-CS" sz="1600" b="1" dirty="0">
                <a:solidFill>
                  <a:schemeClr val="accent6">
                    <a:lumMod val="50000"/>
                  </a:schemeClr>
                </a:solidFill>
                <a:latin typeface="Cambria" pitchFamily="18" charset="0"/>
              </a:rPr>
              <a:t>or </a:t>
            </a:r>
            <a:r>
              <a:rPr lang="en-GB" sz="1600" b="1" dirty="0">
                <a:solidFill>
                  <a:schemeClr val="accent6">
                    <a:lumMod val="50000"/>
                  </a:schemeClr>
                </a:solidFill>
                <a:latin typeface="Cambria" pitchFamily="18" charset="0"/>
              </a:rPr>
              <a:t>the contribution of co-producers to the total co-production </a:t>
            </a:r>
            <a:endParaRPr lang="en-US" sz="1600" b="1"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If not works within the meaning above produced within the framework of bilateral co-production treaties concluded between EU Member States and third countries – to be deemed European works if the co-producers from the Community supply a majority share of the total cost of production and that the production is not controlled by one or more producers established outside the territory of the EU Member States</a:t>
            </a:r>
            <a:endParaRPr lang="en-US" sz="1600" dirty="0">
              <a:solidFill>
                <a:schemeClr val="accent6">
                  <a:lumMod val="50000"/>
                </a:schemeClr>
              </a:solidFill>
              <a:latin typeface="Cambria" pitchFamily="18" charset="0"/>
            </a:endParaRPr>
          </a:p>
          <a:p>
            <a:pPr marL="108000" indent="457200" algn="r">
              <a:spcAft>
                <a:spcPts val="1200"/>
              </a:spcAft>
              <a:defRPr/>
            </a:pP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Article 60</a:t>
            </a:r>
            <a:r>
              <a:rPr lang="sr-Latn-CS" sz="1600" dirty="0">
                <a:solidFill>
                  <a:schemeClr val="accent6">
                    <a:lumMod val="50000"/>
                  </a:schemeClr>
                </a:solidFill>
                <a:latin typeface="Cambria" pitchFamily="18" charset="0"/>
              </a:rPr>
              <a:t>)</a:t>
            </a: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8E6AF680-F873-43A4-9D16-4E1AADE8A568}" type="slidenum">
              <a:rPr lang="en-US" sz="1000" smtClean="0">
                <a:latin typeface="Cambria" pitchFamily="18" charset="0"/>
              </a:rPr>
              <a:pPr>
                <a:defRPr/>
              </a:pPr>
              <a:t>16</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4813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48132"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609600"/>
            <a:ext cx="9144000" cy="762000"/>
          </a:xfrm>
          <a:prstGeom prst="rect">
            <a:avLst/>
          </a:prstGeom>
          <a:noFill/>
          <a:ln w="9525">
            <a:noFill/>
            <a:miter lim="800000"/>
            <a:headEnd/>
            <a:tailEnd/>
          </a:ln>
        </p:spPr>
        <p:txBody>
          <a:bodyPr anchor="ctr">
            <a:normAutofit/>
          </a:bodyPr>
          <a:lstStyle/>
          <a:p>
            <a:pPr algn="ctr">
              <a:lnSpc>
                <a:spcPct val="80000"/>
              </a:lnSpc>
              <a:spcBef>
                <a:spcPts val="600"/>
              </a:spcBef>
              <a:spcAft>
                <a:spcPts val="600"/>
              </a:spcAft>
            </a:pPr>
            <a:endParaRPr lang="sr-Latn-CS" sz="1100" b="1">
              <a:solidFill>
                <a:schemeClr val="hlink"/>
              </a:solidFill>
              <a:latin typeface="Cambria" pitchFamily="18" charset="0"/>
            </a:endParaRPr>
          </a:p>
          <a:p>
            <a:pPr algn="ctr">
              <a:lnSpc>
                <a:spcPct val="80000"/>
              </a:lnSpc>
              <a:spcBef>
                <a:spcPts val="600"/>
              </a:spcBef>
              <a:spcAft>
                <a:spcPts val="600"/>
              </a:spcAft>
            </a:pPr>
            <a:r>
              <a:rPr lang="sr-Latn-CS" sz="2400" b="1">
                <a:solidFill>
                  <a:schemeClr val="hlink"/>
                </a:solidFill>
                <a:latin typeface="Cambria" pitchFamily="18" charset="0"/>
              </a:rPr>
              <a:t>European </a:t>
            </a:r>
            <a:r>
              <a:rPr lang="en-GB" sz="2400" b="1">
                <a:solidFill>
                  <a:schemeClr val="hlink"/>
                </a:solidFill>
                <a:latin typeface="Cambria" pitchFamily="18" charset="0"/>
              </a:rPr>
              <a:t>Audiovisual </a:t>
            </a:r>
            <a:r>
              <a:rPr lang="en-US" sz="2400" b="1">
                <a:solidFill>
                  <a:schemeClr val="hlink"/>
                </a:solidFill>
                <a:latin typeface="Cambria" pitchFamily="18" charset="0"/>
              </a:rPr>
              <a:t>W</a:t>
            </a:r>
            <a:r>
              <a:rPr lang="sr-Latn-CS" sz="2400" b="1">
                <a:solidFill>
                  <a:schemeClr val="hlink"/>
                </a:solidFill>
                <a:latin typeface="Cambria" pitchFamily="18" charset="0"/>
              </a:rPr>
              <a:t>orks (2) </a:t>
            </a:r>
          </a:p>
          <a:p>
            <a:pPr algn="ctr">
              <a:lnSpc>
                <a:spcPct val="80000"/>
              </a:lnSpc>
            </a:pPr>
            <a:endParaRPr lang="en-US" sz="1100" b="1">
              <a:solidFill>
                <a:schemeClr val="hlink"/>
              </a:solidFill>
              <a:latin typeface="Cambria" pitchFamily="18" charset="0"/>
            </a:endParaRPr>
          </a:p>
        </p:txBody>
      </p:sp>
      <p:pic>
        <p:nvPicPr>
          <p:cNvPr id="48136"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1200"/>
              </a:spcBef>
              <a:spcAft>
                <a:spcPts val="1200"/>
              </a:spcAft>
              <a:buFont typeface="Wingdings" pitchFamily="2" charset="2"/>
              <a:buChar char="Ø"/>
              <a:defRPr/>
            </a:pPr>
            <a:endParaRPr lang="sr-Latn-C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A </a:t>
            </a:r>
            <a:r>
              <a:rPr lang="en-GB" sz="1600" b="1" dirty="0">
                <a:solidFill>
                  <a:schemeClr val="accent6">
                    <a:lumMod val="50000"/>
                  </a:schemeClr>
                </a:solidFill>
                <a:latin typeface="Cambria" pitchFamily="18" charset="0"/>
              </a:rPr>
              <a:t>broadcaster</a:t>
            </a:r>
            <a:r>
              <a:rPr lang="en-GB" sz="1600" dirty="0">
                <a:solidFill>
                  <a:schemeClr val="accent6">
                    <a:lumMod val="50000"/>
                  </a:schemeClr>
                </a:solidFill>
                <a:latin typeface="Cambria" pitchFamily="18" charset="0"/>
              </a:rPr>
              <a:t> is obliged to ensure that European audiovisual works make up </a:t>
            </a:r>
            <a:r>
              <a:rPr lang="en-GB" sz="1600" b="1" dirty="0">
                <a:solidFill>
                  <a:schemeClr val="accent6">
                    <a:lumMod val="50000"/>
                  </a:schemeClr>
                </a:solidFill>
                <a:latin typeface="Cambria" pitchFamily="18" charset="0"/>
              </a:rPr>
              <a:t>at least 51% of its annual transmission time</a:t>
            </a:r>
            <a:r>
              <a:rPr lang="sr-Latn-CS" sz="1600" b="1" dirty="0">
                <a:solidFill>
                  <a:schemeClr val="accent6">
                    <a:lumMod val="50000"/>
                  </a:schemeClr>
                </a:solidFill>
                <a:latin typeface="Cambria" pitchFamily="18" charset="0"/>
              </a:rPr>
              <a:t> </a:t>
            </a:r>
            <a:r>
              <a:rPr lang="sr-Latn-CS" sz="1600" b="1" dirty="0">
                <a:solidFill>
                  <a:schemeClr val="accent6">
                    <a:lumMod val="50000"/>
                  </a:schemeClr>
                </a:solidFill>
                <a:latin typeface="Cambria" pitchFamily="18" charset="0"/>
                <a:sym typeface="Wingdings" pitchFamily="2" charset="2"/>
              </a:rPr>
              <a:t> </a:t>
            </a:r>
            <a:r>
              <a:rPr lang="en-GB" sz="1600" b="1" u="sng" dirty="0">
                <a:solidFill>
                  <a:schemeClr val="accent6">
                    <a:lumMod val="50000"/>
                  </a:schemeClr>
                </a:solidFill>
                <a:latin typeface="Cambria" pitchFamily="18" charset="0"/>
              </a:rPr>
              <a:t>as of 01 January 2013</a:t>
            </a:r>
            <a:endParaRPr lang="en-US" sz="1600" u="sng"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b="1" dirty="0">
                <a:solidFill>
                  <a:schemeClr val="accent6">
                    <a:lumMod val="50000"/>
                  </a:schemeClr>
                </a:solidFill>
                <a:latin typeface="Cambria" pitchFamily="18" charset="0"/>
              </a:rPr>
              <a:t>Not included </a:t>
            </a:r>
            <a:r>
              <a:rPr lang="en-GB" sz="1600" dirty="0">
                <a:solidFill>
                  <a:schemeClr val="accent6">
                    <a:lumMod val="50000"/>
                  </a:schemeClr>
                </a:solidFill>
                <a:latin typeface="Cambria" pitchFamily="18" charset="0"/>
              </a:rPr>
              <a:t>- news, sport events, advertising, teletext and teleshopping</a:t>
            </a:r>
            <a:endParaRPr lang="en-U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b="1" dirty="0">
                <a:solidFill>
                  <a:schemeClr val="accent6">
                    <a:lumMod val="50000"/>
                  </a:schemeClr>
                </a:solidFill>
                <a:latin typeface="Cambria" pitchFamily="18" charset="0"/>
              </a:rPr>
              <a:t>Included</a:t>
            </a:r>
            <a:r>
              <a:rPr lang="en-GB" sz="1600" dirty="0">
                <a:solidFill>
                  <a:schemeClr val="accent6">
                    <a:lumMod val="50000"/>
                  </a:schemeClr>
                </a:solidFill>
                <a:latin typeface="Cambria" pitchFamily="18" charset="0"/>
              </a:rPr>
              <a:t> –</a:t>
            </a:r>
            <a:r>
              <a:rPr lang="sr-Latn-CS" sz="1600" dirty="0">
                <a:solidFill>
                  <a:schemeClr val="accent6">
                    <a:lumMod val="50000"/>
                  </a:schemeClr>
                </a:solidFill>
                <a:latin typeface="Cambria" pitchFamily="18" charset="0"/>
              </a:rPr>
              <a:t> audiovisual </a:t>
            </a:r>
            <a:r>
              <a:rPr lang="en-GB" sz="1600" dirty="0">
                <a:solidFill>
                  <a:schemeClr val="accent6">
                    <a:lumMod val="50000"/>
                  </a:schemeClr>
                </a:solidFill>
                <a:latin typeface="Cambria" pitchFamily="18" charset="0"/>
              </a:rPr>
              <a:t>works </a:t>
            </a:r>
            <a:r>
              <a:rPr lang="sr-Latn-CS" sz="1600" dirty="0">
                <a:solidFill>
                  <a:schemeClr val="accent6">
                    <a:lumMod val="50000"/>
                  </a:schemeClr>
                </a:solidFill>
                <a:latin typeface="Cambria" pitchFamily="18" charset="0"/>
              </a:rPr>
              <a:t>within in-house </a:t>
            </a:r>
            <a:r>
              <a:rPr lang="en-GB" sz="1600" dirty="0">
                <a:solidFill>
                  <a:schemeClr val="accent6">
                    <a:lumMod val="50000"/>
                  </a:schemeClr>
                </a:solidFill>
                <a:latin typeface="Cambria" pitchFamily="18" charset="0"/>
              </a:rPr>
              <a:t>production </a:t>
            </a:r>
            <a:endParaRPr lang="en-U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If </a:t>
            </a:r>
            <a:r>
              <a:rPr lang="sr-Latn-CS" sz="1600" dirty="0">
                <a:solidFill>
                  <a:schemeClr val="accent6">
                    <a:lumMod val="50000"/>
                  </a:schemeClr>
                </a:solidFill>
                <a:latin typeface="Cambria" pitchFamily="18" charset="0"/>
              </a:rPr>
              <a:t>51% </a:t>
            </a:r>
            <a:r>
              <a:rPr lang="en-GB" sz="1600" dirty="0">
                <a:solidFill>
                  <a:schemeClr val="accent6">
                    <a:lumMod val="50000"/>
                  </a:schemeClr>
                </a:solidFill>
                <a:latin typeface="Cambria" pitchFamily="18" charset="0"/>
              </a:rPr>
              <a:t>quota not achieved, a broadcaster is obliged each year to increase this share as compared to the previous year, with least initial </a:t>
            </a:r>
            <a:r>
              <a:rPr lang="en-GB" sz="1600" b="1" dirty="0">
                <a:solidFill>
                  <a:schemeClr val="accent6">
                    <a:lumMod val="50000"/>
                  </a:schemeClr>
                </a:solidFill>
                <a:latin typeface="Cambria" pitchFamily="18" charset="0"/>
              </a:rPr>
              <a:t>share </a:t>
            </a:r>
            <a:r>
              <a:rPr lang="sr-Latn-CS" sz="1600" b="1" dirty="0">
                <a:solidFill>
                  <a:schemeClr val="accent6">
                    <a:lumMod val="50000"/>
                  </a:schemeClr>
                </a:solidFill>
                <a:latin typeface="Cambria" pitchFamily="18" charset="0"/>
              </a:rPr>
              <a:t>not lower than </a:t>
            </a:r>
            <a:r>
              <a:rPr lang="en-GB" sz="1600" b="1" dirty="0">
                <a:solidFill>
                  <a:schemeClr val="accent6">
                    <a:lumMod val="50000"/>
                  </a:schemeClr>
                </a:solidFill>
                <a:latin typeface="Cambria" pitchFamily="18" charset="0"/>
              </a:rPr>
              <a:t>5% of annual air time</a:t>
            </a:r>
            <a:endParaRPr lang="en-US" sz="1600" b="1"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The Council of the Agency sets more detailed conditions for increasing the share </a:t>
            </a:r>
            <a:endParaRPr lang="en-U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sr-Latn-CS" sz="1600" dirty="0">
                <a:solidFill>
                  <a:schemeClr val="accent6">
                    <a:lumMod val="50000"/>
                  </a:schemeClr>
                </a:solidFill>
                <a:latin typeface="Cambria" pitchFamily="18" charset="0"/>
              </a:rPr>
              <a:t>The </a:t>
            </a:r>
            <a:r>
              <a:rPr lang="en-GB" sz="1600" dirty="0">
                <a:solidFill>
                  <a:schemeClr val="accent6">
                    <a:lumMod val="50000"/>
                  </a:schemeClr>
                </a:solidFill>
                <a:latin typeface="Cambria" pitchFamily="18" charset="0"/>
              </a:rPr>
              <a:t>Council is obliged to report to the EC </a:t>
            </a:r>
            <a:r>
              <a:rPr lang="sr-Latn-CS" sz="1600" dirty="0">
                <a:solidFill>
                  <a:schemeClr val="accent6">
                    <a:lumMod val="50000"/>
                  </a:schemeClr>
                </a:solidFill>
                <a:latin typeface="Cambria" pitchFamily="18" charset="0"/>
              </a:rPr>
              <a:t>about </a:t>
            </a:r>
            <a:r>
              <a:rPr lang="en-GB" sz="1600" dirty="0">
                <a:solidFill>
                  <a:schemeClr val="accent6">
                    <a:lumMod val="50000"/>
                  </a:schemeClr>
                </a:solidFill>
                <a:latin typeface="Cambria" pitchFamily="18" charset="0"/>
              </a:rPr>
              <a:t>the implementation of these provisions not later than by 31 December 2014, and every two years afterwards</a:t>
            </a:r>
            <a:endParaRPr lang="sr-Latn-CS" sz="1600" dirty="0">
              <a:solidFill>
                <a:schemeClr val="accent6">
                  <a:lumMod val="50000"/>
                </a:schemeClr>
              </a:solidFill>
              <a:latin typeface="Cambria" pitchFamily="18" charset="0"/>
            </a:endParaRPr>
          </a:p>
          <a:p>
            <a:pPr marL="108000" indent="457200" algn="just">
              <a:spcAft>
                <a:spcPts val="0"/>
              </a:spcAft>
              <a:buFont typeface="Wingdings" pitchFamily="2" charset="2"/>
              <a:buChar char="Ø"/>
              <a:defRPr/>
            </a:pPr>
            <a:r>
              <a:rPr lang="sr-Latn-CS" sz="1600" dirty="0">
                <a:solidFill>
                  <a:schemeClr val="accent6">
                    <a:lumMod val="50000"/>
                  </a:schemeClr>
                </a:solidFill>
                <a:latin typeface="Cambria" pitchFamily="18" charset="0"/>
              </a:rPr>
              <a:t>Obligation </a:t>
            </a:r>
            <a:r>
              <a:rPr lang="sr-Latn-CS" sz="1600" b="1" dirty="0">
                <a:solidFill>
                  <a:schemeClr val="accent6">
                    <a:lumMod val="50000"/>
                  </a:schemeClr>
                </a:solidFill>
                <a:latin typeface="Cambria" pitchFamily="18" charset="0"/>
              </a:rPr>
              <a:t>not applicable </a:t>
            </a:r>
            <a:r>
              <a:rPr lang="en-GB" sz="1600" dirty="0">
                <a:solidFill>
                  <a:schemeClr val="accent6">
                    <a:lumMod val="50000"/>
                  </a:schemeClr>
                </a:solidFill>
                <a:latin typeface="Cambria" pitchFamily="18" charset="0"/>
              </a:rPr>
              <a:t>to broadcasters licensed to broadcast </a:t>
            </a:r>
            <a:r>
              <a:rPr lang="en-GB" sz="1600" b="1" dirty="0">
                <a:solidFill>
                  <a:schemeClr val="accent6">
                    <a:lumMod val="50000"/>
                  </a:schemeClr>
                </a:solidFill>
                <a:latin typeface="Cambria" pitchFamily="18" charset="0"/>
              </a:rPr>
              <a:t>locally</a:t>
            </a:r>
            <a:r>
              <a:rPr lang="en-GB" sz="1600" dirty="0">
                <a:solidFill>
                  <a:schemeClr val="accent6">
                    <a:lumMod val="50000"/>
                  </a:schemeClr>
                </a:solidFill>
                <a:latin typeface="Cambria" pitchFamily="18" charset="0"/>
              </a:rPr>
              <a:t> and </a:t>
            </a:r>
            <a:r>
              <a:rPr lang="en-GB" sz="1600" b="1" dirty="0">
                <a:solidFill>
                  <a:schemeClr val="accent6">
                    <a:lumMod val="50000"/>
                  </a:schemeClr>
                </a:solidFill>
                <a:latin typeface="Cambria" pitchFamily="18" charset="0"/>
              </a:rPr>
              <a:t>regionally</a:t>
            </a:r>
            <a:r>
              <a:rPr lang="en-GB" sz="1600" dirty="0">
                <a:solidFill>
                  <a:schemeClr val="accent6">
                    <a:lumMod val="50000"/>
                  </a:schemeClr>
                </a:solidFill>
                <a:latin typeface="Cambria" pitchFamily="18" charset="0"/>
              </a:rPr>
              <a:t>, broadcasters not included in regional or national networks, </a:t>
            </a:r>
            <a:r>
              <a:rPr lang="en-GB" sz="1600" b="1" dirty="0">
                <a:solidFill>
                  <a:schemeClr val="accent6">
                    <a:lumMod val="50000"/>
                  </a:schemeClr>
                </a:solidFill>
                <a:latin typeface="Cambria" pitchFamily="18" charset="0"/>
              </a:rPr>
              <a:t>no</a:t>
            </a:r>
            <a:r>
              <a:rPr lang="sr-Latn-CS" sz="1600" b="1" dirty="0">
                <a:solidFill>
                  <a:schemeClr val="accent6">
                    <a:lumMod val="50000"/>
                  </a:schemeClr>
                </a:solidFill>
                <a:latin typeface="Cambria" pitchFamily="18" charset="0"/>
              </a:rPr>
              <a:t>t</a:t>
            </a:r>
            <a:r>
              <a:rPr lang="en-GB" sz="1600" b="1" dirty="0">
                <a:solidFill>
                  <a:schemeClr val="accent6">
                    <a:lumMod val="50000"/>
                  </a:schemeClr>
                </a:solidFill>
                <a:latin typeface="Cambria" pitchFamily="18" charset="0"/>
              </a:rPr>
              <a:t>-for-profit </a:t>
            </a:r>
            <a:r>
              <a:rPr lang="en-GB" sz="1600" dirty="0">
                <a:solidFill>
                  <a:schemeClr val="accent6">
                    <a:lumMod val="50000"/>
                  </a:schemeClr>
                </a:solidFill>
                <a:latin typeface="Cambria" pitchFamily="18" charset="0"/>
              </a:rPr>
              <a:t>broadcasters and </a:t>
            </a:r>
            <a:r>
              <a:rPr lang="en-GB" sz="1600" b="1" dirty="0">
                <a:solidFill>
                  <a:schemeClr val="accent6">
                    <a:lumMod val="50000"/>
                  </a:schemeClr>
                </a:solidFill>
                <a:latin typeface="Cambria" pitchFamily="18" charset="0"/>
              </a:rPr>
              <a:t>radio</a:t>
            </a:r>
            <a:r>
              <a:rPr lang="en-GB" sz="1600" dirty="0">
                <a:solidFill>
                  <a:schemeClr val="accent6">
                    <a:lumMod val="50000"/>
                  </a:schemeClr>
                </a:solidFill>
                <a:latin typeface="Cambria" pitchFamily="18" charset="0"/>
              </a:rPr>
              <a:t> broadcasters</a:t>
            </a:r>
            <a:endParaRPr lang="en-US" sz="1600" dirty="0">
              <a:solidFill>
                <a:schemeClr val="accent6">
                  <a:lumMod val="50000"/>
                </a:schemeClr>
              </a:solidFill>
              <a:latin typeface="Cambria" pitchFamily="18" charset="0"/>
            </a:endParaRPr>
          </a:p>
          <a:p>
            <a:pPr algn="ctr">
              <a:defRPr/>
            </a:pP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Article</a:t>
            </a:r>
            <a:r>
              <a:rPr lang="sr-Latn-CS" sz="1600" dirty="0">
                <a:solidFill>
                  <a:schemeClr val="accent6">
                    <a:lumMod val="50000"/>
                  </a:schemeClr>
                </a:solidFill>
                <a:latin typeface="Cambria" pitchFamily="18" charset="0"/>
              </a:rPr>
              <a:t>s  </a:t>
            </a:r>
            <a:r>
              <a:rPr lang="en-GB" sz="1600" dirty="0">
                <a:solidFill>
                  <a:schemeClr val="accent6">
                    <a:lumMod val="50000"/>
                  </a:schemeClr>
                </a:solidFill>
                <a:latin typeface="Cambria" pitchFamily="18" charset="0"/>
              </a:rPr>
              <a:t>6</a:t>
            </a:r>
            <a:r>
              <a:rPr lang="sr-Latn-CS" sz="1600" dirty="0">
                <a:solidFill>
                  <a:schemeClr val="accent6">
                    <a:lumMod val="50000"/>
                  </a:schemeClr>
                </a:solidFill>
                <a:latin typeface="Cambria" pitchFamily="18" charset="0"/>
              </a:rPr>
              <a:t>1, 64)</a:t>
            </a: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07D55891-E163-4DD2-BBCC-2AB290E6A4B0}" type="slidenum">
              <a:rPr lang="en-US" sz="1000" smtClean="0">
                <a:latin typeface="Cambria" pitchFamily="18" charset="0"/>
              </a:rPr>
              <a:pPr>
                <a:defRPr/>
              </a:pPr>
              <a:t>17</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50179"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50180"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762000"/>
          </a:xfrm>
          <a:prstGeom prst="rect">
            <a:avLst/>
          </a:prstGeom>
          <a:noFill/>
          <a:ln w="9525">
            <a:noFill/>
            <a:miter lim="800000"/>
            <a:headEnd/>
            <a:tailEnd/>
          </a:ln>
        </p:spPr>
        <p:txBody>
          <a:bodyPr anchor="ctr">
            <a:normAutofit/>
          </a:bodyPr>
          <a:lstStyle/>
          <a:p>
            <a:pPr algn="ctr">
              <a:lnSpc>
                <a:spcPct val="80000"/>
              </a:lnSpc>
              <a:spcBef>
                <a:spcPts val="600"/>
              </a:spcBef>
              <a:spcAft>
                <a:spcPts val="600"/>
              </a:spcAft>
            </a:pPr>
            <a:endParaRPr lang="sr-Latn-CS" sz="1100" b="1">
              <a:solidFill>
                <a:schemeClr val="hlink"/>
              </a:solidFill>
              <a:latin typeface="Cambria" pitchFamily="18" charset="0"/>
            </a:endParaRPr>
          </a:p>
          <a:p>
            <a:pPr algn="ctr">
              <a:lnSpc>
                <a:spcPct val="80000"/>
              </a:lnSpc>
              <a:spcBef>
                <a:spcPts val="600"/>
              </a:spcBef>
              <a:spcAft>
                <a:spcPts val="600"/>
              </a:spcAft>
            </a:pPr>
            <a:r>
              <a:rPr lang="sr-Latn-CS" sz="2400" b="1">
                <a:solidFill>
                  <a:schemeClr val="hlink"/>
                </a:solidFill>
                <a:latin typeface="Cambria" pitchFamily="18" charset="0"/>
              </a:rPr>
              <a:t>European </a:t>
            </a:r>
            <a:r>
              <a:rPr lang="en-GB" sz="2400" b="1">
                <a:solidFill>
                  <a:schemeClr val="hlink"/>
                </a:solidFill>
                <a:latin typeface="Cambria" pitchFamily="18" charset="0"/>
              </a:rPr>
              <a:t>Audiovisual </a:t>
            </a:r>
            <a:r>
              <a:rPr lang="en-US" sz="2400" b="1">
                <a:solidFill>
                  <a:schemeClr val="hlink"/>
                </a:solidFill>
                <a:latin typeface="Cambria" pitchFamily="18" charset="0"/>
              </a:rPr>
              <a:t>W</a:t>
            </a:r>
            <a:r>
              <a:rPr lang="sr-Latn-CS" sz="2400" b="1">
                <a:solidFill>
                  <a:schemeClr val="hlink"/>
                </a:solidFill>
                <a:latin typeface="Cambria" pitchFamily="18" charset="0"/>
              </a:rPr>
              <a:t>orks (3) </a:t>
            </a:r>
          </a:p>
          <a:p>
            <a:pPr algn="ctr">
              <a:lnSpc>
                <a:spcPct val="80000"/>
              </a:lnSpc>
            </a:pPr>
            <a:endParaRPr lang="en-US" sz="1100" b="1">
              <a:solidFill>
                <a:schemeClr val="hlink"/>
              </a:solidFill>
              <a:latin typeface="Cambria" pitchFamily="18" charset="0"/>
            </a:endParaRPr>
          </a:p>
        </p:txBody>
      </p:sp>
      <p:pic>
        <p:nvPicPr>
          <p:cNvPr id="5018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1200"/>
              </a:spcBef>
              <a:spcAft>
                <a:spcPts val="1200"/>
              </a:spcAft>
              <a:buFont typeface="Wingdings" pitchFamily="2" charset="2"/>
              <a:buChar char="Ø"/>
              <a:defRPr/>
            </a:pPr>
            <a:endParaRPr lang="sr-Latn-C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b="1" dirty="0">
                <a:solidFill>
                  <a:schemeClr val="accent6">
                    <a:lumMod val="50000"/>
                  </a:schemeClr>
                </a:solidFill>
                <a:latin typeface="Cambria" pitchFamily="18" charset="0"/>
              </a:rPr>
              <a:t>An on-demand AVM service </a:t>
            </a:r>
            <a:r>
              <a:rPr lang="en-GB" sz="1600" dirty="0">
                <a:solidFill>
                  <a:schemeClr val="accent6">
                    <a:lumMod val="50000"/>
                  </a:schemeClr>
                </a:solidFill>
                <a:latin typeface="Cambria" pitchFamily="18" charset="0"/>
              </a:rPr>
              <a:t>provider is obliged to </a:t>
            </a:r>
            <a:r>
              <a:rPr lang="en-GB" sz="1600" b="1" dirty="0">
                <a:solidFill>
                  <a:schemeClr val="accent6">
                    <a:lumMod val="50000"/>
                  </a:schemeClr>
                </a:solidFill>
                <a:latin typeface="Cambria" pitchFamily="18" charset="0"/>
              </a:rPr>
              <a:t>promote production of &amp; access to European works</a:t>
            </a:r>
            <a:r>
              <a:rPr lang="en-GB" sz="1600" dirty="0">
                <a:solidFill>
                  <a:schemeClr val="accent6">
                    <a:lumMod val="50000"/>
                  </a:schemeClr>
                </a:solidFill>
                <a:latin typeface="Cambria" pitchFamily="18" charset="0"/>
              </a:rPr>
              <a:t> in the following manner:</a:t>
            </a:r>
            <a:endParaRPr lang="en-US" sz="1600" dirty="0">
              <a:solidFill>
                <a:schemeClr val="accent6">
                  <a:lumMod val="50000"/>
                </a:schemeClr>
              </a:solidFill>
              <a:latin typeface="Cambria" pitchFamily="18" charset="0"/>
            </a:endParaRPr>
          </a:p>
          <a:p>
            <a:pPr marL="565200" lvl="1"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by </a:t>
            </a:r>
            <a:r>
              <a:rPr lang="en-GB" sz="1600" b="1" dirty="0">
                <a:solidFill>
                  <a:schemeClr val="accent6">
                    <a:lumMod val="50000"/>
                  </a:schemeClr>
                </a:solidFill>
                <a:latin typeface="Cambria" pitchFamily="18" charset="0"/>
              </a:rPr>
              <a:t>financial contribution </a:t>
            </a:r>
            <a:r>
              <a:rPr lang="en-GB" sz="1600" dirty="0">
                <a:solidFill>
                  <a:schemeClr val="accent6">
                    <a:lumMod val="50000"/>
                  </a:schemeClr>
                </a:solidFill>
                <a:latin typeface="Cambria" pitchFamily="18" charset="0"/>
              </a:rPr>
              <a:t>to the production or acquisition </a:t>
            </a:r>
            <a:r>
              <a:rPr lang="sr-Latn-CS" sz="1600" dirty="0">
                <a:solidFill>
                  <a:schemeClr val="accent6">
                    <a:lumMod val="50000"/>
                  </a:schemeClr>
                </a:solidFill>
                <a:latin typeface="Cambria" pitchFamily="18" charset="0"/>
              </a:rPr>
              <a:t>of </a:t>
            </a:r>
            <a:r>
              <a:rPr lang="en-GB" sz="1600" dirty="0">
                <a:solidFill>
                  <a:schemeClr val="accent6">
                    <a:lumMod val="50000"/>
                  </a:schemeClr>
                </a:solidFill>
                <a:latin typeface="Cambria" pitchFamily="18" charset="0"/>
              </a:rPr>
              <a:t>rights </a:t>
            </a:r>
            <a:r>
              <a:rPr lang="sr-Latn-CS" sz="1600" dirty="0">
                <a:solidFill>
                  <a:schemeClr val="accent6">
                    <a:lumMod val="50000"/>
                  </a:schemeClr>
                </a:solidFill>
                <a:latin typeface="Cambria" pitchFamily="18" charset="0"/>
              </a:rPr>
              <a:t>for </a:t>
            </a:r>
            <a:r>
              <a:rPr lang="en-GB" sz="1600" dirty="0">
                <a:solidFill>
                  <a:schemeClr val="accent6">
                    <a:lumMod val="50000"/>
                  </a:schemeClr>
                </a:solidFill>
                <a:latin typeface="Cambria" pitchFamily="18" charset="0"/>
              </a:rPr>
              <a:t>European works;</a:t>
            </a:r>
            <a:endParaRPr lang="en-US" sz="1600" dirty="0">
              <a:solidFill>
                <a:schemeClr val="accent6">
                  <a:lumMod val="50000"/>
                </a:schemeClr>
              </a:solidFill>
              <a:latin typeface="Cambria" pitchFamily="18" charset="0"/>
            </a:endParaRPr>
          </a:p>
          <a:p>
            <a:pPr marL="565200" lvl="1"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by </a:t>
            </a:r>
            <a:r>
              <a:rPr lang="en-GB" sz="1600" b="1" dirty="0">
                <a:solidFill>
                  <a:schemeClr val="accent6">
                    <a:lumMod val="50000"/>
                  </a:schemeClr>
                </a:solidFill>
                <a:latin typeface="Cambria" pitchFamily="18" charset="0"/>
              </a:rPr>
              <a:t>inclusion and/or prominence </a:t>
            </a:r>
            <a:r>
              <a:rPr lang="en-GB" sz="1600" dirty="0">
                <a:solidFill>
                  <a:schemeClr val="accent6">
                    <a:lumMod val="50000"/>
                  </a:schemeClr>
                </a:solidFill>
                <a:latin typeface="Cambria" pitchFamily="18" charset="0"/>
              </a:rPr>
              <a:t>of European works in the catalogue of programmes offered.</a:t>
            </a:r>
            <a:endParaRPr lang="en-US" sz="1600"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The Council of the Agency sets the </a:t>
            </a:r>
            <a:r>
              <a:rPr lang="en-GB" sz="1600" b="1" dirty="0">
                <a:solidFill>
                  <a:schemeClr val="accent6">
                    <a:lumMod val="50000"/>
                  </a:schemeClr>
                </a:solidFill>
                <a:latin typeface="Cambria" pitchFamily="18" charset="0"/>
              </a:rPr>
              <a:t>performance criteria</a:t>
            </a:r>
            <a:endParaRPr lang="en-US" sz="1600" b="1"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An on-demand AVM service provider obliged to </a:t>
            </a:r>
            <a:r>
              <a:rPr lang="en-GB" sz="1600" b="1" dirty="0">
                <a:solidFill>
                  <a:schemeClr val="accent6">
                    <a:lumMod val="50000"/>
                  </a:schemeClr>
                </a:solidFill>
                <a:latin typeface="Cambria" pitchFamily="18" charset="0"/>
              </a:rPr>
              <a:t>provide</a:t>
            </a:r>
            <a:r>
              <a:rPr lang="en-GB" sz="1600" dirty="0">
                <a:solidFill>
                  <a:schemeClr val="accent6">
                    <a:lumMod val="50000"/>
                  </a:schemeClr>
                </a:solidFill>
                <a:latin typeface="Cambria" pitchFamily="18" charset="0"/>
              </a:rPr>
              <a:t> the Agency with the </a:t>
            </a:r>
            <a:r>
              <a:rPr lang="en-GB" sz="1600" b="1" dirty="0">
                <a:solidFill>
                  <a:schemeClr val="accent6">
                    <a:lumMod val="50000"/>
                  </a:schemeClr>
                </a:solidFill>
                <a:latin typeface="Cambria" pitchFamily="18" charset="0"/>
              </a:rPr>
              <a:t>data verifying compliance</a:t>
            </a:r>
            <a:endParaRPr lang="en-US" sz="1600" b="1" dirty="0">
              <a:solidFill>
                <a:schemeClr val="accent6">
                  <a:lumMod val="50000"/>
                </a:schemeClr>
              </a:solidFill>
              <a:latin typeface="Cambria" pitchFamily="18" charset="0"/>
            </a:endParaRPr>
          </a:p>
          <a:p>
            <a:pPr marL="108000" indent="457200" algn="just">
              <a:spcAft>
                <a:spcPts val="1200"/>
              </a:spcAft>
              <a:buFont typeface="Wingdings" pitchFamily="2" charset="2"/>
              <a:buChar char="Ø"/>
              <a:defRPr/>
            </a:pPr>
            <a:r>
              <a:rPr lang="en-GB" sz="1600" dirty="0">
                <a:solidFill>
                  <a:schemeClr val="accent6">
                    <a:lumMod val="50000"/>
                  </a:schemeClr>
                </a:solidFill>
                <a:latin typeface="Cambria" pitchFamily="18" charset="0"/>
              </a:rPr>
              <a:t> The Agency is obliged to </a:t>
            </a:r>
            <a:r>
              <a:rPr lang="en-GB" sz="1600" b="1" dirty="0">
                <a:solidFill>
                  <a:schemeClr val="accent6">
                    <a:lumMod val="50000"/>
                  </a:schemeClr>
                </a:solidFill>
                <a:latin typeface="Cambria" pitchFamily="18" charset="0"/>
              </a:rPr>
              <a:t>report to the EC </a:t>
            </a:r>
            <a:r>
              <a:rPr lang="en-GB" sz="1600" dirty="0">
                <a:solidFill>
                  <a:schemeClr val="accent6">
                    <a:lumMod val="50000"/>
                  </a:schemeClr>
                </a:solidFill>
                <a:latin typeface="Cambria" pitchFamily="18" charset="0"/>
              </a:rPr>
              <a:t>no later than 31 December 2014 and every four years thereafter on the implementation</a:t>
            </a:r>
            <a:endParaRPr lang="sr-Latn-CS" sz="1600" dirty="0">
              <a:solidFill>
                <a:schemeClr val="accent6">
                  <a:lumMod val="50000"/>
                </a:schemeClr>
              </a:solidFill>
              <a:latin typeface="Cambria" pitchFamily="18" charset="0"/>
            </a:endParaRPr>
          </a:p>
          <a:p>
            <a:pPr marL="108000" indent="457200" algn="r">
              <a:spcAft>
                <a:spcPts val="1200"/>
              </a:spcAft>
              <a:defRPr/>
            </a:pP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Article </a:t>
            </a:r>
            <a:r>
              <a:rPr lang="sr-Latn-CS" sz="1600" dirty="0">
                <a:solidFill>
                  <a:schemeClr val="accent6">
                    <a:lumMod val="50000"/>
                  </a:schemeClr>
                </a:solidFill>
                <a:latin typeface="Cambria" pitchFamily="18" charset="0"/>
              </a:rPr>
              <a:t>82)</a:t>
            </a: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B16DF545-AC8B-42CE-98CC-549A8D397E99}" type="slidenum">
              <a:rPr lang="en-US" sz="1000" smtClean="0">
                <a:latin typeface="Cambria" pitchFamily="18" charset="0"/>
              </a:rPr>
              <a:pPr>
                <a:defRPr/>
              </a:pPr>
              <a:t>18</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5222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52228"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762000"/>
          </a:xfrm>
          <a:prstGeom prst="rect">
            <a:avLst/>
          </a:prstGeom>
          <a:noFill/>
          <a:ln w="9525">
            <a:noFill/>
            <a:miter lim="800000"/>
            <a:headEnd/>
            <a:tailEnd/>
          </a:ln>
        </p:spPr>
        <p:txBody>
          <a:bodyPr anchor="ctr">
            <a:normAutofit/>
          </a:bodyPr>
          <a:lstStyle/>
          <a:p>
            <a:pPr algn="ctr">
              <a:lnSpc>
                <a:spcPct val="80000"/>
              </a:lnSpc>
              <a:spcBef>
                <a:spcPts val="600"/>
              </a:spcBef>
              <a:spcAft>
                <a:spcPts val="600"/>
              </a:spcAft>
            </a:pPr>
            <a:endParaRPr lang="sr-Latn-CS" sz="1100" b="1">
              <a:solidFill>
                <a:schemeClr val="hlink"/>
              </a:solidFill>
              <a:latin typeface="Cambria" pitchFamily="18" charset="0"/>
            </a:endParaRPr>
          </a:p>
          <a:p>
            <a:pPr algn="ctr">
              <a:lnSpc>
                <a:spcPct val="80000"/>
              </a:lnSpc>
              <a:spcBef>
                <a:spcPts val="600"/>
              </a:spcBef>
              <a:spcAft>
                <a:spcPts val="600"/>
              </a:spcAft>
            </a:pPr>
            <a:r>
              <a:rPr lang="sr-Latn-CS" sz="2400" b="1">
                <a:solidFill>
                  <a:schemeClr val="hlink"/>
                </a:solidFill>
                <a:latin typeface="Cambria" pitchFamily="18" charset="0"/>
              </a:rPr>
              <a:t>AV </a:t>
            </a:r>
            <a:r>
              <a:rPr lang="en-GB" sz="2400" b="1">
                <a:solidFill>
                  <a:schemeClr val="hlink"/>
                </a:solidFill>
                <a:latin typeface="Cambria" pitchFamily="18" charset="0"/>
              </a:rPr>
              <a:t>works of independent producers </a:t>
            </a:r>
            <a:r>
              <a:rPr lang="sr-Latn-CS" sz="2400" b="1">
                <a:solidFill>
                  <a:schemeClr val="hlink"/>
                </a:solidFill>
                <a:latin typeface="Cambria" pitchFamily="18" charset="0"/>
              </a:rPr>
              <a:t> </a:t>
            </a:r>
          </a:p>
          <a:p>
            <a:pPr algn="ctr">
              <a:lnSpc>
                <a:spcPct val="80000"/>
              </a:lnSpc>
            </a:pPr>
            <a:endParaRPr lang="en-US" sz="1100" b="1">
              <a:solidFill>
                <a:schemeClr val="hlink"/>
              </a:solidFill>
              <a:latin typeface="Cambria" pitchFamily="18" charset="0"/>
            </a:endParaRPr>
          </a:p>
        </p:txBody>
      </p:sp>
      <p:pic>
        <p:nvPicPr>
          <p:cNvPr id="5223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524000"/>
            <a:ext cx="8424863" cy="4953000"/>
          </a:xfrm>
          <a:prstGeom prst="rect">
            <a:avLst/>
          </a:prstGeom>
          <a:noFill/>
          <a:ln w="9525">
            <a:noFill/>
            <a:miter lim="800000"/>
            <a:headEnd/>
            <a:tailEnd/>
          </a:ln>
        </p:spPr>
        <p:txBody>
          <a:bodyPr/>
          <a:lstStyle/>
          <a:p>
            <a:pPr marL="108000" indent="457200" algn="just">
              <a:spcBef>
                <a:spcPts val="600"/>
              </a:spcBef>
              <a:spcAft>
                <a:spcPts val="600"/>
              </a:spcAft>
              <a:buFont typeface="Wingdings" pitchFamily="2" charset="2"/>
              <a:buChar char="Ø"/>
              <a:defRPr/>
            </a:pPr>
            <a:r>
              <a:rPr lang="en-GB" sz="1600" dirty="0">
                <a:solidFill>
                  <a:schemeClr val="accent6">
                    <a:lumMod val="50000"/>
                  </a:schemeClr>
                </a:solidFill>
                <a:latin typeface="Cambria" pitchFamily="18" charset="0"/>
              </a:rPr>
              <a:t>Audiovisual works of independent producers </a:t>
            </a:r>
            <a:r>
              <a:rPr lang="sr-Latn-CS" sz="1600" dirty="0">
                <a:solidFill>
                  <a:schemeClr val="accent6">
                    <a:lumMod val="50000"/>
                  </a:schemeClr>
                </a:solidFill>
                <a:latin typeface="Cambria" pitchFamily="18" charset="0"/>
              </a:rPr>
              <a:t>- </a:t>
            </a:r>
            <a:r>
              <a:rPr lang="en-GB" sz="1600" b="1" dirty="0">
                <a:solidFill>
                  <a:schemeClr val="accent6">
                    <a:lumMod val="50000"/>
                  </a:schemeClr>
                </a:solidFill>
                <a:latin typeface="Cambria" pitchFamily="18" charset="0"/>
              </a:rPr>
              <a:t>at least 10% of broadcaster’s annual transmission time </a:t>
            </a:r>
            <a:r>
              <a:rPr lang="sr-Latn-CS" sz="1600" b="1" dirty="0">
                <a:solidFill>
                  <a:schemeClr val="accent6">
                    <a:lumMod val="50000"/>
                  </a:schemeClr>
                </a:solidFill>
                <a:latin typeface="Cambria" pitchFamily="18" charset="0"/>
              </a:rPr>
              <a:t> </a:t>
            </a:r>
            <a:r>
              <a:rPr lang="sr-Latn-CS" sz="1600" b="1" dirty="0">
                <a:solidFill>
                  <a:schemeClr val="accent6">
                    <a:lumMod val="50000"/>
                  </a:schemeClr>
                </a:solidFill>
                <a:latin typeface="Cambria" pitchFamily="18" charset="0"/>
                <a:sym typeface="Wingdings" pitchFamily="2" charset="2"/>
              </a:rPr>
              <a:t> </a:t>
            </a:r>
            <a:r>
              <a:rPr lang="en-GB" sz="1600" b="1" u="sng" dirty="0">
                <a:solidFill>
                  <a:schemeClr val="accent6">
                    <a:lumMod val="50000"/>
                  </a:schemeClr>
                </a:solidFill>
                <a:latin typeface="Cambria" pitchFamily="18" charset="0"/>
              </a:rPr>
              <a:t>as of 01 January 2013</a:t>
            </a:r>
            <a:endParaRPr lang="en-US" sz="1600" b="1" u="sng" dirty="0">
              <a:solidFill>
                <a:schemeClr val="accent6">
                  <a:lumMod val="50000"/>
                </a:schemeClr>
              </a:solidFill>
              <a:latin typeface="Cambria" pitchFamily="18" charset="0"/>
            </a:endParaRPr>
          </a:p>
          <a:p>
            <a:pPr marL="108000" indent="457200" algn="just">
              <a:spcBef>
                <a:spcPts val="600"/>
              </a:spcBef>
              <a:spcAft>
                <a:spcPts val="600"/>
              </a:spcAft>
              <a:buFont typeface="Wingdings" pitchFamily="2" charset="2"/>
              <a:buChar char="Ø"/>
              <a:defRPr/>
            </a:pPr>
            <a:r>
              <a:rPr lang="en-GB" sz="1600" b="1" dirty="0">
                <a:solidFill>
                  <a:schemeClr val="accent6">
                    <a:lumMod val="50000"/>
                  </a:schemeClr>
                </a:solidFill>
                <a:latin typeface="Cambria" pitchFamily="18" charset="0"/>
              </a:rPr>
              <a:t>Not included </a:t>
            </a:r>
            <a:r>
              <a:rPr lang="en-GB" sz="1600" dirty="0">
                <a:solidFill>
                  <a:schemeClr val="accent6">
                    <a:lumMod val="50000"/>
                  </a:schemeClr>
                </a:solidFill>
                <a:latin typeface="Cambria" pitchFamily="18" charset="0"/>
              </a:rPr>
              <a:t>- news, sport events, advertising, teletext service and teleshopping </a:t>
            </a:r>
            <a:endParaRPr lang="en-US" sz="1600" dirty="0">
              <a:solidFill>
                <a:schemeClr val="accent6">
                  <a:lumMod val="50000"/>
                </a:schemeClr>
              </a:solidFill>
              <a:latin typeface="Cambria" pitchFamily="18" charset="0"/>
            </a:endParaRPr>
          </a:p>
          <a:p>
            <a:pPr marL="108000" indent="457200" algn="just">
              <a:spcBef>
                <a:spcPts val="600"/>
              </a:spcBef>
              <a:spcAft>
                <a:spcPts val="600"/>
              </a:spcAft>
              <a:buFont typeface="Wingdings" pitchFamily="2" charset="2"/>
              <a:buChar char="Ø"/>
              <a:defRPr/>
            </a:pPr>
            <a:r>
              <a:rPr lang="en-GB" sz="1600" b="1" dirty="0">
                <a:solidFill>
                  <a:schemeClr val="accent6">
                    <a:lumMod val="50000"/>
                  </a:schemeClr>
                </a:solidFill>
                <a:latin typeface="Cambria" pitchFamily="18" charset="0"/>
              </a:rPr>
              <a:t>If </a:t>
            </a:r>
            <a:r>
              <a:rPr lang="sr-Latn-CS" sz="1600" b="1" dirty="0">
                <a:solidFill>
                  <a:schemeClr val="accent6">
                    <a:lumMod val="50000"/>
                  </a:schemeClr>
                </a:solidFill>
                <a:latin typeface="Cambria" pitchFamily="18" charset="0"/>
              </a:rPr>
              <a:t>10% </a:t>
            </a:r>
            <a:r>
              <a:rPr lang="en-GB" sz="1600" b="1" dirty="0">
                <a:solidFill>
                  <a:schemeClr val="accent6">
                    <a:lumMod val="50000"/>
                  </a:schemeClr>
                </a:solidFill>
                <a:latin typeface="Cambria" pitchFamily="18" charset="0"/>
              </a:rPr>
              <a:t>quota not achieved</a:t>
            </a:r>
            <a:r>
              <a:rPr lang="en-GB" sz="1600" dirty="0">
                <a:solidFill>
                  <a:schemeClr val="accent6">
                    <a:lumMod val="50000"/>
                  </a:schemeClr>
                </a:solidFill>
                <a:latin typeface="Cambria" pitchFamily="18" charset="0"/>
              </a:rPr>
              <a:t>, a broadcaster is obliged </a:t>
            </a:r>
            <a:r>
              <a:rPr lang="en-GB" sz="1600" b="1" dirty="0">
                <a:solidFill>
                  <a:schemeClr val="accent6">
                    <a:lumMod val="50000"/>
                  </a:schemeClr>
                </a:solidFill>
                <a:latin typeface="Cambria" pitchFamily="18" charset="0"/>
              </a:rPr>
              <a:t>each year to increase </a:t>
            </a:r>
            <a:r>
              <a:rPr lang="en-GB" sz="1600" dirty="0">
                <a:solidFill>
                  <a:schemeClr val="accent6">
                    <a:lumMod val="50000"/>
                  </a:schemeClr>
                </a:solidFill>
                <a:latin typeface="Cambria" pitchFamily="18" charset="0"/>
              </a:rPr>
              <a:t>this share in accordance with the </a:t>
            </a:r>
            <a:r>
              <a:rPr lang="en-GB" sz="1600" b="1" dirty="0">
                <a:solidFill>
                  <a:schemeClr val="accent6">
                    <a:lumMod val="50000"/>
                  </a:schemeClr>
                </a:solidFill>
                <a:latin typeface="Cambria" pitchFamily="18" charset="0"/>
              </a:rPr>
              <a:t>requirements set by the Council </a:t>
            </a:r>
            <a:r>
              <a:rPr lang="en-US" sz="1600" dirty="0">
                <a:solidFill>
                  <a:schemeClr val="accent6">
                    <a:lumMod val="50000"/>
                  </a:schemeClr>
                </a:solidFill>
                <a:latin typeface="Cambria" pitchFamily="18" charset="0"/>
              </a:rPr>
              <a:t>of the Agency </a:t>
            </a:r>
          </a:p>
          <a:p>
            <a:pPr marL="108000" indent="457200" algn="just">
              <a:spcBef>
                <a:spcPts val="600"/>
              </a:spcBef>
              <a:spcAft>
                <a:spcPts val="600"/>
              </a:spcAft>
              <a:buFont typeface="Wingdings" pitchFamily="2" charset="2"/>
              <a:buChar char="Ø"/>
              <a:defRPr/>
            </a:pPr>
            <a:r>
              <a:rPr lang="en-GB" sz="1600" dirty="0">
                <a:solidFill>
                  <a:schemeClr val="accent6">
                    <a:lumMod val="50000"/>
                  </a:schemeClr>
                </a:solidFill>
                <a:latin typeface="Cambria" pitchFamily="18" charset="0"/>
              </a:rPr>
              <a:t>At least </a:t>
            </a:r>
            <a:r>
              <a:rPr lang="en-GB" sz="1600" b="1" dirty="0">
                <a:solidFill>
                  <a:schemeClr val="accent6">
                    <a:lumMod val="50000"/>
                  </a:schemeClr>
                </a:solidFill>
                <a:latin typeface="Cambria" pitchFamily="18" charset="0"/>
              </a:rPr>
              <a:t>half of the works </a:t>
            </a:r>
            <a:r>
              <a:rPr lang="en-GB" sz="1600" dirty="0">
                <a:solidFill>
                  <a:schemeClr val="accent6">
                    <a:lumMod val="50000"/>
                  </a:schemeClr>
                </a:solidFill>
                <a:latin typeface="Cambria" pitchFamily="18" charset="0"/>
              </a:rPr>
              <a:t>- to be produced over the </a:t>
            </a:r>
            <a:r>
              <a:rPr lang="en-GB" sz="1600" b="1" dirty="0">
                <a:solidFill>
                  <a:schemeClr val="accent6">
                    <a:lumMod val="50000"/>
                  </a:schemeClr>
                </a:solidFill>
                <a:latin typeface="Cambria" pitchFamily="18" charset="0"/>
              </a:rPr>
              <a:t>last five years</a:t>
            </a:r>
            <a:endParaRPr lang="sr-Latn-CS" sz="1600" b="1" dirty="0">
              <a:solidFill>
                <a:schemeClr val="accent6">
                  <a:lumMod val="50000"/>
                </a:schemeClr>
              </a:solidFill>
              <a:latin typeface="Cambria" pitchFamily="18" charset="0"/>
            </a:endParaRPr>
          </a:p>
          <a:p>
            <a:pPr marL="108000" indent="457200" algn="just">
              <a:spcBef>
                <a:spcPts val="600"/>
              </a:spcBef>
              <a:spcAft>
                <a:spcPts val="600"/>
              </a:spcAft>
              <a:buFont typeface="Wingdings" pitchFamily="2" charset="2"/>
              <a:buChar char="Ø"/>
              <a:defRPr/>
            </a:pPr>
            <a:r>
              <a:rPr lang="en-GB" sz="1600" b="1" dirty="0">
                <a:solidFill>
                  <a:schemeClr val="accent6">
                    <a:lumMod val="50000"/>
                  </a:schemeClr>
                </a:solidFill>
                <a:latin typeface="Cambria" pitchFamily="18" charset="0"/>
              </a:rPr>
              <a:t>Independent producer </a:t>
            </a:r>
            <a:r>
              <a:rPr lang="en-GB" sz="1600" dirty="0">
                <a:solidFill>
                  <a:schemeClr val="accent6">
                    <a:lumMod val="50000"/>
                  </a:schemeClr>
                </a:solidFill>
                <a:latin typeface="Cambria" pitchFamily="18" charset="0"/>
              </a:rPr>
              <a:t>defined in relation to head office, connection with the broadcaster, broadcaster’s share in its capital or managerial or voting rights, amount of annual production ordered by one television broadcaster, average share of finance for coverage of total production costs, or co-production, taken part over the last three years</a:t>
            </a:r>
            <a:endParaRPr lang="en-US" sz="1600" dirty="0">
              <a:solidFill>
                <a:schemeClr val="accent6">
                  <a:lumMod val="50000"/>
                </a:schemeClr>
              </a:solidFill>
              <a:latin typeface="Cambria" pitchFamily="18" charset="0"/>
            </a:endParaRPr>
          </a:p>
          <a:p>
            <a:pPr marL="108000" indent="457200" algn="just">
              <a:spcBef>
                <a:spcPts val="600"/>
              </a:spcBef>
              <a:spcAft>
                <a:spcPts val="600"/>
              </a:spcAft>
              <a:buFont typeface="Wingdings" pitchFamily="2" charset="2"/>
              <a:buChar char="Ø"/>
              <a:defRPr/>
            </a:pPr>
            <a:r>
              <a:rPr lang="en-GB" sz="1600" dirty="0">
                <a:solidFill>
                  <a:schemeClr val="accent6">
                    <a:lumMod val="50000"/>
                  </a:schemeClr>
                </a:solidFill>
                <a:latin typeface="Cambria" pitchFamily="18" charset="0"/>
              </a:rPr>
              <a:t> Also, a legal or natural person registered for AV works production seated outside MNE or an EU Member State if European works make up more than 50% of its audiovisual production over the last three years and fulfilling the above mentioned requirements </a:t>
            </a:r>
            <a:endParaRPr lang="en-US" sz="1600" dirty="0">
              <a:solidFill>
                <a:schemeClr val="accent6">
                  <a:lumMod val="50000"/>
                </a:schemeClr>
              </a:solidFill>
              <a:latin typeface="Cambria" pitchFamily="18" charset="0"/>
            </a:endParaRPr>
          </a:p>
          <a:p>
            <a:pPr marL="108000" indent="457200" algn="r">
              <a:spcAft>
                <a:spcPts val="1200"/>
              </a:spcAft>
              <a:defRPr/>
            </a:pP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Article</a:t>
            </a:r>
            <a:r>
              <a:rPr lang="sr-Latn-CS" sz="1600" dirty="0">
                <a:solidFill>
                  <a:schemeClr val="accent6">
                    <a:lumMod val="50000"/>
                  </a:schemeClr>
                </a:solidFill>
                <a:latin typeface="Cambria" pitchFamily="18" charset="0"/>
              </a:rPr>
              <a:t>s</a:t>
            </a:r>
            <a:r>
              <a:rPr lang="en-GB" sz="1600" dirty="0">
                <a:solidFill>
                  <a:schemeClr val="accent6">
                    <a:lumMod val="50000"/>
                  </a:schemeClr>
                </a:solidFill>
                <a:latin typeface="Cambria" pitchFamily="18" charset="0"/>
              </a:rPr>
              <a:t> </a:t>
            </a:r>
            <a:r>
              <a:rPr lang="sr-Latn-CS" sz="1600" dirty="0">
                <a:solidFill>
                  <a:schemeClr val="accent6">
                    <a:lumMod val="50000"/>
                  </a:schemeClr>
                </a:solidFill>
                <a:latin typeface="Cambria" pitchFamily="18" charset="0"/>
              </a:rPr>
              <a:t>62 &amp; </a:t>
            </a:r>
            <a:r>
              <a:rPr lang="en-GB" sz="1600" dirty="0">
                <a:solidFill>
                  <a:schemeClr val="accent6">
                    <a:lumMod val="50000"/>
                  </a:schemeClr>
                </a:solidFill>
                <a:latin typeface="Cambria" pitchFamily="18" charset="0"/>
              </a:rPr>
              <a:t>6</a:t>
            </a:r>
            <a:r>
              <a:rPr lang="sr-Latn-CS" sz="1600" dirty="0">
                <a:solidFill>
                  <a:schemeClr val="accent6">
                    <a:lumMod val="50000"/>
                  </a:schemeClr>
                </a:solidFill>
                <a:latin typeface="Cambria" pitchFamily="18" charset="0"/>
              </a:rPr>
              <a:t>3)</a:t>
            </a: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592C2E75-9AAF-4E5C-91D3-F8D94985F62A}" type="slidenum">
              <a:rPr lang="en-US" sz="1000" smtClean="0">
                <a:latin typeface="Cambria" pitchFamily="18" charset="0"/>
              </a:rPr>
              <a:pPr>
                <a:defRPr/>
              </a:pPr>
              <a:t>19</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741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7412"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pic>
        <p:nvPicPr>
          <p:cNvPr id="17415"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7416" name="Rectangle 17"/>
          <p:cNvSpPr>
            <a:spLocks noChangeArrowheads="1"/>
          </p:cNvSpPr>
          <p:nvPr/>
        </p:nvSpPr>
        <p:spPr bwMode="auto">
          <a:xfrm>
            <a:off x="0" y="2438400"/>
            <a:ext cx="9144000" cy="1431925"/>
          </a:xfrm>
          <a:prstGeom prst="rect">
            <a:avLst/>
          </a:prstGeom>
          <a:noFill/>
          <a:ln w="9525">
            <a:noFill/>
            <a:miter lim="800000"/>
            <a:headEnd/>
            <a:tailEnd/>
          </a:ln>
        </p:spPr>
        <p:txBody>
          <a:bodyPr>
            <a:spAutoFit/>
          </a:bodyPr>
          <a:lstStyle/>
          <a:p>
            <a:pPr marL="14288" indent="-14288" algn="ctr">
              <a:spcAft>
                <a:spcPct val="40000"/>
              </a:spcAft>
              <a:buClr>
                <a:srgbClr val="FF0000"/>
              </a:buClr>
            </a:pPr>
            <a:r>
              <a:rPr lang="sr-Latn-CS" sz="4400" b="1">
                <a:solidFill>
                  <a:srgbClr val="800000"/>
                </a:solidFill>
                <a:latin typeface="Cambria" pitchFamily="18" charset="0"/>
              </a:rPr>
              <a:t>AUDIOVISUAL MEDIA SERVICES DIRECTIVE</a:t>
            </a:r>
            <a:endParaRPr lang="en-US" sz="4400" b="1">
              <a:solidFill>
                <a:srgbClr val="800000"/>
              </a:solidFill>
              <a:latin typeface="Cambria" pitchFamily="18" charset="0"/>
            </a:endParaRPr>
          </a:p>
        </p:txBody>
      </p:sp>
      <p:sp>
        <p:nvSpPr>
          <p:cNvPr id="23" name="Rectangle 22"/>
          <p:cNvSpPr/>
          <p:nvPr/>
        </p:nvSpPr>
        <p:spPr>
          <a:xfrm>
            <a:off x="381000" y="4495800"/>
            <a:ext cx="8382000" cy="1190625"/>
          </a:xfrm>
          <a:prstGeom prst="rect">
            <a:avLst/>
          </a:prstGeom>
        </p:spPr>
        <p:txBody>
          <a:bodyPr>
            <a:spAutoFit/>
          </a:bodyPr>
          <a:lstStyle/>
          <a:p>
            <a:pPr marL="814388" indent="-450850" algn="ctr"/>
            <a:r>
              <a:rPr lang="sr-Latn-CS">
                <a:solidFill>
                  <a:srgbClr val="953735"/>
                </a:solidFill>
                <a:latin typeface="Cambria" pitchFamily="18" charset="0"/>
              </a:rPr>
              <a:t>Jadranka Vojvodic</a:t>
            </a:r>
          </a:p>
          <a:p>
            <a:pPr marL="814388" indent="-450850" algn="ctr"/>
            <a:r>
              <a:rPr lang="sr-Latn-CS">
                <a:solidFill>
                  <a:srgbClr val="953735"/>
                </a:solidFill>
                <a:latin typeface="Cambria" pitchFamily="18" charset="0"/>
              </a:rPr>
              <a:t>Deputy Director </a:t>
            </a:r>
            <a:endParaRPr lang="en-US">
              <a:solidFill>
                <a:srgbClr val="953735"/>
              </a:solidFill>
              <a:latin typeface="Cambria" pitchFamily="18" charset="0"/>
            </a:endParaRPr>
          </a:p>
          <a:p>
            <a:pPr marL="814388" indent="-450850" algn="ctr"/>
            <a:r>
              <a:rPr lang="sr-Latn-CS">
                <a:solidFill>
                  <a:srgbClr val="953735"/>
                </a:solidFill>
                <a:latin typeface="Cambria" pitchFamily="18" charset="0"/>
              </a:rPr>
              <a:t>Agency for Electronic Media</a:t>
            </a:r>
            <a:endParaRPr lang="en-US">
              <a:solidFill>
                <a:srgbClr val="953735"/>
              </a:solidFill>
              <a:latin typeface="Cambria" pitchFamily="18" charset="0"/>
            </a:endParaRPr>
          </a:p>
          <a:p>
            <a:pPr marL="814388" indent="-450850" algn="ctr"/>
            <a:r>
              <a:rPr lang="sr-Latn-CS">
                <a:solidFill>
                  <a:srgbClr val="953735"/>
                </a:solidFill>
                <a:latin typeface="Cambria" pitchFamily="18" charset="0"/>
                <a:hlinkClick r:id="rId5"/>
              </a:rPr>
              <a:t>jadranka.vojvodic@ardcg.org</a:t>
            </a:r>
            <a:r>
              <a:rPr lang="sr-Latn-CS">
                <a:solidFill>
                  <a:srgbClr val="953735"/>
                </a:solidFill>
                <a:latin typeface="Cambria" pitchFamily="18"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54275"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54276"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AV Commercial </a:t>
            </a:r>
            <a:r>
              <a:rPr lang="en-US" sz="2800" b="1">
                <a:solidFill>
                  <a:schemeClr val="hlink"/>
                </a:solidFill>
                <a:latin typeface="Cambria" pitchFamily="18" charset="0"/>
              </a:rPr>
              <a:t>C</a:t>
            </a:r>
            <a:r>
              <a:rPr lang="sr-Latn-CS" sz="2800" b="1">
                <a:solidFill>
                  <a:schemeClr val="hlink"/>
                </a:solidFill>
                <a:latin typeface="Cambria" pitchFamily="18" charset="0"/>
              </a:rPr>
              <a:t>ommunications (1)</a:t>
            </a:r>
          </a:p>
        </p:txBody>
      </p:sp>
      <p:pic>
        <p:nvPicPr>
          <p:cNvPr id="54280"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Must be </a:t>
            </a:r>
            <a:r>
              <a:rPr lang="en-GB" sz="1600" b="1" dirty="0">
                <a:solidFill>
                  <a:schemeClr val="accent6">
                    <a:lumMod val="50000"/>
                  </a:schemeClr>
                </a:solidFill>
                <a:latin typeface="Cambria" pitchFamily="18" charset="0"/>
              </a:rPr>
              <a:t>readily recognisable </a:t>
            </a:r>
            <a:r>
              <a:rPr lang="sr-Latn-CS" sz="1600" b="1" dirty="0">
                <a:solidFill>
                  <a:schemeClr val="accent6">
                    <a:lumMod val="50000"/>
                  </a:schemeClr>
                </a:solidFill>
                <a:latin typeface="Cambria" pitchFamily="18" charset="0"/>
              </a:rPr>
              <a:t> </a:t>
            </a:r>
            <a:r>
              <a:rPr lang="sr-Latn-CS" sz="1600" dirty="0">
                <a:solidFill>
                  <a:schemeClr val="accent6">
                    <a:lumMod val="50000"/>
                  </a:schemeClr>
                </a:solidFill>
                <a:latin typeface="Cambria" pitchFamily="18" charset="0"/>
              </a:rPr>
              <a:t>&amp;  m</a:t>
            </a:r>
            <a:r>
              <a:rPr lang="en-GB" sz="1600" dirty="0">
                <a:solidFill>
                  <a:schemeClr val="accent6">
                    <a:lumMod val="50000"/>
                  </a:schemeClr>
                </a:solidFill>
                <a:latin typeface="Cambria" pitchFamily="18" charset="0"/>
              </a:rPr>
              <a:t>ay take the form of</a:t>
            </a:r>
            <a:r>
              <a:rPr lang="sr-Latn-CS" sz="1600" dirty="0">
                <a:solidFill>
                  <a:schemeClr val="accent6">
                    <a:lumMod val="50000"/>
                  </a:schemeClr>
                </a:solidFill>
                <a:latin typeface="Cambria" pitchFamily="18" charset="0"/>
              </a:rPr>
              <a:t> </a:t>
            </a:r>
            <a:r>
              <a:rPr lang="en-GB" sz="1600" dirty="0">
                <a:solidFill>
                  <a:schemeClr val="accent6">
                    <a:lumMod val="50000"/>
                  </a:schemeClr>
                </a:solidFill>
                <a:latin typeface="Cambria" pitchFamily="18" charset="0"/>
              </a:rPr>
              <a:t>radio and television advertising</a:t>
            </a:r>
            <a:r>
              <a:rPr lang="sr-Latn-CS" sz="1600" dirty="0">
                <a:solidFill>
                  <a:schemeClr val="accent6">
                    <a:lumMod val="50000"/>
                  </a:schemeClr>
                </a:solidFill>
                <a:latin typeface="Cambria" pitchFamily="18" charset="0"/>
              </a:rPr>
              <a:t>, </a:t>
            </a:r>
            <a:r>
              <a:rPr lang="en-GB" sz="1600" dirty="0">
                <a:solidFill>
                  <a:schemeClr val="accent6">
                    <a:lumMod val="50000"/>
                  </a:schemeClr>
                </a:solidFill>
                <a:latin typeface="Cambria" pitchFamily="18" charset="0"/>
              </a:rPr>
              <a:t>teleshopping</a:t>
            </a:r>
            <a:r>
              <a:rPr lang="sr-Latn-CS" sz="1600" dirty="0">
                <a:solidFill>
                  <a:schemeClr val="accent6">
                    <a:lumMod val="50000"/>
                  </a:schemeClr>
                </a:solidFill>
                <a:latin typeface="Cambria" pitchFamily="18" charset="0"/>
              </a:rPr>
              <a:t>, </a:t>
            </a:r>
            <a:r>
              <a:rPr lang="en-GB" sz="1600" dirty="0">
                <a:solidFill>
                  <a:schemeClr val="accent6">
                    <a:lumMod val="50000"/>
                  </a:schemeClr>
                </a:solidFill>
                <a:latin typeface="Cambria" pitchFamily="18" charset="0"/>
              </a:rPr>
              <a:t> sponsorship</a:t>
            </a:r>
            <a:r>
              <a:rPr lang="sr-Latn-CS" sz="1600" dirty="0">
                <a:solidFill>
                  <a:schemeClr val="accent6">
                    <a:lumMod val="50000"/>
                  </a:schemeClr>
                </a:solidFill>
                <a:latin typeface="Cambria" pitchFamily="18" charset="0"/>
              </a:rPr>
              <a:t> or </a:t>
            </a:r>
            <a:r>
              <a:rPr lang="en-GB" sz="1600" dirty="0">
                <a:solidFill>
                  <a:schemeClr val="accent6">
                    <a:lumMod val="50000"/>
                  </a:schemeClr>
                </a:solidFill>
                <a:latin typeface="Cambria" pitchFamily="18" charset="0"/>
              </a:rPr>
              <a:t> product placement</a:t>
            </a:r>
            <a:endParaRPr lang="sr-Latn-CS" sz="1600" dirty="0">
              <a:solidFill>
                <a:schemeClr val="accent6">
                  <a:lumMod val="50000"/>
                </a:schemeClr>
              </a:solidFill>
              <a:latin typeface="Cambria" pitchFamily="18" charset="0"/>
            </a:endParaRPr>
          </a:p>
          <a:p>
            <a:pPr marL="108000" indent="457200" algn="just">
              <a:spcBef>
                <a:spcPts val="600"/>
              </a:spcBef>
              <a:spcAft>
                <a:spcPts val="600"/>
              </a:spcAft>
              <a:buFont typeface="Wingdings" pitchFamily="2" charset="2"/>
              <a:buChar char="Ø"/>
              <a:defRPr/>
            </a:pPr>
            <a:r>
              <a:rPr lang="en-GB" sz="1600" b="1" dirty="0">
                <a:solidFill>
                  <a:schemeClr val="accent6">
                    <a:lumMod val="50000"/>
                  </a:schemeClr>
                </a:solidFill>
                <a:latin typeface="Cambria" pitchFamily="18" charset="0"/>
              </a:rPr>
              <a:t>Prohibited</a:t>
            </a:r>
            <a:r>
              <a:rPr lang="sr-Latn-CS" sz="1600" b="1" dirty="0">
                <a:solidFill>
                  <a:schemeClr val="accent6">
                    <a:lumMod val="50000"/>
                  </a:schemeClr>
                </a:solidFill>
                <a:latin typeface="Cambria" pitchFamily="18" charset="0"/>
              </a:rPr>
              <a:t> (all forms)</a:t>
            </a: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  </a:t>
            </a:r>
            <a:endParaRPr lang="en-US" sz="1600" dirty="0">
              <a:solidFill>
                <a:schemeClr val="accent6">
                  <a:lumMod val="50000"/>
                </a:schemeClr>
              </a:solidFill>
              <a:latin typeface="Cambria" pitchFamily="18" charset="0"/>
            </a:endParaRPr>
          </a:p>
          <a:p>
            <a:pPr marL="1022400" lvl="2"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Surreptitious and fraudulent AV commercial communication </a:t>
            </a:r>
            <a:endParaRPr lang="en-US" sz="1600" dirty="0">
              <a:solidFill>
                <a:schemeClr val="accent6">
                  <a:lumMod val="50000"/>
                </a:schemeClr>
              </a:solidFill>
              <a:latin typeface="Cambria" pitchFamily="18" charset="0"/>
            </a:endParaRPr>
          </a:p>
          <a:p>
            <a:pPr marL="1022400" lvl="2"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Sending messages which might affect the sub-consciousness &amp; which constitute manipulation or are damaging in social &amp; emotional terms</a:t>
            </a:r>
            <a:endParaRPr lang="sr-Latn-CS" sz="1600" dirty="0">
              <a:solidFill>
                <a:schemeClr val="accent6">
                  <a:lumMod val="50000"/>
                </a:schemeClr>
              </a:solidFill>
              <a:latin typeface="Cambria" pitchFamily="18" charset="0"/>
            </a:endParaRPr>
          </a:p>
          <a:p>
            <a:pPr marL="1022400" lvl="2"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Advertising sale </a:t>
            </a:r>
            <a:r>
              <a:rPr lang="sr-Latn-CS" sz="1600" dirty="0">
                <a:solidFill>
                  <a:schemeClr val="accent6">
                    <a:lumMod val="50000"/>
                  </a:schemeClr>
                </a:solidFill>
                <a:latin typeface="Cambria" pitchFamily="18" charset="0"/>
              </a:rPr>
              <a:t>&amp;</a:t>
            </a:r>
            <a:r>
              <a:rPr lang="en-GB" sz="1600" dirty="0">
                <a:solidFill>
                  <a:schemeClr val="accent6">
                    <a:lumMod val="50000"/>
                  </a:schemeClr>
                </a:solidFill>
                <a:latin typeface="Cambria" pitchFamily="18" charset="0"/>
              </a:rPr>
              <a:t>purchase of human organs or tissues for transplantation or transfusion</a:t>
            </a:r>
            <a:endParaRPr lang="en-US" sz="1600" dirty="0">
              <a:solidFill>
                <a:schemeClr val="accent6">
                  <a:lumMod val="50000"/>
                </a:schemeClr>
              </a:solidFill>
              <a:latin typeface="Cambria" pitchFamily="18" charset="0"/>
            </a:endParaRPr>
          </a:p>
          <a:p>
            <a:pPr marL="1022400" lvl="2"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All forms of </a:t>
            </a:r>
            <a:r>
              <a:rPr lang="sr-Latn-CS" sz="1600" dirty="0">
                <a:solidFill>
                  <a:schemeClr val="accent6">
                    <a:lumMod val="50000"/>
                  </a:schemeClr>
                </a:solidFill>
                <a:latin typeface="Cambria" pitchFamily="18" charset="0"/>
              </a:rPr>
              <a:t>AV </a:t>
            </a:r>
            <a:r>
              <a:rPr lang="en-GB" sz="1600" dirty="0">
                <a:solidFill>
                  <a:schemeClr val="accent6">
                    <a:lumMod val="50000"/>
                  </a:schemeClr>
                </a:solidFill>
                <a:latin typeface="Cambria" pitchFamily="18" charset="0"/>
              </a:rPr>
              <a:t>commercial communication promoting tobacco </a:t>
            </a:r>
            <a:r>
              <a:rPr lang="sr-Latn-CS" sz="1600" dirty="0">
                <a:solidFill>
                  <a:schemeClr val="accent6">
                    <a:lumMod val="50000"/>
                  </a:schemeClr>
                </a:solidFill>
                <a:latin typeface="Cambria" pitchFamily="18" charset="0"/>
              </a:rPr>
              <a:t>&amp; </a:t>
            </a:r>
            <a:r>
              <a:rPr lang="en-GB" sz="1600" dirty="0">
                <a:solidFill>
                  <a:schemeClr val="accent6">
                    <a:lumMod val="50000"/>
                  </a:schemeClr>
                </a:solidFill>
                <a:latin typeface="Cambria" pitchFamily="18" charset="0"/>
              </a:rPr>
              <a:t>tobacco products, narcotic drugs, weapons, ammunition and pyrotechnic devices and marketing of goods and services prohibited by law</a:t>
            </a:r>
            <a:endParaRPr lang="en-US" sz="1600" dirty="0">
              <a:solidFill>
                <a:schemeClr val="accent6">
                  <a:lumMod val="50000"/>
                </a:schemeClr>
              </a:solidFill>
              <a:latin typeface="Cambria" pitchFamily="18" charset="0"/>
            </a:endParaRPr>
          </a:p>
          <a:p>
            <a:pPr marL="1022400" lvl="2" indent="457200" algn="just">
              <a:spcBef>
                <a:spcPts val="600"/>
              </a:spcBef>
              <a:spcAft>
                <a:spcPts val="0"/>
              </a:spcAft>
              <a:buFont typeface="Wingdings" pitchFamily="2" charset="2"/>
              <a:buChar char="Ø"/>
              <a:defRPr/>
            </a:pPr>
            <a:r>
              <a:rPr lang="sr-Latn-CS" sz="1600" dirty="0">
                <a:solidFill>
                  <a:schemeClr val="accent6">
                    <a:lumMod val="50000"/>
                  </a:schemeClr>
                </a:solidFill>
                <a:latin typeface="Cambria" pitchFamily="18" charset="0"/>
              </a:rPr>
              <a:t>AV</a:t>
            </a:r>
            <a:r>
              <a:rPr lang="en-GB" sz="1600" dirty="0">
                <a:solidFill>
                  <a:schemeClr val="accent6">
                    <a:lumMod val="50000"/>
                  </a:schemeClr>
                </a:solidFill>
                <a:latin typeface="Cambria" pitchFamily="18" charset="0"/>
              </a:rPr>
              <a:t> commercial communications for alcoholic beverages aimed at minors and encourage</a:t>
            </a:r>
            <a:r>
              <a:rPr lang="sr-Latn-CS" sz="1600" dirty="0">
                <a:solidFill>
                  <a:schemeClr val="accent6">
                    <a:lumMod val="50000"/>
                  </a:schemeClr>
                </a:solidFill>
                <a:latin typeface="Cambria" pitchFamily="18" charset="0"/>
              </a:rPr>
              <a:t>ing </a:t>
            </a:r>
            <a:r>
              <a:rPr lang="en-GB" sz="1600" dirty="0">
                <a:solidFill>
                  <a:schemeClr val="accent6">
                    <a:lumMod val="50000"/>
                  </a:schemeClr>
                </a:solidFill>
                <a:latin typeface="Cambria" pitchFamily="18" charset="0"/>
              </a:rPr>
              <a:t>consumption of such beverages</a:t>
            </a:r>
            <a:endParaRPr lang="en-US" sz="1600" dirty="0">
              <a:solidFill>
                <a:schemeClr val="accent6">
                  <a:lumMod val="50000"/>
                </a:schemeClr>
              </a:solidFill>
              <a:latin typeface="Cambria" pitchFamily="18" charset="0"/>
            </a:endParaRPr>
          </a:p>
          <a:p>
            <a:pPr marL="1022400" lvl="2" indent="457200" algn="just">
              <a:spcBef>
                <a:spcPts val="600"/>
              </a:spcBef>
              <a:spcAft>
                <a:spcPts val="0"/>
              </a:spcAft>
              <a:buFont typeface="Wingdings" pitchFamily="2" charset="2"/>
              <a:buChar char="Ø"/>
              <a:defRPr/>
            </a:pPr>
            <a:r>
              <a:rPr lang="sr-Latn-CS" sz="1600" dirty="0">
                <a:solidFill>
                  <a:schemeClr val="accent6">
                    <a:lumMod val="50000"/>
                  </a:schemeClr>
                </a:solidFill>
                <a:latin typeface="Cambria" pitchFamily="18" charset="0"/>
              </a:rPr>
              <a:t>AV </a:t>
            </a:r>
            <a:r>
              <a:rPr lang="en-GB" sz="1600" dirty="0">
                <a:solidFill>
                  <a:schemeClr val="accent6">
                    <a:lumMod val="50000"/>
                  </a:schemeClr>
                </a:solidFill>
                <a:latin typeface="Cambria" pitchFamily="18" charset="0"/>
              </a:rPr>
              <a:t>commercial communication for medicinal products available only on prescription or medical procedures and treatment not compliant to law governing health care </a:t>
            </a:r>
            <a:endParaRPr lang="en-US" sz="1600" dirty="0">
              <a:solidFill>
                <a:schemeClr val="accent6">
                  <a:lumMod val="50000"/>
                </a:schemeClr>
              </a:solidFill>
              <a:latin typeface="Cambria" pitchFamily="18" charset="0"/>
            </a:endParaRPr>
          </a:p>
          <a:p>
            <a:pPr marL="1022400" lvl="2" indent="457200" algn="ctr">
              <a:spcBef>
                <a:spcPts val="0"/>
              </a:spcBef>
              <a:spcAft>
                <a:spcPts val="600"/>
              </a:spcAft>
              <a:defRPr/>
            </a:pP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Article</a:t>
            </a:r>
            <a:r>
              <a:rPr lang="sr-Latn-CS" sz="1600" dirty="0">
                <a:solidFill>
                  <a:schemeClr val="accent6">
                    <a:lumMod val="50000"/>
                  </a:schemeClr>
                </a:solidFill>
                <a:latin typeface="Cambria" pitchFamily="18" charset="0"/>
              </a:rPr>
              <a:t>s 85 &amp; 88)</a:t>
            </a:r>
          </a:p>
          <a:p>
            <a:pPr marL="1022400" lvl="2" indent="457200" algn="r">
              <a:spcBef>
                <a:spcPts val="600"/>
              </a:spcBef>
              <a:spcAft>
                <a:spcPts val="600"/>
              </a:spcAft>
              <a:defRPr/>
            </a:pPr>
            <a:endParaRPr lang="en-US" sz="1600" dirty="0">
              <a:solidFill>
                <a:schemeClr val="accent6">
                  <a:lumMod val="50000"/>
                </a:schemeClr>
              </a:solidFill>
              <a:latin typeface="Cambria" pitchFamily="18" charset="0"/>
            </a:endParaRPr>
          </a:p>
          <a:p>
            <a:pPr algn="just">
              <a:defRPr/>
            </a:pPr>
            <a:endParaRPr lang="sr-Latn-CS" dirty="0">
              <a:solidFill>
                <a:schemeClr val="accent6">
                  <a:lumMod val="50000"/>
                </a:schemeClr>
              </a:solidFill>
              <a:latin typeface="Cambria" pitchFamily="18" charset="0"/>
            </a:endParaRPr>
          </a:p>
          <a:p>
            <a:pPr>
              <a:defRPr/>
            </a:pPr>
            <a:endParaRPr lang="en-US"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E9E66FE5-0A7E-412B-8698-98DFF3BC1DEB}" type="slidenum">
              <a:rPr lang="en-US" sz="1000" smtClean="0">
                <a:latin typeface="Cambria" pitchFamily="18" charset="0"/>
              </a:rPr>
              <a:pPr>
                <a:defRPr/>
              </a:pPr>
              <a:t>20</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56323"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56324"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AV Commercial </a:t>
            </a:r>
            <a:r>
              <a:rPr lang="en-US" sz="2800" b="1">
                <a:solidFill>
                  <a:schemeClr val="hlink"/>
                </a:solidFill>
                <a:latin typeface="Cambria" pitchFamily="18" charset="0"/>
              </a:rPr>
              <a:t>C</a:t>
            </a:r>
            <a:r>
              <a:rPr lang="sr-Latn-CS" sz="2800" b="1">
                <a:solidFill>
                  <a:schemeClr val="hlink"/>
                </a:solidFill>
                <a:latin typeface="Cambria" pitchFamily="18" charset="0"/>
              </a:rPr>
              <a:t>ommunications (2)</a:t>
            </a:r>
          </a:p>
        </p:txBody>
      </p:sp>
      <p:pic>
        <p:nvPicPr>
          <p:cNvPr id="56328"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1200"/>
              </a:spcBef>
              <a:spcAft>
                <a:spcPts val="0"/>
              </a:spcAft>
              <a:defRPr/>
            </a:pPr>
            <a:endParaRPr lang="sr-Latn-CS" sz="1600" dirty="0">
              <a:solidFill>
                <a:schemeClr val="accent6">
                  <a:lumMod val="50000"/>
                </a:schemeClr>
              </a:solidFill>
              <a:latin typeface="Cambria" pitchFamily="18" charset="0"/>
            </a:endParaRPr>
          </a:p>
          <a:p>
            <a:pPr marL="108000" indent="457200" algn="just">
              <a:spcBef>
                <a:spcPts val="0"/>
              </a:spcBef>
              <a:spcAft>
                <a:spcPts val="0"/>
              </a:spcAft>
              <a:defRPr/>
            </a:pPr>
            <a:r>
              <a:rPr lang="en-GB" sz="1600" b="1" dirty="0">
                <a:solidFill>
                  <a:schemeClr val="accent6">
                    <a:lumMod val="50000"/>
                  </a:schemeClr>
                </a:solidFill>
                <a:latin typeface="Cambria" pitchFamily="18" charset="0"/>
              </a:rPr>
              <a:t>Shall not </a:t>
            </a:r>
            <a:r>
              <a:rPr lang="sr-Latn-CS" sz="1600" b="1" dirty="0">
                <a:solidFill>
                  <a:schemeClr val="accent6">
                    <a:lumMod val="50000"/>
                  </a:schemeClr>
                </a:solidFill>
                <a:latin typeface="Cambria" pitchFamily="18" charset="0"/>
              </a:rPr>
              <a:t>(all forms)</a:t>
            </a:r>
            <a:r>
              <a:rPr lang="en-GB" sz="1600" b="1" dirty="0">
                <a:solidFill>
                  <a:schemeClr val="accent6">
                    <a:lumMod val="50000"/>
                  </a:schemeClr>
                </a:solidFill>
                <a:latin typeface="Cambria" pitchFamily="18" charset="0"/>
              </a:rPr>
              <a:t> :</a:t>
            </a:r>
            <a:endParaRPr lang="en-US" sz="1600" b="1"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prejudice respect for human dignity</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promote discrimination based on sex, race, ethnic origin, religion or belief, disability, age or sexual orientation</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encourage behaviour prejudicial to health, safety or environment</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use recognisability of certain programmes with the intention to mislead the viewer or listener into believing to actually be watching or listening to that programme</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discredit or disparage competitors, their products or services</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present the competitor programme or service as an imitation or reproduction;</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use parts of some programmes (headline, logo, music theme, etc.)</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copy advertising content of some other advertiser, their activity, product or service </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enable unauthorised use of trademark or other feature by which a competitor is recognisable</a:t>
            </a:r>
            <a:endParaRPr lang="en-US" sz="1600" dirty="0">
              <a:solidFill>
                <a:schemeClr val="accent6">
                  <a:lumMod val="50000"/>
                </a:schemeClr>
              </a:solidFill>
              <a:latin typeface="Cambria" pitchFamily="18" charset="0"/>
            </a:endParaRPr>
          </a:p>
          <a:p>
            <a:pPr marL="108000" indent="457200" algn="r">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use scenes of death, infliction of injuries, violence or destruction of buildings and nature</a:t>
            </a:r>
            <a:endParaRPr lang="sr-Latn-CS" sz="1600" dirty="0">
              <a:solidFill>
                <a:schemeClr val="accent6">
                  <a:lumMod val="50000"/>
                </a:schemeClr>
              </a:solidFill>
              <a:latin typeface="Cambria" pitchFamily="18" charset="0"/>
            </a:endParaRPr>
          </a:p>
          <a:p>
            <a:pPr marL="108000" indent="457200" algn="ctr">
              <a:spcBef>
                <a:spcPts val="600"/>
              </a:spcBef>
              <a:spcAft>
                <a:spcPts val="0"/>
              </a:spcAft>
              <a:defRPr/>
            </a:pP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Article </a:t>
            </a:r>
            <a:r>
              <a:rPr lang="sr-Latn-CS" sz="1600" dirty="0">
                <a:solidFill>
                  <a:schemeClr val="accent6">
                    <a:lumMod val="50000"/>
                  </a:schemeClr>
                </a:solidFill>
                <a:latin typeface="Cambria" pitchFamily="18" charset="0"/>
              </a:rPr>
              <a:t>85)</a:t>
            </a:r>
          </a:p>
          <a:p>
            <a:pPr marL="1022400" lvl="2" indent="457200" algn="r">
              <a:spcBef>
                <a:spcPts val="600"/>
              </a:spcBef>
              <a:spcAft>
                <a:spcPts val="0"/>
              </a:spcAft>
              <a:defRPr/>
            </a:pPr>
            <a:endParaRPr lang="en-US" sz="1600" dirty="0">
              <a:solidFill>
                <a:schemeClr val="accent6">
                  <a:lumMod val="50000"/>
                </a:schemeClr>
              </a:solidFill>
              <a:latin typeface="Cambria" pitchFamily="18" charset="0"/>
            </a:endParaRPr>
          </a:p>
          <a:p>
            <a:pPr algn="just">
              <a:spcBef>
                <a:spcPts val="600"/>
              </a:spcBef>
              <a:spcAft>
                <a:spcPts val="0"/>
              </a:spcAft>
              <a:defRPr/>
            </a:pPr>
            <a:endParaRPr lang="sr-Latn-CS" dirty="0">
              <a:solidFill>
                <a:schemeClr val="accent6">
                  <a:lumMod val="50000"/>
                </a:schemeClr>
              </a:solidFill>
              <a:latin typeface="Cambria" pitchFamily="18" charset="0"/>
            </a:endParaRPr>
          </a:p>
          <a:p>
            <a:pPr>
              <a:spcBef>
                <a:spcPts val="600"/>
              </a:spcBef>
              <a:spcAft>
                <a:spcPts val="0"/>
              </a:spcAft>
              <a:defRPr/>
            </a:pPr>
            <a:endParaRPr lang="en-US"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96178094-5EB7-4562-87BF-B164B79C6AD1}" type="slidenum">
              <a:rPr lang="en-US" sz="1000" smtClean="0">
                <a:latin typeface="Cambria" pitchFamily="18" charset="0"/>
              </a:rPr>
              <a:pPr>
                <a:defRPr/>
              </a:pPr>
              <a:t>21</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5837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58372"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AV Commercial </a:t>
            </a:r>
            <a:r>
              <a:rPr lang="en-US" sz="2800" b="1">
                <a:solidFill>
                  <a:schemeClr val="hlink"/>
                </a:solidFill>
                <a:latin typeface="Cambria" pitchFamily="18" charset="0"/>
              </a:rPr>
              <a:t>C</a:t>
            </a:r>
            <a:r>
              <a:rPr lang="sr-Latn-CS" sz="2800" b="1">
                <a:solidFill>
                  <a:schemeClr val="hlink"/>
                </a:solidFill>
                <a:latin typeface="Cambria" pitchFamily="18" charset="0"/>
              </a:rPr>
              <a:t>ommunications (3)</a:t>
            </a:r>
          </a:p>
        </p:txBody>
      </p:sp>
      <p:pic>
        <p:nvPicPr>
          <p:cNvPr id="58376"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1200"/>
              </a:spcBef>
              <a:spcAft>
                <a:spcPts val="0"/>
              </a:spcAft>
              <a:defRPr/>
            </a:pPr>
            <a:endParaRPr lang="sr-Latn-CS" sz="1600" dirty="0">
              <a:solidFill>
                <a:schemeClr val="accent6">
                  <a:lumMod val="50000"/>
                </a:schemeClr>
              </a:solidFill>
              <a:latin typeface="Cambria" pitchFamily="18" charset="0"/>
            </a:endParaRPr>
          </a:p>
          <a:p>
            <a:pPr marL="108000" indent="457200" algn="just">
              <a:spcBef>
                <a:spcPts val="600"/>
              </a:spcBef>
              <a:spcAft>
                <a:spcPts val="600"/>
              </a:spcAft>
              <a:buFont typeface="Wingdings" pitchFamily="2" charset="2"/>
              <a:buChar char="Ø"/>
              <a:defRPr/>
            </a:pPr>
            <a:r>
              <a:rPr lang="en-GB" sz="1600" dirty="0">
                <a:solidFill>
                  <a:schemeClr val="accent6">
                    <a:lumMod val="50000"/>
                  </a:schemeClr>
                </a:solidFill>
                <a:latin typeface="Cambria" pitchFamily="18" charset="0"/>
              </a:rPr>
              <a:t> </a:t>
            </a:r>
            <a:r>
              <a:rPr lang="en-GB" sz="1600" b="1" dirty="0">
                <a:solidFill>
                  <a:schemeClr val="accent6">
                    <a:lumMod val="50000"/>
                  </a:schemeClr>
                </a:solidFill>
                <a:latin typeface="Cambria" pitchFamily="18" charset="0"/>
              </a:rPr>
              <a:t>Protection of minors</a:t>
            </a:r>
            <a:r>
              <a:rPr lang="sr-Latn-CS" sz="1600" b="1" dirty="0">
                <a:solidFill>
                  <a:schemeClr val="accent6">
                    <a:lumMod val="50000"/>
                  </a:schemeClr>
                </a:solidFill>
                <a:latin typeface="Cambria" pitchFamily="18" charset="0"/>
              </a:rPr>
              <a:t> </a:t>
            </a:r>
            <a:r>
              <a:rPr lang="sr-Latn-CS" sz="1600" dirty="0">
                <a:solidFill>
                  <a:schemeClr val="accent6">
                    <a:lumMod val="50000"/>
                  </a:schemeClr>
                </a:solidFill>
                <a:latin typeface="Cambria" pitchFamily="18" charset="0"/>
              </a:rPr>
              <a:t>rules for AV</a:t>
            </a:r>
            <a:r>
              <a:rPr lang="en-GB" sz="1600" dirty="0">
                <a:solidFill>
                  <a:schemeClr val="accent6">
                    <a:lumMod val="50000"/>
                  </a:schemeClr>
                </a:solidFill>
                <a:latin typeface="Cambria" pitchFamily="18" charset="0"/>
              </a:rPr>
              <a:t> commercial communication </a:t>
            </a:r>
            <a:r>
              <a:rPr lang="sr-Latn-CS" sz="1600" dirty="0">
                <a:solidFill>
                  <a:schemeClr val="accent6">
                    <a:lumMod val="50000"/>
                  </a:schemeClr>
                </a:solidFill>
                <a:latin typeface="Cambria" pitchFamily="18" charset="0"/>
              </a:rPr>
              <a:t>– forbiden </a:t>
            </a:r>
            <a:r>
              <a:rPr lang="en-GB" sz="1600" dirty="0">
                <a:solidFill>
                  <a:schemeClr val="accent6">
                    <a:lumMod val="50000"/>
                  </a:schemeClr>
                </a:solidFill>
                <a:latin typeface="Cambria" pitchFamily="18" charset="0"/>
              </a:rPr>
              <a:t>:</a:t>
            </a:r>
            <a:endParaRPr lang="en-US" sz="1600"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r>
              <a:rPr lang="sr-Latn-CS" sz="1600" dirty="0">
                <a:solidFill>
                  <a:schemeClr val="accent6">
                    <a:lumMod val="50000"/>
                  </a:schemeClr>
                </a:solidFill>
                <a:latin typeface="Cambria" pitchFamily="18" charset="0"/>
              </a:rPr>
              <a:t>Causing </a:t>
            </a:r>
            <a:r>
              <a:rPr lang="en-GB" sz="1600" dirty="0">
                <a:solidFill>
                  <a:schemeClr val="accent6">
                    <a:lumMod val="50000"/>
                  </a:schemeClr>
                </a:solidFill>
                <a:latin typeface="Cambria" pitchFamily="18" charset="0"/>
              </a:rPr>
              <a:t>tangible or intangible detriment to minors</a:t>
            </a:r>
            <a:endParaRPr lang="en-US" sz="1600"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r>
              <a:rPr lang="en-GB" sz="1600" dirty="0">
                <a:solidFill>
                  <a:schemeClr val="accent6">
                    <a:lumMod val="50000"/>
                  </a:schemeClr>
                </a:solidFill>
                <a:latin typeface="Cambria" pitchFamily="18" charset="0"/>
              </a:rPr>
              <a:t>Direct exhort</a:t>
            </a:r>
            <a:r>
              <a:rPr lang="sr-Latn-CS" sz="1600" dirty="0">
                <a:solidFill>
                  <a:schemeClr val="accent6">
                    <a:lumMod val="50000"/>
                  </a:schemeClr>
                </a:solidFill>
                <a:latin typeface="Cambria" pitchFamily="18" charset="0"/>
              </a:rPr>
              <a:t>ing</a:t>
            </a:r>
            <a:r>
              <a:rPr lang="en-GB" sz="1600" dirty="0">
                <a:solidFill>
                  <a:schemeClr val="accent6">
                    <a:lumMod val="50000"/>
                  </a:schemeClr>
                </a:solidFill>
                <a:latin typeface="Cambria" pitchFamily="18" charset="0"/>
              </a:rPr>
              <a:t> minors to buy or hire a product or a service by exploiting their inexperience or credulity</a:t>
            </a:r>
            <a:endParaRPr lang="en-US" sz="1600"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r>
              <a:rPr lang="en-GB" sz="1600" dirty="0">
                <a:solidFill>
                  <a:schemeClr val="accent6">
                    <a:lumMod val="50000"/>
                  </a:schemeClr>
                </a:solidFill>
                <a:latin typeface="Cambria" pitchFamily="18" charset="0"/>
              </a:rPr>
              <a:t>Direct </a:t>
            </a:r>
            <a:r>
              <a:rPr lang="sr-Latn-CS" sz="1600" dirty="0">
                <a:solidFill>
                  <a:schemeClr val="accent6">
                    <a:lumMod val="50000"/>
                  </a:schemeClr>
                </a:solidFill>
                <a:latin typeface="Cambria" pitchFamily="18" charset="0"/>
              </a:rPr>
              <a:t>encouraging </a:t>
            </a:r>
            <a:r>
              <a:rPr lang="en-GB" sz="1600" dirty="0">
                <a:solidFill>
                  <a:schemeClr val="accent6">
                    <a:lumMod val="50000"/>
                  </a:schemeClr>
                </a:solidFill>
                <a:latin typeface="Cambria" pitchFamily="18" charset="0"/>
              </a:rPr>
              <a:t>minors to persuade their parents or others to purchase the goods or services being advertised</a:t>
            </a:r>
            <a:endParaRPr lang="en-US" sz="1600"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r>
              <a:rPr lang="en-GB" sz="1600" dirty="0">
                <a:solidFill>
                  <a:schemeClr val="accent6">
                    <a:lumMod val="50000"/>
                  </a:schemeClr>
                </a:solidFill>
                <a:latin typeface="Cambria" pitchFamily="18" charset="0"/>
              </a:rPr>
              <a:t>Exploit</a:t>
            </a:r>
            <a:r>
              <a:rPr lang="sr-Latn-CS" sz="1600" dirty="0">
                <a:solidFill>
                  <a:schemeClr val="accent6">
                    <a:lumMod val="50000"/>
                  </a:schemeClr>
                </a:solidFill>
                <a:latin typeface="Cambria" pitchFamily="18" charset="0"/>
              </a:rPr>
              <a:t>ing </a:t>
            </a:r>
            <a:r>
              <a:rPr lang="en-GB" sz="1600" dirty="0">
                <a:solidFill>
                  <a:schemeClr val="accent6">
                    <a:lumMod val="50000"/>
                  </a:schemeClr>
                </a:solidFill>
                <a:latin typeface="Cambria" pitchFamily="18" charset="0"/>
              </a:rPr>
              <a:t>the special trust minors place in parents, teachers or other persons</a:t>
            </a:r>
            <a:endParaRPr lang="en-US" sz="1600"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r>
              <a:rPr lang="en-GB" sz="1600" dirty="0">
                <a:solidFill>
                  <a:schemeClr val="accent6">
                    <a:lumMod val="50000"/>
                  </a:schemeClr>
                </a:solidFill>
                <a:latin typeface="Cambria" pitchFamily="18" charset="0"/>
              </a:rPr>
              <a:t>Unreasonably show minors in dangerous situations</a:t>
            </a:r>
            <a:endParaRPr lang="en-US" sz="1600" dirty="0">
              <a:solidFill>
                <a:schemeClr val="accent6">
                  <a:lumMod val="50000"/>
                </a:schemeClr>
              </a:solidFill>
              <a:latin typeface="Cambria" pitchFamily="18" charset="0"/>
            </a:endParaRPr>
          </a:p>
          <a:p>
            <a:pPr marL="108000" indent="457200" algn="ctr">
              <a:spcBef>
                <a:spcPts val="600"/>
              </a:spcBef>
              <a:spcAft>
                <a:spcPts val="0"/>
              </a:spcAft>
              <a:defRPr/>
            </a:pP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Article </a:t>
            </a:r>
            <a:r>
              <a:rPr lang="sr-Latn-CS" sz="1600" dirty="0">
                <a:solidFill>
                  <a:schemeClr val="accent6">
                    <a:lumMod val="50000"/>
                  </a:schemeClr>
                </a:solidFill>
                <a:latin typeface="Cambria" pitchFamily="18" charset="0"/>
              </a:rPr>
              <a:t>86)</a:t>
            </a:r>
          </a:p>
          <a:p>
            <a:pPr marL="108000" indent="457200" algn="r">
              <a:spcBef>
                <a:spcPts val="600"/>
              </a:spcBef>
              <a:spcAft>
                <a:spcPts val="0"/>
              </a:spcAft>
              <a:defRPr/>
            </a:pPr>
            <a:endParaRPr lang="sr-Latn-CS" sz="1600" dirty="0">
              <a:solidFill>
                <a:schemeClr val="accent6">
                  <a:lumMod val="50000"/>
                </a:schemeClr>
              </a:solidFill>
              <a:latin typeface="Cambria" pitchFamily="18" charset="0"/>
            </a:endParaRPr>
          </a:p>
          <a:p>
            <a:pPr marL="108000" indent="457200" algn="just">
              <a:spcBef>
                <a:spcPts val="600"/>
              </a:spcBef>
              <a:spcAft>
                <a:spcPts val="600"/>
              </a:spcAft>
              <a:buFont typeface="Wingdings" pitchFamily="2" charset="2"/>
              <a:buChar char="Ø"/>
              <a:defRPr/>
            </a:pPr>
            <a:r>
              <a:rPr lang="sr-Latn-CS" sz="1600" dirty="0">
                <a:solidFill>
                  <a:schemeClr val="accent6">
                    <a:lumMod val="50000"/>
                  </a:schemeClr>
                </a:solidFill>
                <a:latin typeface="Cambria" pitchFamily="18" charset="0"/>
              </a:rPr>
              <a:t>More detailed rules  </a:t>
            </a:r>
            <a:r>
              <a:rPr lang="sr-Latn-CS" sz="1600" dirty="0">
                <a:solidFill>
                  <a:schemeClr val="accent6">
                    <a:lumMod val="50000"/>
                  </a:schemeClr>
                </a:solidFill>
                <a:latin typeface="Cambria" pitchFamily="18" charset="0"/>
                <a:sym typeface="Wingdings" pitchFamily="2" charset="2"/>
              </a:rPr>
              <a:t> </a:t>
            </a:r>
            <a:r>
              <a:rPr lang="en-GB" sz="1600" b="1" dirty="0">
                <a:solidFill>
                  <a:schemeClr val="accent6">
                    <a:lumMod val="50000"/>
                  </a:schemeClr>
                </a:solidFill>
                <a:latin typeface="Cambria" pitchFamily="18" charset="0"/>
              </a:rPr>
              <a:t>Rulebook on Audiovisual Commercial Communication </a:t>
            </a:r>
            <a:r>
              <a:rPr lang="sr-Latn-CS" sz="1600" b="1" dirty="0">
                <a:solidFill>
                  <a:schemeClr val="accent6">
                    <a:lumMod val="50000"/>
                  </a:schemeClr>
                </a:solidFill>
                <a:latin typeface="Cambria" pitchFamily="18" charset="0"/>
              </a:rPr>
              <a:t> </a:t>
            </a:r>
          </a:p>
          <a:p>
            <a:pPr marL="1022400" lvl="2" indent="457200" algn="r">
              <a:spcBef>
                <a:spcPts val="600"/>
              </a:spcBef>
              <a:spcAft>
                <a:spcPts val="0"/>
              </a:spcAft>
              <a:defRPr/>
            </a:pPr>
            <a:endParaRPr lang="en-US" sz="1600" dirty="0">
              <a:solidFill>
                <a:schemeClr val="accent6">
                  <a:lumMod val="50000"/>
                </a:schemeClr>
              </a:solidFill>
              <a:latin typeface="Cambria" pitchFamily="18" charset="0"/>
            </a:endParaRPr>
          </a:p>
          <a:p>
            <a:pPr algn="just">
              <a:spcBef>
                <a:spcPts val="600"/>
              </a:spcBef>
              <a:spcAft>
                <a:spcPts val="0"/>
              </a:spcAft>
              <a:defRPr/>
            </a:pPr>
            <a:endParaRPr lang="sr-Latn-CS" dirty="0">
              <a:solidFill>
                <a:schemeClr val="accent6">
                  <a:lumMod val="50000"/>
                </a:schemeClr>
              </a:solidFill>
              <a:latin typeface="Cambria" pitchFamily="18" charset="0"/>
            </a:endParaRPr>
          </a:p>
          <a:p>
            <a:pPr>
              <a:spcBef>
                <a:spcPts val="600"/>
              </a:spcBef>
              <a:spcAft>
                <a:spcPts val="0"/>
              </a:spcAft>
              <a:defRPr/>
            </a:pPr>
            <a:endParaRPr lang="en-US"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05680A6F-EDA1-40E1-AEBE-F526A2209C56}" type="slidenum">
              <a:rPr lang="en-US" sz="1000" smtClean="0">
                <a:latin typeface="Cambria" pitchFamily="18" charset="0"/>
              </a:rPr>
              <a:pPr>
                <a:defRPr/>
              </a:pPr>
              <a:t>22</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60419"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60420"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AV Commercial </a:t>
            </a:r>
            <a:r>
              <a:rPr lang="en-US" sz="2800" b="1">
                <a:solidFill>
                  <a:schemeClr val="hlink"/>
                </a:solidFill>
                <a:latin typeface="Cambria" pitchFamily="18" charset="0"/>
              </a:rPr>
              <a:t>C</a:t>
            </a:r>
            <a:r>
              <a:rPr lang="sr-Latn-CS" sz="2800" b="1">
                <a:solidFill>
                  <a:schemeClr val="hlink"/>
                </a:solidFill>
                <a:latin typeface="Cambria" pitchFamily="18" charset="0"/>
              </a:rPr>
              <a:t>ommunications (4)</a:t>
            </a:r>
          </a:p>
        </p:txBody>
      </p:sp>
      <p:pic>
        <p:nvPicPr>
          <p:cNvPr id="6042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600"/>
              </a:spcBef>
              <a:spcAft>
                <a:spcPts val="600"/>
              </a:spcAft>
              <a:buFont typeface="Wingdings" pitchFamily="2" charset="2"/>
              <a:buChar char="Ø"/>
              <a:defRPr/>
            </a:pPr>
            <a:r>
              <a:rPr lang="en-GB" sz="1600" dirty="0">
                <a:solidFill>
                  <a:schemeClr val="accent6">
                    <a:lumMod val="50000"/>
                  </a:schemeClr>
                </a:solidFill>
                <a:latin typeface="Cambria" pitchFamily="18" charset="0"/>
              </a:rPr>
              <a:t>Obligations for </a:t>
            </a:r>
            <a:r>
              <a:rPr lang="en-GB" sz="1600" b="1" dirty="0">
                <a:solidFill>
                  <a:schemeClr val="accent6">
                    <a:lumMod val="50000"/>
                  </a:schemeClr>
                </a:solidFill>
                <a:latin typeface="Cambria" pitchFamily="18" charset="0"/>
              </a:rPr>
              <a:t>all forms of television advertising &amp; teleshopping</a:t>
            </a:r>
            <a:r>
              <a:rPr lang="en-GB" sz="1600" dirty="0">
                <a:solidFill>
                  <a:schemeClr val="accent6">
                    <a:lumMod val="50000"/>
                  </a:schemeClr>
                </a:solidFill>
                <a:latin typeface="Cambria" pitchFamily="18" charset="0"/>
              </a:rPr>
              <a:t>:</a:t>
            </a:r>
            <a:endParaRPr lang="en-US" sz="1600"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Must be </a:t>
            </a:r>
            <a:r>
              <a:rPr lang="en-GB" sz="1600" b="1" dirty="0">
                <a:solidFill>
                  <a:schemeClr val="accent6">
                    <a:lumMod val="50000"/>
                  </a:schemeClr>
                </a:solidFill>
                <a:latin typeface="Cambria" pitchFamily="18" charset="0"/>
              </a:rPr>
              <a:t>readily recognisable &amp; distinct </a:t>
            </a:r>
            <a:r>
              <a:rPr lang="en-GB" sz="1600" dirty="0">
                <a:solidFill>
                  <a:schemeClr val="accent6">
                    <a:lumMod val="50000"/>
                  </a:schemeClr>
                </a:solidFill>
                <a:latin typeface="Cambria" pitchFamily="18" charset="0"/>
              </a:rPr>
              <a:t>from other parts of the programme by optical and acoustic means</a:t>
            </a:r>
            <a:endParaRPr lang="en-US" sz="1600"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Advertiser </a:t>
            </a:r>
            <a:r>
              <a:rPr lang="en-GB" sz="1600" b="1" dirty="0">
                <a:solidFill>
                  <a:schemeClr val="accent6">
                    <a:lumMod val="50000"/>
                  </a:schemeClr>
                </a:solidFill>
                <a:latin typeface="Cambria" pitchFamily="18" charset="0"/>
              </a:rPr>
              <a:t>shall not exercise any editorial influence </a:t>
            </a:r>
            <a:r>
              <a:rPr lang="en-GB" sz="1600" dirty="0">
                <a:solidFill>
                  <a:schemeClr val="accent6">
                    <a:lumMod val="50000"/>
                  </a:schemeClr>
                </a:solidFill>
                <a:latin typeface="Cambria" pitchFamily="18" charset="0"/>
              </a:rPr>
              <a:t>on the contents of programmes</a:t>
            </a:r>
            <a:endParaRPr lang="en-US" sz="1600"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sz="1600" b="1" dirty="0">
                <a:solidFill>
                  <a:schemeClr val="accent6">
                    <a:lumMod val="50000"/>
                  </a:schemeClr>
                </a:solidFill>
                <a:latin typeface="Cambria" pitchFamily="18" charset="0"/>
              </a:rPr>
              <a:t>May not </a:t>
            </a:r>
            <a:r>
              <a:rPr lang="en-GB" sz="1600" dirty="0">
                <a:solidFill>
                  <a:schemeClr val="accent6">
                    <a:lumMod val="50000"/>
                  </a:schemeClr>
                </a:solidFill>
                <a:latin typeface="Cambria" pitchFamily="18" charset="0"/>
              </a:rPr>
              <a:t>use </a:t>
            </a:r>
            <a:r>
              <a:rPr lang="sr-Latn-CS" sz="1600" dirty="0">
                <a:solidFill>
                  <a:schemeClr val="accent6">
                    <a:lumMod val="50000"/>
                  </a:schemeClr>
                </a:solidFill>
                <a:latin typeface="Cambria" pitchFamily="18" charset="0"/>
              </a:rPr>
              <a:t>the </a:t>
            </a:r>
            <a:r>
              <a:rPr lang="en-GB" sz="1600" dirty="0">
                <a:solidFill>
                  <a:schemeClr val="accent6">
                    <a:lumMod val="50000"/>
                  </a:schemeClr>
                </a:solidFill>
                <a:latin typeface="Cambria" pitchFamily="18" charset="0"/>
              </a:rPr>
              <a:t>data which may be </a:t>
            </a:r>
            <a:r>
              <a:rPr lang="en-GB" sz="1600" b="1" dirty="0">
                <a:solidFill>
                  <a:schemeClr val="accent6">
                    <a:lumMod val="50000"/>
                  </a:schemeClr>
                </a:solidFill>
                <a:latin typeface="Cambria" pitchFamily="18" charset="0"/>
              </a:rPr>
              <a:t>misleading</a:t>
            </a:r>
            <a:endParaRPr lang="en-US" sz="1600" b="1"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General rule</a:t>
            </a:r>
            <a:r>
              <a:rPr lang="sr-Latn-CS" sz="1600" dirty="0">
                <a:solidFill>
                  <a:schemeClr val="accent6">
                    <a:lumMod val="50000"/>
                  </a:schemeClr>
                </a:solidFill>
                <a:latin typeface="Cambria" pitchFamily="18" charset="0"/>
              </a:rPr>
              <a:t> -</a:t>
            </a:r>
            <a:r>
              <a:rPr lang="en-GB" sz="1600" dirty="0">
                <a:solidFill>
                  <a:schemeClr val="accent6">
                    <a:lumMod val="50000"/>
                  </a:schemeClr>
                </a:solidFill>
                <a:latin typeface="Cambria" pitchFamily="18" charset="0"/>
              </a:rPr>
              <a:t> to be </a:t>
            </a:r>
            <a:r>
              <a:rPr lang="en-GB" sz="1600" b="1" dirty="0">
                <a:solidFill>
                  <a:schemeClr val="accent6">
                    <a:lumMod val="50000"/>
                  </a:schemeClr>
                </a:solidFill>
                <a:latin typeface="Cambria" pitchFamily="18" charset="0"/>
              </a:rPr>
              <a:t>broadcast in blocks</a:t>
            </a:r>
            <a:r>
              <a:rPr lang="sr-Latn-CS" sz="1600" b="1" dirty="0">
                <a:solidFill>
                  <a:schemeClr val="accent6">
                    <a:lumMod val="50000"/>
                  </a:schemeClr>
                </a:solidFill>
                <a:latin typeface="Cambria" pitchFamily="18" charset="0"/>
              </a:rPr>
              <a:t> </a:t>
            </a: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exception - transmissions of sport events</a:t>
            </a:r>
            <a:r>
              <a:rPr lang="sr-Latn-CS" sz="1600" dirty="0">
                <a:solidFill>
                  <a:schemeClr val="accent6">
                    <a:lumMod val="50000"/>
                  </a:schemeClr>
                </a:solidFill>
                <a:latin typeface="Cambria" pitchFamily="18" charset="0"/>
              </a:rPr>
              <a:t>)</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b="1" dirty="0">
                <a:solidFill>
                  <a:schemeClr val="accent6">
                    <a:lumMod val="50000"/>
                  </a:schemeClr>
                </a:solidFill>
                <a:latin typeface="Cambria" pitchFamily="18" charset="0"/>
              </a:rPr>
              <a:t>Not deemed advertising</a:t>
            </a:r>
            <a:r>
              <a:rPr lang="en-GB" sz="1600" dirty="0">
                <a:solidFill>
                  <a:schemeClr val="accent6">
                    <a:lumMod val="50000"/>
                  </a:schemeClr>
                </a:solidFill>
                <a:latin typeface="Cambria" pitchFamily="18" charset="0"/>
              </a:rPr>
              <a:t>:</a:t>
            </a:r>
            <a:endParaRPr lang="en-US" sz="1600"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free of charge announcements of public works &amp; charity events;</a:t>
            </a:r>
            <a:endParaRPr lang="en-US" sz="1600"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free of charge presentation of works of art;</a:t>
            </a:r>
            <a:endParaRPr lang="en-US" sz="1600"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free of charge publication of data on producers, organisers, sponsors or donors of works of art, culture and art events and charity events;</a:t>
            </a:r>
            <a:endParaRPr lang="en-US" sz="1600"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information about &amp; promotion of own programmes</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Advertising and teleshopping of </a:t>
            </a:r>
            <a:r>
              <a:rPr lang="en-GB" sz="1600" b="1" dirty="0">
                <a:solidFill>
                  <a:schemeClr val="accent6">
                    <a:lumMod val="50000"/>
                  </a:schemeClr>
                </a:solidFill>
                <a:latin typeface="Cambria" pitchFamily="18" charset="0"/>
              </a:rPr>
              <a:t>alcoholic beverages</a:t>
            </a:r>
            <a:r>
              <a:rPr lang="sr-Latn-CS" sz="1600" b="1" dirty="0">
                <a:solidFill>
                  <a:schemeClr val="accent6">
                    <a:lumMod val="50000"/>
                  </a:schemeClr>
                </a:solidFill>
                <a:latin typeface="Cambria" pitchFamily="18" charset="0"/>
              </a:rPr>
              <a:t> </a:t>
            </a:r>
            <a:r>
              <a:rPr lang="sr-Latn-CS" sz="1600" dirty="0">
                <a:solidFill>
                  <a:schemeClr val="accent6">
                    <a:lumMod val="50000"/>
                  </a:schemeClr>
                </a:solidFill>
                <a:latin typeface="Cambria" pitchFamily="18" charset="0"/>
              </a:rPr>
              <a:t>– more ditailed criteria</a:t>
            </a:r>
            <a:endParaRPr lang="sr-Latn-CS" sz="1600" dirty="0">
              <a:latin typeface="Cambria" pitchFamily="18" charset="0"/>
              <a:cs typeface="Arial" pitchFamily="34" charset="0"/>
            </a:endParaRPr>
          </a:p>
          <a:p>
            <a:pPr algn="ctr">
              <a:defRPr/>
            </a:pPr>
            <a:r>
              <a:rPr lang="en-GB" sz="1600" dirty="0">
                <a:latin typeface="Cambria" pitchFamily="18" charset="0"/>
                <a:cs typeface="Arial" pitchFamily="34" charset="0"/>
              </a:rPr>
              <a:t> </a:t>
            </a:r>
            <a:r>
              <a:rPr lang="en-US" sz="1600" dirty="0">
                <a:latin typeface="Cambria" pitchFamily="18" charset="0"/>
                <a:cs typeface="Arial" pitchFamily="34" charset="0"/>
              </a:rPr>
              <a:t> </a:t>
            </a: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Article</a:t>
            </a:r>
            <a:r>
              <a:rPr lang="sr-Latn-CS" sz="1600" dirty="0">
                <a:solidFill>
                  <a:schemeClr val="accent6">
                    <a:lumMod val="50000"/>
                  </a:schemeClr>
                </a:solidFill>
                <a:latin typeface="Cambria" pitchFamily="18" charset="0"/>
              </a:rPr>
              <a:t>s</a:t>
            </a:r>
            <a:r>
              <a:rPr lang="en-GB" sz="1600" dirty="0">
                <a:solidFill>
                  <a:schemeClr val="accent6">
                    <a:lumMod val="50000"/>
                  </a:schemeClr>
                </a:solidFill>
                <a:latin typeface="Cambria" pitchFamily="18" charset="0"/>
              </a:rPr>
              <a:t> </a:t>
            </a:r>
            <a:r>
              <a:rPr lang="sr-Latn-CS" sz="1600" dirty="0">
                <a:solidFill>
                  <a:schemeClr val="accent6">
                    <a:lumMod val="50000"/>
                  </a:schemeClr>
                </a:solidFill>
                <a:latin typeface="Cambria" pitchFamily="18" charset="0"/>
              </a:rPr>
              <a:t>89 &amp; 91)</a:t>
            </a:r>
          </a:p>
          <a:p>
            <a:pPr marL="1022400" lvl="2" indent="457200" algn="r">
              <a:spcBef>
                <a:spcPts val="600"/>
              </a:spcBef>
              <a:spcAft>
                <a:spcPts val="0"/>
              </a:spcAft>
              <a:defRPr/>
            </a:pPr>
            <a:endParaRPr lang="en-US" sz="1600" dirty="0">
              <a:solidFill>
                <a:schemeClr val="accent6">
                  <a:lumMod val="50000"/>
                </a:schemeClr>
              </a:solidFill>
              <a:latin typeface="Cambria" pitchFamily="18" charset="0"/>
            </a:endParaRPr>
          </a:p>
          <a:p>
            <a:pPr algn="just">
              <a:spcBef>
                <a:spcPts val="600"/>
              </a:spcBef>
              <a:spcAft>
                <a:spcPts val="0"/>
              </a:spcAft>
              <a:defRPr/>
            </a:pPr>
            <a:endParaRPr lang="sr-Latn-CS" dirty="0">
              <a:solidFill>
                <a:schemeClr val="accent6">
                  <a:lumMod val="50000"/>
                </a:schemeClr>
              </a:solidFill>
              <a:latin typeface="Cambria" pitchFamily="18" charset="0"/>
            </a:endParaRPr>
          </a:p>
          <a:p>
            <a:pPr>
              <a:spcBef>
                <a:spcPts val="600"/>
              </a:spcBef>
              <a:spcAft>
                <a:spcPts val="0"/>
              </a:spcAft>
              <a:defRPr/>
            </a:pPr>
            <a:endParaRPr lang="en-US"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AD1B04DA-9718-4304-94E8-2139C61A4B28}" type="slidenum">
              <a:rPr lang="en-US" sz="1000" smtClean="0">
                <a:latin typeface="Cambria" pitchFamily="18" charset="0"/>
              </a:rPr>
              <a:pPr>
                <a:defRPr/>
              </a:pPr>
              <a:t>23</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6246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62468"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22860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AV Commercial </a:t>
            </a:r>
            <a:r>
              <a:rPr lang="en-US" sz="2800" b="1">
                <a:solidFill>
                  <a:schemeClr val="hlink"/>
                </a:solidFill>
                <a:latin typeface="Cambria" pitchFamily="18" charset="0"/>
              </a:rPr>
              <a:t>C</a:t>
            </a:r>
            <a:r>
              <a:rPr lang="sr-Latn-CS" sz="2800" b="1">
                <a:solidFill>
                  <a:schemeClr val="hlink"/>
                </a:solidFill>
                <a:latin typeface="Cambria" pitchFamily="18" charset="0"/>
              </a:rPr>
              <a:t>ommunications (5)</a:t>
            </a:r>
          </a:p>
        </p:txBody>
      </p:sp>
      <p:pic>
        <p:nvPicPr>
          <p:cNvPr id="6247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a:defRPr/>
            </a:pPr>
            <a:endParaRPr lang="sr-Latn-CS" sz="1600" b="1" dirty="0">
              <a:solidFill>
                <a:schemeClr val="accent6">
                  <a:lumMod val="50000"/>
                </a:schemeClr>
              </a:solidFill>
              <a:latin typeface="Cambria" pitchFamily="18" charset="0"/>
            </a:endParaRPr>
          </a:p>
          <a:p>
            <a:pPr>
              <a:defRPr/>
            </a:pPr>
            <a:r>
              <a:rPr lang="en-GB" b="1" dirty="0">
                <a:solidFill>
                  <a:schemeClr val="accent6">
                    <a:lumMod val="50000"/>
                  </a:schemeClr>
                </a:solidFill>
                <a:latin typeface="Cambria" pitchFamily="18" charset="0"/>
              </a:rPr>
              <a:t>Duration</a:t>
            </a: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 </a:t>
            </a:r>
            <a:endParaRPr lang="en-US"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b="1" dirty="0">
                <a:solidFill>
                  <a:schemeClr val="accent6">
                    <a:lumMod val="50000"/>
                  </a:schemeClr>
                </a:solidFill>
                <a:latin typeface="Cambria" pitchFamily="18" charset="0"/>
              </a:rPr>
              <a:t>Public &amp; no</a:t>
            </a:r>
            <a:r>
              <a:rPr lang="sr-Latn-CS" b="1" dirty="0">
                <a:solidFill>
                  <a:schemeClr val="accent6">
                    <a:lumMod val="50000"/>
                  </a:schemeClr>
                </a:solidFill>
                <a:latin typeface="Cambria" pitchFamily="18" charset="0"/>
              </a:rPr>
              <a:t>t</a:t>
            </a:r>
            <a:r>
              <a:rPr lang="en-GB" b="1" dirty="0">
                <a:solidFill>
                  <a:schemeClr val="accent6">
                    <a:lumMod val="50000"/>
                  </a:schemeClr>
                </a:solidFill>
                <a:latin typeface="Cambria" pitchFamily="18" charset="0"/>
              </a:rPr>
              <a:t>-for</a:t>
            </a:r>
            <a:r>
              <a:rPr lang="sr-Latn-CS" b="1" dirty="0">
                <a:solidFill>
                  <a:schemeClr val="accent6">
                    <a:lumMod val="50000"/>
                  </a:schemeClr>
                </a:solidFill>
                <a:latin typeface="Cambria" pitchFamily="18" charset="0"/>
              </a:rPr>
              <a:t>-</a:t>
            </a:r>
            <a:r>
              <a:rPr lang="en-GB" b="1" dirty="0">
                <a:solidFill>
                  <a:schemeClr val="accent6">
                    <a:lumMod val="50000"/>
                  </a:schemeClr>
                </a:solidFill>
                <a:latin typeface="Cambria" pitchFamily="18" charset="0"/>
              </a:rPr>
              <a:t>profit broadcasters</a:t>
            </a:r>
            <a:r>
              <a:rPr lang="en-GB" dirty="0">
                <a:solidFill>
                  <a:schemeClr val="accent6">
                    <a:lumMod val="50000"/>
                  </a:schemeClr>
                </a:solidFill>
                <a:latin typeface="Cambria" pitchFamily="18" charset="0"/>
              </a:rPr>
              <a:t>:  </a:t>
            </a:r>
            <a:endParaRPr lang="en-US" dirty="0">
              <a:solidFill>
                <a:schemeClr val="accent6">
                  <a:lumMod val="50000"/>
                </a:schemeClr>
              </a:solidFill>
              <a:latin typeface="Cambria" pitchFamily="18" charset="0"/>
            </a:endParaRPr>
          </a:p>
          <a:p>
            <a:pPr marL="1022400" lvl="3"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advertising spots </a:t>
            </a:r>
            <a:r>
              <a:rPr lang="en-GB" b="1" dirty="0">
                <a:solidFill>
                  <a:schemeClr val="accent6">
                    <a:lumMod val="50000"/>
                  </a:schemeClr>
                </a:solidFill>
                <a:latin typeface="Cambria" pitchFamily="18" charset="0"/>
              </a:rPr>
              <a:t>shall not exceed 10% (six minute</a:t>
            </a:r>
            <a:r>
              <a:rPr lang="en-GB" dirty="0">
                <a:solidFill>
                  <a:schemeClr val="accent6">
                    <a:lumMod val="50000"/>
                  </a:schemeClr>
                </a:solidFill>
                <a:latin typeface="Cambria" pitchFamily="18" charset="0"/>
              </a:rPr>
              <a:t>s) within a given clock hour</a:t>
            </a:r>
            <a:endParaRPr lang="en-US" dirty="0">
              <a:solidFill>
                <a:schemeClr val="accent6">
                  <a:lumMod val="50000"/>
                </a:schemeClr>
              </a:solidFill>
              <a:latin typeface="Cambria" pitchFamily="18" charset="0"/>
            </a:endParaRPr>
          </a:p>
          <a:p>
            <a:pPr marL="1022400" lvl="3"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advertising spots &amp; teleshopping spots shall not exceed 15% (nine minutes) within a given clock hour during the day</a:t>
            </a:r>
            <a:endParaRPr lang="en-US"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sr-Latn-CS" b="1" dirty="0">
                <a:solidFill>
                  <a:schemeClr val="accent6">
                    <a:lumMod val="50000"/>
                  </a:schemeClr>
                </a:solidFill>
                <a:latin typeface="Cambria" pitchFamily="18" charset="0"/>
              </a:rPr>
              <a:t>Commercial </a:t>
            </a:r>
            <a:r>
              <a:rPr lang="en-GB" b="1" dirty="0">
                <a:solidFill>
                  <a:schemeClr val="accent6">
                    <a:lumMod val="50000"/>
                  </a:schemeClr>
                </a:solidFill>
                <a:latin typeface="Cambria" pitchFamily="18" charset="0"/>
              </a:rPr>
              <a:t>broadcasters</a:t>
            </a:r>
            <a:r>
              <a:rPr lang="en-GB" dirty="0">
                <a:solidFill>
                  <a:schemeClr val="accent6">
                    <a:lumMod val="50000"/>
                  </a:schemeClr>
                </a:solidFill>
                <a:latin typeface="Cambria" pitchFamily="18" charset="0"/>
              </a:rPr>
              <a:t>:  </a:t>
            </a:r>
            <a:endParaRPr lang="en-US" dirty="0">
              <a:solidFill>
                <a:schemeClr val="accent6">
                  <a:lumMod val="50000"/>
                </a:schemeClr>
              </a:solidFill>
              <a:latin typeface="Cambria" pitchFamily="18" charset="0"/>
            </a:endParaRPr>
          </a:p>
          <a:p>
            <a:pPr marL="1022400" lvl="3"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advertising spots </a:t>
            </a:r>
            <a:r>
              <a:rPr lang="en-GB" b="1" dirty="0">
                <a:solidFill>
                  <a:schemeClr val="accent6">
                    <a:lumMod val="50000"/>
                  </a:schemeClr>
                </a:solidFill>
                <a:latin typeface="Cambria" pitchFamily="18" charset="0"/>
              </a:rPr>
              <a:t>shall not exceed 15% (nine minutes)</a:t>
            </a:r>
            <a:r>
              <a:rPr lang="en-GB" dirty="0">
                <a:solidFill>
                  <a:schemeClr val="accent6">
                    <a:lumMod val="50000"/>
                  </a:schemeClr>
                </a:solidFill>
                <a:latin typeface="Cambria" pitchFamily="18" charset="0"/>
              </a:rPr>
              <a:t> within a given clock hour</a:t>
            </a:r>
            <a:endParaRPr lang="en-US" dirty="0">
              <a:solidFill>
                <a:schemeClr val="accent6">
                  <a:lumMod val="50000"/>
                </a:schemeClr>
              </a:solidFill>
              <a:latin typeface="Cambria" pitchFamily="18" charset="0"/>
            </a:endParaRPr>
          </a:p>
          <a:p>
            <a:pPr marL="1022400" lvl="3" indent="457200" algn="just">
              <a:spcBef>
                <a:spcPts val="600"/>
              </a:spcBef>
              <a:spcAft>
                <a:spcPts val="1200"/>
              </a:spcAft>
              <a:buFont typeface="Wingdings" pitchFamily="2" charset="2"/>
              <a:buChar char="Ø"/>
              <a:defRPr/>
            </a:pPr>
            <a:r>
              <a:rPr lang="en-GB" dirty="0">
                <a:solidFill>
                  <a:schemeClr val="accent6">
                    <a:lumMod val="50000"/>
                  </a:schemeClr>
                </a:solidFill>
                <a:latin typeface="Cambria" pitchFamily="18" charset="0"/>
              </a:rPr>
              <a:t>advertising spots &amp; teleshopping spots shall not exceed 20% (twelve minutes) within a given clock hour during the day</a:t>
            </a:r>
            <a:endParaRPr lang="en-US" dirty="0">
              <a:solidFill>
                <a:schemeClr val="accent6">
                  <a:lumMod val="50000"/>
                </a:schemeClr>
              </a:solidFill>
              <a:latin typeface="Cambria" pitchFamily="18" charset="0"/>
            </a:endParaRPr>
          </a:p>
          <a:p>
            <a:pPr algn="ctr">
              <a:defRPr/>
            </a:pPr>
            <a:r>
              <a:rPr lang="en-GB" dirty="0">
                <a:latin typeface="Arial" pitchFamily="34" charset="0"/>
                <a:cs typeface="Arial" pitchFamily="34" charset="0"/>
              </a:rPr>
              <a:t>  </a:t>
            </a:r>
            <a:r>
              <a:rPr lang="en-US" sz="1100" dirty="0">
                <a:latin typeface="Arial" pitchFamily="34" charset="0"/>
                <a:cs typeface="Arial" pitchFamily="34" charset="0"/>
              </a:rPr>
              <a:t> </a:t>
            </a: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a:t>
            </a:r>
            <a:r>
              <a:rPr lang="sr-Latn-CS" dirty="0">
                <a:solidFill>
                  <a:schemeClr val="accent6">
                    <a:lumMod val="50000"/>
                  </a:schemeClr>
                </a:solidFill>
                <a:latin typeface="Cambria" pitchFamily="18" charset="0"/>
              </a:rPr>
              <a:t>s</a:t>
            </a:r>
            <a:r>
              <a:rPr lang="en-GB"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rPr>
              <a:t>93 &amp; 93)</a:t>
            </a:r>
          </a:p>
          <a:p>
            <a:pPr marL="1022400" lvl="2" indent="457200" algn="r">
              <a:spcBef>
                <a:spcPts val="600"/>
              </a:spcBef>
              <a:spcAft>
                <a:spcPts val="0"/>
              </a:spcAft>
              <a:defRPr/>
            </a:pPr>
            <a:endParaRPr lang="en-US" sz="1600" dirty="0">
              <a:solidFill>
                <a:schemeClr val="accent6">
                  <a:lumMod val="50000"/>
                </a:schemeClr>
              </a:solidFill>
              <a:latin typeface="Cambria" pitchFamily="18" charset="0"/>
            </a:endParaRPr>
          </a:p>
          <a:p>
            <a:pPr algn="just">
              <a:spcBef>
                <a:spcPts val="600"/>
              </a:spcBef>
              <a:spcAft>
                <a:spcPts val="0"/>
              </a:spcAft>
              <a:defRPr/>
            </a:pPr>
            <a:endParaRPr lang="sr-Latn-CS" dirty="0">
              <a:solidFill>
                <a:schemeClr val="accent6">
                  <a:lumMod val="50000"/>
                </a:schemeClr>
              </a:solidFill>
              <a:latin typeface="Cambria" pitchFamily="18" charset="0"/>
            </a:endParaRPr>
          </a:p>
          <a:p>
            <a:pPr>
              <a:spcBef>
                <a:spcPts val="600"/>
              </a:spcBef>
              <a:spcAft>
                <a:spcPts val="0"/>
              </a:spcAft>
              <a:defRPr/>
            </a:pPr>
            <a:endParaRPr lang="en-US"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1108D85A-7D7E-4FAC-8857-B922CA445791}" type="slidenum">
              <a:rPr lang="en-US" sz="1000" smtClean="0">
                <a:latin typeface="Cambria" pitchFamily="18" charset="0"/>
              </a:rPr>
              <a:pPr>
                <a:defRPr/>
              </a:pPr>
              <a:t>24</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64515"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64516"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30480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AV Commercial </a:t>
            </a:r>
            <a:r>
              <a:rPr lang="en-US" sz="2800" b="1">
                <a:solidFill>
                  <a:schemeClr val="hlink"/>
                </a:solidFill>
                <a:latin typeface="Cambria" pitchFamily="18" charset="0"/>
              </a:rPr>
              <a:t>C</a:t>
            </a:r>
            <a:r>
              <a:rPr lang="sr-Latn-CS" sz="2800" b="1">
                <a:solidFill>
                  <a:schemeClr val="hlink"/>
                </a:solidFill>
                <a:latin typeface="Cambria" pitchFamily="18" charset="0"/>
              </a:rPr>
              <a:t>ommunications (6)</a:t>
            </a:r>
          </a:p>
        </p:txBody>
      </p:sp>
      <p:pic>
        <p:nvPicPr>
          <p:cNvPr id="64520"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a:defRPr/>
            </a:pPr>
            <a:endParaRPr lang="sr-Latn-CS" sz="1600" b="1" dirty="0">
              <a:solidFill>
                <a:schemeClr val="accent6">
                  <a:lumMod val="50000"/>
                </a:schemeClr>
              </a:solidFill>
              <a:latin typeface="Cambria" pitchFamily="18" charset="0"/>
            </a:endParaRPr>
          </a:p>
          <a:p>
            <a:pPr>
              <a:defRPr/>
            </a:pPr>
            <a:endParaRPr lang="sr-Latn-CS" sz="1600" b="1" dirty="0">
              <a:solidFill>
                <a:schemeClr val="accent6">
                  <a:lumMod val="50000"/>
                </a:schemeClr>
              </a:solidFill>
              <a:latin typeface="Cambria" pitchFamily="18" charset="0"/>
            </a:endParaRPr>
          </a:p>
          <a:p>
            <a:pPr>
              <a:defRPr/>
            </a:pPr>
            <a:r>
              <a:rPr lang="sr-Latn-CS" b="1" dirty="0">
                <a:solidFill>
                  <a:schemeClr val="accent6">
                    <a:lumMod val="50000"/>
                  </a:schemeClr>
                </a:solidFill>
                <a:latin typeface="Cambria" pitchFamily="18" charset="0"/>
              </a:rPr>
              <a:t>Prohibited insertion of advertising </a:t>
            </a:r>
            <a:r>
              <a:rPr lang="sr-Latn-CS" dirty="0">
                <a:solidFill>
                  <a:schemeClr val="accent6">
                    <a:lumMod val="50000"/>
                  </a:schemeClr>
                </a:solidFill>
                <a:latin typeface="Cambria" pitchFamily="18" charset="0"/>
              </a:rPr>
              <a:t>in :</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religious contents</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formal ceremonies (inaugurations</a:t>
            </a: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 etc.)</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programmes related to tragic events of wider scope</a:t>
            </a:r>
            <a:endParaRPr lang="en-US" dirty="0">
              <a:solidFill>
                <a:schemeClr val="accent6">
                  <a:lumMod val="50000"/>
                </a:schemeClr>
              </a:solidFill>
              <a:latin typeface="Cambria" pitchFamily="18" charset="0"/>
            </a:endParaRPr>
          </a:p>
          <a:p>
            <a:pPr marL="565200" lvl="1" indent="457200" algn="just">
              <a:spcBef>
                <a:spcPts val="600"/>
              </a:spcBef>
              <a:spcAft>
                <a:spcPts val="1200"/>
              </a:spcAft>
              <a:buFont typeface="Wingdings" pitchFamily="2" charset="2"/>
              <a:buChar char="Ø"/>
              <a:defRPr/>
            </a:pPr>
            <a:r>
              <a:rPr lang="en-GB" dirty="0">
                <a:solidFill>
                  <a:schemeClr val="accent6">
                    <a:lumMod val="50000"/>
                  </a:schemeClr>
                </a:solidFill>
                <a:latin typeface="Cambria" pitchFamily="18" charset="0"/>
              </a:rPr>
              <a:t>programmes lasting 30 minutes or shorter</a:t>
            </a:r>
            <a:endParaRPr lang="en-US" dirty="0">
              <a:solidFill>
                <a:schemeClr val="accent6">
                  <a:lumMod val="50000"/>
                </a:schemeClr>
              </a:solidFill>
              <a:latin typeface="Cambria" pitchFamily="18" charset="0"/>
            </a:endParaRPr>
          </a:p>
          <a:p>
            <a:pPr algn="ctr">
              <a:defRPr/>
            </a:pPr>
            <a:r>
              <a:rPr lang="en-GB" dirty="0">
                <a:latin typeface="Arial" pitchFamily="34" charset="0"/>
                <a:cs typeface="Arial" pitchFamily="34" charset="0"/>
              </a:rPr>
              <a:t>  </a:t>
            </a:r>
            <a:r>
              <a:rPr lang="en-US" dirty="0">
                <a:latin typeface="Arial" pitchFamily="34" charset="0"/>
                <a:cs typeface="Arial" pitchFamily="34" charset="0"/>
              </a:rPr>
              <a:t> </a:t>
            </a: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 </a:t>
            </a:r>
            <a:r>
              <a:rPr lang="sr-Latn-CS" dirty="0">
                <a:solidFill>
                  <a:schemeClr val="accent6">
                    <a:lumMod val="50000"/>
                  </a:schemeClr>
                </a:solidFill>
                <a:latin typeface="Cambria" pitchFamily="18" charset="0"/>
              </a:rPr>
              <a:t>94)</a:t>
            </a:r>
          </a:p>
          <a:p>
            <a:pPr algn="ctr">
              <a:defRPr/>
            </a:pPr>
            <a:endParaRPr lang="sr-Latn-CS" dirty="0">
              <a:solidFill>
                <a:schemeClr val="accent6">
                  <a:lumMod val="50000"/>
                </a:schemeClr>
              </a:solidFill>
              <a:latin typeface="Cambria" pitchFamily="18" charset="0"/>
            </a:endParaRPr>
          </a:p>
          <a:p>
            <a:pPr algn="ctr">
              <a:defRPr/>
            </a:pPr>
            <a:r>
              <a:rPr lang="sr-Latn-CS" dirty="0">
                <a:solidFill>
                  <a:schemeClr val="accent6">
                    <a:lumMod val="50000"/>
                  </a:schemeClr>
                </a:solidFill>
                <a:latin typeface="Cambria" pitchFamily="18" charset="0"/>
              </a:rPr>
              <a:t>More detailed rules  </a:t>
            </a:r>
            <a:r>
              <a:rPr lang="sr-Latn-CS" dirty="0">
                <a:solidFill>
                  <a:schemeClr val="accent6">
                    <a:lumMod val="50000"/>
                  </a:schemeClr>
                </a:solidFill>
                <a:latin typeface="Cambria" pitchFamily="18" charset="0"/>
                <a:sym typeface="Wingdings" pitchFamily="2" charset="2"/>
              </a:rPr>
              <a:t> </a:t>
            </a:r>
            <a:r>
              <a:rPr lang="en-GB" b="1" dirty="0">
                <a:solidFill>
                  <a:schemeClr val="accent6">
                    <a:lumMod val="50000"/>
                  </a:schemeClr>
                </a:solidFill>
                <a:latin typeface="Cambria" pitchFamily="18" charset="0"/>
              </a:rPr>
              <a:t>Rulebook on Audiovisual Commercial Communication </a:t>
            </a:r>
            <a:r>
              <a:rPr lang="sr-Latn-CS" b="1" dirty="0">
                <a:solidFill>
                  <a:schemeClr val="accent6">
                    <a:lumMod val="50000"/>
                  </a:schemeClr>
                </a:solidFill>
                <a:latin typeface="Cambria" pitchFamily="18" charset="0"/>
              </a:rPr>
              <a:t> </a:t>
            </a:r>
          </a:p>
          <a:p>
            <a:pPr algn="ctr">
              <a:defRPr/>
            </a:pPr>
            <a:endParaRPr lang="sr-Latn-CS" dirty="0">
              <a:solidFill>
                <a:schemeClr val="accent6">
                  <a:lumMod val="50000"/>
                </a:schemeClr>
              </a:solidFill>
              <a:latin typeface="Cambria" pitchFamily="18" charset="0"/>
            </a:endParaRPr>
          </a:p>
          <a:p>
            <a:pPr marL="1022400" lvl="2" indent="457200" algn="r">
              <a:spcBef>
                <a:spcPts val="600"/>
              </a:spcBef>
              <a:spcAft>
                <a:spcPts val="0"/>
              </a:spcAft>
              <a:defRPr/>
            </a:pPr>
            <a:endParaRPr lang="en-US" sz="1600" dirty="0">
              <a:solidFill>
                <a:schemeClr val="accent6">
                  <a:lumMod val="50000"/>
                </a:schemeClr>
              </a:solidFill>
              <a:latin typeface="Cambria" pitchFamily="18" charset="0"/>
            </a:endParaRPr>
          </a:p>
          <a:p>
            <a:pPr algn="just">
              <a:spcBef>
                <a:spcPts val="600"/>
              </a:spcBef>
              <a:spcAft>
                <a:spcPts val="0"/>
              </a:spcAft>
              <a:defRPr/>
            </a:pPr>
            <a:endParaRPr lang="sr-Latn-CS" dirty="0">
              <a:solidFill>
                <a:schemeClr val="accent6">
                  <a:lumMod val="50000"/>
                </a:schemeClr>
              </a:solidFill>
              <a:latin typeface="Cambria" pitchFamily="18" charset="0"/>
            </a:endParaRPr>
          </a:p>
          <a:p>
            <a:pPr>
              <a:spcBef>
                <a:spcPts val="600"/>
              </a:spcBef>
              <a:spcAft>
                <a:spcPts val="0"/>
              </a:spcAft>
              <a:defRPr/>
            </a:pPr>
            <a:endParaRPr lang="en-US"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B5B46EBD-5B85-4D5F-BFCA-B9F57338EC20}" type="slidenum">
              <a:rPr lang="en-US" sz="1000" smtClean="0">
                <a:latin typeface="Cambria" pitchFamily="18" charset="0"/>
              </a:rPr>
              <a:pPr>
                <a:defRPr/>
              </a:pPr>
              <a:t>25</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66563"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66564"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AV Commercial </a:t>
            </a:r>
            <a:r>
              <a:rPr lang="en-US" sz="2800" b="1">
                <a:solidFill>
                  <a:schemeClr val="hlink"/>
                </a:solidFill>
                <a:latin typeface="Cambria" pitchFamily="18" charset="0"/>
              </a:rPr>
              <a:t>C</a:t>
            </a:r>
            <a:r>
              <a:rPr lang="sr-Latn-CS" sz="2800" b="1">
                <a:solidFill>
                  <a:schemeClr val="hlink"/>
                </a:solidFill>
                <a:latin typeface="Cambria" pitchFamily="18" charset="0"/>
              </a:rPr>
              <a:t>ommunications (7)</a:t>
            </a:r>
          </a:p>
        </p:txBody>
      </p:sp>
      <p:pic>
        <p:nvPicPr>
          <p:cNvPr id="66568"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0" y="1524000"/>
            <a:ext cx="8805863" cy="4953000"/>
          </a:xfrm>
          <a:prstGeom prst="rect">
            <a:avLst/>
          </a:prstGeom>
          <a:noFill/>
          <a:ln w="9525">
            <a:noFill/>
            <a:miter lim="800000"/>
            <a:headEnd/>
            <a:tailEnd/>
          </a:ln>
        </p:spPr>
        <p:txBody>
          <a:bodyPr/>
          <a:lstStyle/>
          <a:p>
            <a:pPr marL="565200" lvl="1" indent="457200" algn="just">
              <a:spcBef>
                <a:spcPts val="600"/>
              </a:spcBef>
              <a:spcAft>
                <a:spcPts val="0"/>
              </a:spcAft>
              <a:defRPr/>
            </a:pPr>
            <a:endParaRPr lang="sr-Latn-CS" sz="1600" b="1" dirty="0">
              <a:solidFill>
                <a:schemeClr val="accent6">
                  <a:lumMod val="50000"/>
                </a:schemeClr>
              </a:solidFill>
              <a:latin typeface="Cambria" pitchFamily="18" charset="0"/>
            </a:endParaRPr>
          </a:p>
          <a:p>
            <a:pPr marL="565200" lvl="1" indent="457200" algn="just">
              <a:spcBef>
                <a:spcPts val="600"/>
              </a:spcBef>
              <a:spcAft>
                <a:spcPts val="1200"/>
              </a:spcAft>
              <a:defRPr/>
            </a:pPr>
            <a:r>
              <a:rPr lang="en-GB" b="1" dirty="0">
                <a:solidFill>
                  <a:schemeClr val="accent6">
                    <a:lumMod val="50000"/>
                  </a:schemeClr>
                </a:solidFill>
                <a:latin typeface="Cambria" pitchFamily="18" charset="0"/>
              </a:rPr>
              <a:t>Sponsorship</a:t>
            </a:r>
            <a:r>
              <a:rPr lang="en-GB" dirty="0">
                <a:solidFill>
                  <a:schemeClr val="accent6">
                    <a:lumMod val="50000"/>
                  </a:schemeClr>
                </a:solidFill>
                <a:latin typeface="Cambria" pitchFamily="18" charset="0"/>
              </a:rPr>
              <a:t> of AVM services &amp; programmes - </a:t>
            </a:r>
            <a:r>
              <a:rPr lang="en-GB" b="1" dirty="0">
                <a:solidFill>
                  <a:schemeClr val="accent6">
                    <a:lumMod val="50000"/>
                  </a:schemeClr>
                </a:solidFill>
                <a:latin typeface="Cambria" pitchFamily="18" charset="0"/>
              </a:rPr>
              <a:t>requirements</a:t>
            </a:r>
            <a:r>
              <a:rPr lang="en-GB" dirty="0">
                <a:solidFill>
                  <a:schemeClr val="accent6">
                    <a:lumMod val="50000"/>
                  </a:schemeClr>
                </a:solidFill>
                <a:latin typeface="Cambria" pitchFamily="18" charset="0"/>
              </a:rPr>
              <a:t>:</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Sponsor </a:t>
            </a:r>
            <a:r>
              <a:rPr lang="en-GB" b="1" dirty="0">
                <a:solidFill>
                  <a:schemeClr val="accent6">
                    <a:lumMod val="50000"/>
                  </a:schemeClr>
                </a:solidFill>
                <a:latin typeface="Cambria" pitchFamily="18" charset="0"/>
              </a:rPr>
              <a:t>shall not affect the contents or scheduling </a:t>
            </a:r>
            <a:r>
              <a:rPr lang="en-GB" dirty="0">
                <a:solidFill>
                  <a:schemeClr val="accent6">
                    <a:lumMod val="50000"/>
                  </a:schemeClr>
                </a:solidFill>
                <a:latin typeface="Cambria" pitchFamily="18" charset="0"/>
              </a:rPr>
              <a:t>of sponsored services or programmes or the </a:t>
            </a:r>
            <a:r>
              <a:rPr lang="en-GB" b="1" dirty="0">
                <a:solidFill>
                  <a:schemeClr val="accent6">
                    <a:lumMod val="50000"/>
                  </a:schemeClr>
                </a:solidFill>
                <a:latin typeface="Cambria" pitchFamily="18" charset="0"/>
              </a:rPr>
              <a:t>responsibility or editorial independence </a:t>
            </a:r>
            <a:r>
              <a:rPr lang="en-GB" dirty="0">
                <a:solidFill>
                  <a:schemeClr val="accent6">
                    <a:lumMod val="50000"/>
                  </a:schemeClr>
                </a:solidFill>
                <a:latin typeface="Cambria" pitchFamily="18" charset="0"/>
              </a:rPr>
              <a:t>of the AVM service provider</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b="1" dirty="0">
                <a:solidFill>
                  <a:schemeClr val="accent6">
                    <a:lumMod val="50000"/>
                  </a:schemeClr>
                </a:solidFill>
                <a:latin typeface="Cambria" pitchFamily="18" charset="0"/>
              </a:rPr>
              <a:t>Shall not directly encourage the purchase or rental </a:t>
            </a:r>
            <a:r>
              <a:rPr lang="en-GB" dirty="0">
                <a:solidFill>
                  <a:schemeClr val="accent6">
                    <a:lumMod val="50000"/>
                  </a:schemeClr>
                </a:solidFill>
                <a:latin typeface="Cambria" pitchFamily="18" charset="0"/>
              </a:rPr>
              <a:t>of goods or services, in particular by making special promotional references to those goods or services</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Shall be </a:t>
            </a:r>
            <a:r>
              <a:rPr lang="en-GB" b="1" dirty="0">
                <a:solidFill>
                  <a:schemeClr val="accent6">
                    <a:lumMod val="50000"/>
                  </a:schemeClr>
                </a:solidFill>
                <a:latin typeface="Cambria" pitchFamily="18" charset="0"/>
              </a:rPr>
              <a:t>clearly identified as sponsored</a:t>
            </a:r>
            <a:endParaRPr lang="en-US" b="1"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Wholly or partly sponsored programmes shall be </a:t>
            </a:r>
            <a:r>
              <a:rPr lang="en-GB" b="1" dirty="0">
                <a:solidFill>
                  <a:schemeClr val="accent6">
                    <a:lumMod val="50000"/>
                  </a:schemeClr>
                </a:solidFill>
                <a:latin typeface="Cambria" pitchFamily="18" charset="0"/>
              </a:rPr>
              <a:t>clearly identified </a:t>
            </a:r>
            <a:r>
              <a:rPr lang="en-GB" dirty="0">
                <a:solidFill>
                  <a:schemeClr val="accent6">
                    <a:lumMod val="50000"/>
                  </a:schemeClr>
                </a:solidFill>
                <a:latin typeface="Cambria" pitchFamily="18" charset="0"/>
              </a:rPr>
              <a:t>by the name, logo and/or other symbol of the sponsor such as a reference to its product(s) or service(s) or a distinctive sign thereof in an appropriate way for programmes at the beginning, during and/or at the end of the programmes</a:t>
            </a:r>
            <a:endParaRPr lang="en-US" dirty="0">
              <a:solidFill>
                <a:schemeClr val="accent6">
                  <a:lumMod val="50000"/>
                </a:schemeClr>
              </a:solidFill>
              <a:latin typeface="Cambria" pitchFamily="18" charset="0"/>
            </a:endParaRPr>
          </a:p>
          <a:p>
            <a:pPr algn="ctr">
              <a:spcBef>
                <a:spcPts val="1200"/>
              </a:spcBef>
              <a:defRPr/>
            </a:pPr>
            <a:r>
              <a:rPr lang="en-GB" dirty="0">
                <a:latin typeface="Arial" pitchFamily="34" charset="0"/>
                <a:cs typeface="Arial" pitchFamily="34" charset="0"/>
              </a:rPr>
              <a:t>  </a:t>
            </a:r>
            <a:r>
              <a:rPr lang="en-US" dirty="0">
                <a:latin typeface="Arial" pitchFamily="34" charset="0"/>
                <a:cs typeface="Arial" pitchFamily="34" charset="0"/>
              </a:rPr>
              <a:t> </a:t>
            </a: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 </a:t>
            </a:r>
            <a:r>
              <a:rPr lang="sr-Latn-CS" dirty="0">
                <a:solidFill>
                  <a:schemeClr val="accent6">
                    <a:lumMod val="50000"/>
                  </a:schemeClr>
                </a:solidFill>
                <a:latin typeface="Cambria" pitchFamily="18" charset="0"/>
              </a:rPr>
              <a:t>95)</a:t>
            </a:r>
          </a:p>
          <a:p>
            <a:pPr algn="ctr">
              <a:defRPr/>
            </a:pPr>
            <a:endParaRPr lang="sr-Latn-CS" dirty="0">
              <a:solidFill>
                <a:schemeClr val="accent6">
                  <a:lumMod val="50000"/>
                </a:schemeClr>
              </a:solidFill>
              <a:latin typeface="Cambria" pitchFamily="18" charset="0"/>
            </a:endParaRPr>
          </a:p>
          <a:p>
            <a:pPr algn="ctr">
              <a:defRPr/>
            </a:pPr>
            <a:endParaRPr lang="sr-Latn-CS" dirty="0">
              <a:solidFill>
                <a:schemeClr val="accent6">
                  <a:lumMod val="50000"/>
                </a:schemeClr>
              </a:solidFill>
              <a:latin typeface="Cambria" pitchFamily="18" charset="0"/>
            </a:endParaRPr>
          </a:p>
          <a:p>
            <a:pPr marL="1022400" lvl="2" indent="457200" algn="r">
              <a:spcBef>
                <a:spcPts val="600"/>
              </a:spcBef>
              <a:spcAft>
                <a:spcPts val="0"/>
              </a:spcAft>
              <a:defRPr/>
            </a:pPr>
            <a:endParaRPr lang="en-US" sz="1600" dirty="0">
              <a:solidFill>
                <a:schemeClr val="accent6">
                  <a:lumMod val="50000"/>
                </a:schemeClr>
              </a:solidFill>
              <a:latin typeface="Cambria" pitchFamily="18" charset="0"/>
            </a:endParaRPr>
          </a:p>
          <a:p>
            <a:pPr algn="just">
              <a:spcBef>
                <a:spcPts val="600"/>
              </a:spcBef>
              <a:spcAft>
                <a:spcPts val="0"/>
              </a:spcAft>
              <a:defRPr/>
            </a:pPr>
            <a:endParaRPr lang="sr-Latn-CS" dirty="0">
              <a:solidFill>
                <a:schemeClr val="accent6">
                  <a:lumMod val="50000"/>
                </a:schemeClr>
              </a:solidFill>
              <a:latin typeface="Cambria" pitchFamily="18" charset="0"/>
            </a:endParaRPr>
          </a:p>
          <a:p>
            <a:pPr>
              <a:spcBef>
                <a:spcPts val="600"/>
              </a:spcBef>
              <a:spcAft>
                <a:spcPts val="0"/>
              </a:spcAft>
              <a:defRPr/>
            </a:pPr>
            <a:endParaRPr lang="en-US"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A5C3D04E-3FC6-4497-A401-7170A5A985EE}" type="slidenum">
              <a:rPr lang="en-US" sz="1000" smtClean="0">
                <a:latin typeface="Cambria" pitchFamily="18" charset="0"/>
              </a:rPr>
              <a:pPr>
                <a:defRPr/>
              </a:pPr>
              <a:t>26</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6861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68612"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15240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AV Commercial </a:t>
            </a:r>
            <a:r>
              <a:rPr lang="en-US" sz="2800" b="1">
                <a:solidFill>
                  <a:schemeClr val="hlink"/>
                </a:solidFill>
                <a:latin typeface="Cambria" pitchFamily="18" charset="0"/>
              </a:rPr>
              <a:t>C</a:t>
            </a:r>
            <a:r>
              <a:rPr lang="sr-Latn-CS" sz="2800" b="1">
                <a:solidFill>
                  <a:schemeClr val="hlink"/>
                </a:solidFill>
                <a:latin typeface="Cambria" pitchFamily="18" charset="0"/>
              </a:rPr>
              <a:t>ommunications (8)</a:t>
            </a:r>
          </a:p>
        </p:txBody>
      </p:sp>
      <p:pic>
        <p:nvPicPr>
          <p:cNvPr id="68616"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600"/>
              </a:spcBef>
              <a:spcAft>
                <a:spcPts val="0"/>
              </a:spcAft>
              <a:defRPr/>
            </a:pPr>
            <a:r>
              <a:rPr lang="en-GB" sz="1600" b="1" dirty="0">
                <a:solidFill>
                  <a:schemeClr val="accent6">
                    <a:lumMod val="50000"/>
                  </a:schemeClr>
                </a:solidFill>
                <a:latin typeface="Cambria" pitchFamily="18" charset="0"/>
              </a:rPr>
              <a:t>Rules related to sponsors</a:t>
            </a:r>
            <a:r>
              <a:rPr lang="en-GB" sz="1600" dirty="0">
                <a:solidFill>
                  <a:schemeClr val="accent6">
                    <a:lumMod val="50000"/>
                  </a:schemeClr>
                </a:solidFill>
                <a:latin typeface="Cambria" pitchFamily="18" charset="0"/>
              </a:rPr>
              <a:t>:</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b="1" dirty="0">
                <a:solidFill>
                  <a:schemeClr val="accent6">
                    <a:lumMod val="50000"/>
                  </a:schemeClr>
                </a:solidFill>
                <a:latin typeface="Cambria" pitchFamily="18" charset="0"/>
              </a:rPr>
              <a:t>Not eligible </a:t>
            </a:r>
            <a:r>
              <a:rPr lang="en-GB" sz="1600" dirty="0">
                <a:solidFill>
                  <a:schemeClr val="accent6">
                    <a:lumMod val="50000"/>
                  </a:schemeClr>
                </a:solidFill>
                <a:latin typeface="Cambria" pitchFamily="18" charset="0"/>
              </a:rPr>
              <a:t>for sponsorship of AVM services or programmes if its </a:t>
            </a:r>
            <a:r>
              <a:rPr lang="en-GB" sz="1600" b="1" dirty="0">
                <a:solidFill>
                  <a:schemeClr val="accent6">
                    <a:lumMod val="50000"/>
                  </a:schemeClr>
                </a:solidFill>
                <a:latin typeface="Cambria" pitchFamily="18" charset="0"/>
              </a:rPr>
              <a:t>principal activity </a:t>
            </a:r>
            <a:r>
              <a:rPr lang="en-GB" sz="1600" dirty="0">
                <a:solidFill>
                  <a:schemeClr val="accent6">
                    <a:lumMod val="50000"/>
                  </a:schemeClr>
                </a:solidFill>
                <a:latin typeface="Cambria" pitchFamily="18" charset="0"/>
              </a:rPr>
              <a:t>is the manufacture or sale of products or provision of services whose advertising is </a:t>
            </a:r>
            <a:r>
              <a:rPr lang="en-GB" sz="1600" b="1" dirty="0">
                <a:solidFill>
                  <a:schemeClr val="accent6">
                    <a:lumMod val="50000"/>
                  </a:schemeClr>
                </a:solidFill>
                <a:latin typeface="Cambria" pitchFamily="18" charset="0"/>
              </a:rPr>
              <a:t>prohibited by law</a:t>
            </a:r>
            <a:endParaRPr lang="en-US" sz="1600" b="1"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 if its activities include the manufacture or sale of </a:t>
            </a:r>
            <a:r>
              <a:rPr lang="en-GB" sz="1600" b="1" dirty="0">
                <a:solidFill>
                  <a:schemeClr val="accent6">
                    <a:lumMod val="50000"/>
                  </a:schemeClr>
                </a:solidFill>
                <a:latin typeface="Cambria" pitchFamily="18" charset="0"/>
              </a:rPr>
              <a:t>medicinal products and medical procedures and treatment</a:t>
            </a:r>
            <a:r>
              <a:rPr lang="en-GB" sz="1600" dirty="0">
                <a:solidFill>
                  <a:schemeClr val="accent6">
                    <a:lumMod val="50000"/>
                  </a:schemeClr>
                </a:solidFill>
                <a:latin typeface="Cambria" pitchFamily="18" charset="0"/>
              </a:rPr>
              <a:t>, the sponsorship of AVM services or programmes may promote the name or the image of the sponsor, but shall not promote specific medicinal products available only on prescription or medical procedures and treatments which are not compliant with a separate law governing health care</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In sport, culture and art programmes, sponsor identification may be shown only at the beginning &amp; the end of natural breaks</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Political parties, coalitions &amp; other political organisations may not sponsor programmes</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Other rules: </a:t>
            </a:r>
            <a:endParaRPr lang="en-US" sz="1600"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sz="1600" b="1" dirty="0">
                <a:solidFill>
                  <a:schemeClr val="accent6">
                    <a:lumMod val="50000"/>
                  </a:schemeClr>
                </a:solidFill>
                <a:latin typeface="Cambria" pitchFamily="18" charset="0"/>
              </a:rPr>
              <a:t>News &amp; current affairs </a:t>
            </a:r>
            <a:r>
              <a:rPr lang="en-GB" sz="1600" dirty="0">
                <a:solidFill>
                  <a:schemeClr val="accent6">
                    <a:lumMod val="50000"/>
                  </a:schemeClr>
                </a:solidFill>
                <a:latin typeface="Cambria" pitchFamily="18" charset="0"/>
              </a:rPr>
              <a:t>programmes shall not be sponsored</a:t>
            </a:r>
            <a:endParaRPr lang="en-US" sz="1600"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sr-Latn-CS" sz="1600" dirty="0">
                <a:solidFill>
                  <a:schemeClr val="accent6">
                    <a:lumMod val="50000"/>
                  </a:schemeClr>
                </a:solidFill>
                <a:latin typeface="Cambria" pitchFamily="18" charset="0"/>
              </a:rPr>
              <a:t>Showing</a:t>
            </a:r>
            <a:r>
              <a:rPr lang="en-GB" sz="1600" dirty="0">
                <a:solidFill>
                  <a:schemeClr val="accent6">
                    <a:lumMod val="50000"/>
                  </a:schemeClr>
                </a:solidFill>
                <a:latin typeface="Cambria" pitchFamily="18" charset="0"/>
              </a:rPr>
              <a:t> a </a:t>
            </a:r>
            <a:r>
              <a:rPr lang="en-GB" sz="1600" b="1" dirty="0">
                <a:solidFill>
                  <a:schemeClr val="accent6">
                    <a:lumMod val="50000"/>
                  </a:schemeClr>
                </a:solidFill>
                <a:latin typeface="Cambria" pitchFamily="18" charset="0"/>
              </a:rPr>
              <a:t>sponsorship</a:t>
            </a:r>
            <a:r>
              <a:rPr lang="en-GB" sz="1600" dirty="0">
                <a:solidFill>
                  <a:schemeClr val="accent6">
                    <a:lumMod val="50000"/>
                  </a:schemeClr>
                </a:solidFill>
                <a:latin typeface="Cambria" pitchFamily="18" charset="0"/>
              </a:rPr>
              <a:t> logo during </a:t>
            </a:r>
            <a:r>
              <a:rPr lang="en-GB" sz="1600" b="1" dirty="0">
                <a:solidFill>
                  <a:schemeClr val="accent6">
                    <a:lumMod val="50000"/>
                  </a:schemeClr>
                </a:solidFill>
                <a:latin typeface="Cambria" pitchFamily="18" charset="0"/>
              </a:rPr>
              <a:t>children’s programmes </a:t>
            </a:r>
            <a:r>
              <a:rPr lang="en-GB" sz="1600" dirty="0">
                <a:solidFill>
                  <a:schemeClr val="accent6">
                    <a:lumMod val="50000"/>
                  </a:schemeClr>
                </a:solidFill>
                <a:latin typeface="Cambria" pitchFamily="18" charset="0"/>
              </a:rPr>
              <a:t>and religious programmes</a:t>
            </a:r>
            <a:r>
              <a:rPr lang="sr-Latn-CS" sz="1600" dirty="0">
                <a:solidFill>
                  <a:schemeClr val="accent6">
                    <a:lumMod val="50000"/>
                  </a:schemeClr>
                </a:solidFill>
                <a:latin typeface="Cambria" pitchFamily="18" charset="0"/>
              </a:rPr>
              <a:t>  - </a:t>
            </a:r>
            <a:r>
              <a:rPr lang="sr-Latn-CS" sz="1600" b="1" dirty="0">
                <a:solidFill>
                  <a:schemeClr val="accent6">
                    <a:lumMod val="50000"/>
                  </a:schemeClr>
                </a:solidFill>
                <a:latin typeface="Cambria" pitchFamily="18" charset="0"/>
              </a:rPr>
              <a:t>prohibited</a:t>
            </a:r>
            <a:endParaRPr lang="en-US" sz="1600" b="1" dirty="0">
              <a:solidFill>
                <a:schemeClr val="accent6">
                  <a:lumMod val="50000"/>
                </a:schemeClr>
              </a:solidFill>
              <a:latin typeface="Cambria" pitchFamily="18" charset="0"/>
            </a:endParaRPr>
          </a:p>
          <a:p>
            <a:pPr algn="ctr">
              <a:spcBef>
                <a:spcPts val="0"/>
              </a:spcBef>
              <a:defRPr/>
            </a:pPr>
            <a:r>
              <a:rPr lang="en-GB" sz="1600" dirty="0">
                <a:latin typeface="Arial" pitchFamily="34" charset="0"/>
                <a:cs typeface="Arial" pitchFamily="34" charset="0"/>
              </a:rPr>
              <a:t>  </a:t>
            </a:r>
            <a:r>
              <a:rPr lang="en-US" sz="1600" dirty="0">
                <a:latin typeface="Arial" pitchFamily="34" charset="0"/>
                <a:cs typeface="Arial" pitchFamily="34" charset="0"/>
              </a:rPr>
              <a:t> </a:t>
            </a: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Article </a:t>
            </a:r>
            <a:r>
              <a:rPr lang="sr-Latn-CS" sz="1600" dirty="0">
                <a:solidFill>
                  <a:schemeClr val="accent6">
                    <a:lumMod val="50000"/>
                  </a:schemeClr>
                </a:solidFill>
                <a:latin typeface="Cambria" pitchFamily="18" charset="0"/>
              </a:rPr>
              <a:t>95)</a:t>
            </a:r>
          </a:p>
          <a:p>
            <a:pPr algn="ctr">
              <a:defRPr/>
            </a:pPr>
            <a:endParaRPr lang="sr-Latn-CS" dirty="0">
              <a:solidFill>
                <a:schemeClr val="accent6">
                  <a:lumMod val="50000"/>
                </a:schemeClr>
              </a:solidFill>
              <a:latin typeface="Cambria" pitchFamily="18" charset="0"/>
            </a:endParaRPr>
          </a:p>
          <a:p>
            <a:pPr algn="ctr">
              <a:defRPr/>
            </a:pPr>
            <a:endParaRPr lang="sr-Latn-CS" dirty="0">
              <a:solidFill>
                <a:schemeClr val="accent6">
                  <a:lumMod val="50000"/>
                </a:schemeClr>
              </a:solidFill>
              <a:latin typeface="Cambria" pitchFamily="18" charset="0"/>
            </a:endParaRPr>
          </a:p>
          <a:p>
            <a:pPr marL="1022400" lvl="2" indent="457200" algn="r">
              <a:spcBef>
                <a:spcPts val="600"/>
              </a:spcBef>
              <a:spcAft>
                <a:spcPts val="0"/>
              </a:spcAft>
              <a:defRPr/>
            </a:pPr>
            <a:endParaRPr lang="en-US" sz="1600" dirty="0">
              <a:solidFill>
                <a:schemeClr val="accent6">
                  <a:lumMod val="50000"/>
                </a:schemeClr>
              </a:solidFill>
              <a:latin typeface="Cambria" pitchFamily="18" charset="0"/>
            </a:endParaRPr>
          </a:p>
          <a:p>
            <a:pPr algn="just">
              <a:spcBef>
                <a:spcPts val="600"/>
              </a:spcBef>
              <a:spcAft>
                <a:spcPts val="0"/>
              </a:spcAft>
              <a:defRPr/>
            </a:pPr>
            <a:endParaRPr lang="sr-Latn-CS" dirty="0">
              <a:solidFill>
                <a:schemeClr val="accent6">
                  <a:lumMod val="50000"/>
                </a:schemeClr>
              </a:solidFill>
              <a:latin typeface="Cambria" pitchFamily="18" charset="0"/>
            </a:endParaRPr>
          </a:p>
          <a:p>
            <a:pPr>
              <a:spcBef>
                <a:spcPts val="600"/>
              </a:spcBef>
              <a:spcAft>
                <a:spcPts val="0"/>
              </a:spcAft>
              <a:defRPr/>
            </a:pPr>
            <a:endParaRPr lang="en-US"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B301FE41-153D-4BD4-B122-A69252735424}" type="slidenum">
              <a:rPr lang="en-US" sz="1000" smtClean="0">
                <a:latin typeface="Cambria" pitchFamily="18" charset="0"/>
              </a:rPr>
              <a:pPr>
                <a:defRPr/>
              </a:pPr>
              <a:t>27</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70659"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70660"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22860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AV Commercial </a:t>
            </a:r>
            <a:r>
              <a:rPr lang="en-US" sz="2800" b="1">
                <a:solidFill>
                  <a:schemeClr val="hlink"/>
                </a:solidFill>
                <a:latin typeface="Cambria" pitchFamily="18" charset="0"/>
              </a:rPr>
              <a:t>C</a:t>
            </a:r>
            <a:r>
              <a:rPr lang="sr-Latn-CS" sz="2800" b="1">
                <a:solidFill>
                  <a:schemeClr val="hlink"/>
                </a:solidFill>
                <a:latin typeface="Cambria" pitchFamily="18" charset="0"/>
              </a:rPr>
              <a:t>ommunications (9)</a:t>
            </a:r>
          </a:p>
        </p:txBody>
      </p:sp>
      <p:pic>
        <p:nvPicPr>
          <p:cNvPr id="7066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600"/>
              </a:spcBef>
              <a:spcAft>
                <a:spcPts val="0"/>
              </a:spcAft>
              <a:buFont typeface="Wingdings" pitchFamily="2" charset="2"/>
              <a:buChar char="Ø"/>
              <a:defRPr/>
            </a:pPr>
            <a:endParaRPr lang="sr-Latn-CS" sz="1600" b="1"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b="1" dirty="0">
                <a:solidFill>
                  <a:schemeClr val="accent6">
                    <a:lumMod val="50000"/>
                  </a:schemeClr>
                </a:solidFill>
                <a:latin typeface="Cambria" pitchFamily="18" charset="0"/>
              </a:rPr>
              <a:t>Product placement </a:t>
            </a:r>
            <a:r>
              <a:rPr lang="en-GB" dirty="0">
                <a:solidFill>
                  <a:schemeClr val="accent6">
                    <a:lumMod val="50000"/>
                  </a:schemeClr>
                </a:solidFill>
                <a:latin typeface="Cambria" pitchFamily="18" charset="0"/>
              </a:rPr>
              <a:t>(PP) </a:t>
            </a: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prohibited.</a:t>
            </a:r>
            <a:endParaRPr lang="en-US"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b="1" dirty="0">
                <a:solidFill>
                  <a:schemeClr val="accent6">
                    <a:lumMod val="50000"/>
                  </a:schemeClr>
                </a:solidFill>
                <a:latin typeface="Cambria" pitchFamily="18" charset="0"/>
              </a:rPr>
              <a:t>Derogation</a:t>
            </a:r>
            <a:r>
              <a:rPr lang="en-GB" dirty="0">
                <a:solidFill>
                  <a:schemeClr val="accent6">
                    <a:lumMod val="50000"/>
                  </a:schemeClr>
                </a:solidFill>
                <a:latin typeface="Cambria" pitchFamily="18" charset="0"/>
              </a:rPr>
              <a:t> - PP admissible:</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In cinematographic works, films and series made for AVM services, sports programmes and entertainment programmes not including programmes intended for children;</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Where there is </a:t>
            </a:r>
            <a:r>
              <a:rPr lang="en-GB" b="1" dirty="0">
                <a:solidFill>
                  <a:schemeClr val="accent6">
                    <a:lumMod val="50000"/>
                  </a:schemeClr>
                </a:solidFill>
                <a:latin typeface="Cambria" pitchFamily="18" charset="0"/>
              </a:rPr>
              <a:t>no payment </a:t>
            </a:r>
            <a:r>
              <a:rPr lang="en-GB" dirty="0">
                <a:solidFill>
                  <a:schemeClr val="accent6">
                    <a:lumMod val="50000"/>
                  </a:schemeClr>
                </a:solidFill>
                <a:latin typeface="Cambria" pitchFamily="18" charset="0"/>
              </a:rPr>
              <a:t>but only the provision of certain goods or services free of charge (production props &amp; prizes, with a view to their inclusion in a programme)</a:t>
            </a:r>
            <a:r>
              <a:rPr lang="sr-Latn-CS" dirty="0">
                <a:solidFill>
                  <a:schemeClr val="accent6">
                    <a:lumMod val="50000"/>
                  </a:schemeClr>
                </a:solidFill>
                <a:latin typeface="Cambria" pitchFamily="18" charset="0"/>
              </a:rPr>
              <a:t>. </a:t>
            </a:r>
            <a:r>
              <a:rPr lang="sr-Latn-CS" b="1" dirty="0">
                <a:solidFill>
                  <a:schemeClr val="accent6">
                    <a:lumMod val="50000"/>
                  </a:schemeClr>
                </a:solidFill>
                <a:latin typeface="Cambria" pitchFamily="18" charset="0"/>
              </a:rPr>
              <a:t>Not admissible </a:t>
            </a:r>
            <a:r>
              <a:rPr lang="sr-Latn-CS" dirty="0">
                <a:solidFill>
                  <a:schemeClr val="accent6">
                    <a:lumMod val="50000"/>
                  </a:schemeClr>
                </a:solidFill>
                <a:latin typeface="Cambria" pitchFamily="18" charset="0"/>
              </a:rPr>
              <a:t>for derogation i</a:t>
            </a:r>
            <a:r>
              <a:rPr lang="en-GB" dirty="0">
                <a:solidFill>
                  <a:schemeClr val="accent6">
                    <a:lumMod val="50000"/>
                  </a:schemeClr>
                </a:solidFill>
                <a:latin typeface="Cambria" pitchFamily="18" charset="0"/>
              </a:rPr>
              <a:t>f </a:t>
            </a:r>
            <a:r>
              <a:rPr lang="sr-Latn-CS" dirty="0">
                <a:solidFill>
                  <a:schemeClr val="accent6">
                    <a:lumMod val="50000"/>
                  </a:schemeClr>
                </a:solidFill>
                <a:latin typeface="Cambria" pitchFamily="18" charset="0"/>
              </a:rPr>
              <a:t>provided </a:t>
            </a:r>
            <a:r>
              <a:rPr lang="en-GB" dirty="0">
                <a:solidFill>
                  <a:schemeClr val="accent6">
                    <a:lumMod val="50000"/>
                  </a:schemeClr>
                </a:solidFill>
                <a:latin typeface="Cambria" pitchFamily="18" charset="0"/>
              </a:rPr>
              <a:t>goods or services </a:t>
            </a: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are of substantial value</a:t>
            </a:r>
            <a:endParaRPr lang="en-US"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Council of the Agency regulate</a:t>
            </a:r>
            <a:r>
              <a:rPr lang="sr-Latn-CS" dirty="0">
                <a:solidFill>
                  <a:schemeClr val="accent6">
                    <a:lumMod val="50000"/>
                  </a:schemeClr>
                </a:solidFill>
                <a:latin typeface="Cambria" pitchFamily="18" charset="0"/>
              </a:rPr>
              <a:t>s</a:t>
            </a:r>
            <a:r>
              <a:rPr lang="en-GB" dirty="0">
                <a:solidFill>
                  <a:schemeClr val="accent6">
                    <a:lumMod val="50000"/>
                  </a:schemeClr>
                </a:solidFill>
                <a:latin typeface="Cambria" pitchFamily="18" charset="0"/>
              </a:rPr>
              <a:t> the manner for determining the </a:t>
            </a:r>
            <a:r>
              <a:rPr lang="en-GB" b="1" dirty="0">
                <a:solidFill>
                  <a:schemeClr val="accent6">
                    <a:lumMod val="50000"/>
                  </a:schemeClr>
                </a:solidFill>
                <a:latin typeface="Cambria" pitchFamily="18" charset="0"/>
              </a:rPr>
              <a:t>substantial value </a:t>
            </a:r>
            <a:r>
              <a:rPr lang="en-GB" dirty="0">
                <a:solidFill>
                  <a:schemeClr val="accent6">
                    <a:lumMod val="50000"/>
                  </a:schemeClr>
                </a:solidFill>
                <a:latin typeface="Cambria" pitchFamily="18" charset="0"/>
              </a:rPr>
              <a:t>of goods or services placed (based on the production costs or costs payable for placing goods or services into the programme)</a:t>
            </a:r>
            <a:endParaRPr lang="sr-Latn-CS" dirty="0">
              <a:solidFill>
                <a:schemeClr val="accent6">
                  <a:lumMod val="50000"/>
                </a:schemeClr>
              </a:solidFill>
              <a:latin typeface="Cambria" pitchFamily="18" charset="0"/>
            </a:endParaRPr>
          </a:p>
          <a:p>
            <a:pPr algn="ctr">
              <a:spcBef>
                <a:spcPts val="1200"/>
              </a:spcBef>
              <a:spcAft>
                <a:spcPts val="1200"/>
              </a:spcAft>
              <a:defRPr/>
            </a:pPr>
            <a:r>
              <a:rPr lang="en-GB" dirty="0">
                <a:latin typeface="Arial" pitchFamily="34" charset="0"/>
                <a:cs typeface="Arial" pitchFamily="34" charset="0"/>
              </a:rPr>
              <a:t>  </a:t>
            </a:r>
            <a:r>
              <a:rPr lang="en-US" dirty="0">
                <a:latin typeface="Arial" pitchFamily="34" charset="0"/>
                <a:cs typeface="Arial" pitchFamily="34" charset="0"/>
              </a:rPr>
              <a:t> </a:t>
            </a: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 </a:t>
            </a:r>
            <a:r>
              <a:rPr lang="sr-Latn-CS" dirty="0">
                <a:solidFill>
                  <a:schemeClr val="accent6">
                    <a:lumMod val="50000"/>
                  </a:schemeClr>
                </a:solidFill>
                <a:latin typeface="Cambria" pitchFamily="18" charset="0"/>
              </a:rPr>
              <a:t>96)</a:t>
            </a:r>
          </a:p>
          <a:p>
            <a:pPr algn="ctr">
              <a:defRPr/>
            </a:pPr>
            <a:endParaRPr lang="sr-Latn-CS" dirty="0">
              <a:solidFill>
                <a:schemeClr val="accent6">
                  <a:lumMod val="50000"/>
                </a:schemeClr>
              </a:solidFill>
              <a:latin typeface="Cambria" pitchFamily="18" charset="0"/>
            </a:endParaRPr>
          </a:p>
          <a:p>
            <a:pPr algn="ctr">
              <a:defRPr/>
            </a:pPr>
            <a:endParaRPr lang="sr-Latn-CS" dirty="0">
              <a:solidFill>
                <a:schemeClr val="accent6">
                  <a:lumMod val="50000"/>
                </a:schemeClr>
              </a:solidFill>
              <a:latin typeface="Cambria" pitchFamily="18" charset="0"/>
            </a:endParaRPr>
          </a:p>
          <a:p>
            <a:pPr marL="1022400" lvl="2" indent="457200" algn="r">
              <a:spcBef>
                <a:spcPts val="600"/>
              </a:spcBef>
              <a:spcAft>
                <a:spcPts val="0"/>
              </a:spcAft>
              <a:defRPr/>
            </a:pPr>
            <a:endParaRPr lang="en-US" sz="1600" dirty="0">
              <a:solidFill>
                <a:schemeClr val="accent6">
                  <a:lumMod val="50000"/>
                </a:schemeClr>
              </a:solidFill>
              <a:latin typeface="Cambria" pitchFamily="18" charset="0"/>
            </a:endParaRPr>
          </a:p>
          <a:p>
            <a:pPr algn="just">
              <a:spcBef>
                <a:spcPts val="600"/>
              </a:spcBef>
              <a:spcAft>
                <a:spcPts val="0"/>
              </a:spcAft>
              <a:defRPr/>
            </a:pPr>
            <a:endParaRPr lang="sr-Latn-CS" dirty="0">
              <a:solidFill>
                <a:schemeClr val="accent6">
                  <a:lumMod val="50000"/>
                </a:schemeClr>
              </a:solidFill>
              <a:latin typeface="Cambria" pitchFamily="18" charset="0"/>
            </a:endParaRPr>
          </a:p>
          <a:p>
            <a:pPr>
              <a:spcBef>
                <a:spcPts val="600"/>
              </a:spcBef>
              <a:spcAft>
                <a:spcPts val="0"/>
              </a:spcAft>
              <a:defRPr/>
            </a:pPr>
            <a:endParaRPr lang="en-US"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204C4D8C-4EF3-4ED4-A3E0-65BDA8D77C49}" type="slidenum">
              <a:rPr lang="en-US" sz="1000" smtClean="0">
                <a:latin typeface="Cambria" pitchFamily="18" charset="0"/>
              </a:rPr>
              <a:pPr>
                <a:defRPr/>
              </a:pPr>
              <a:t>28</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7270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72708"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7620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AV Commercial </a:t>
            </a:r>
            <a:r>
              <a:rPr lang="en-US" sz="2800" b="1">
                <a:solidFill>
                  <a:schemeClr val="hlink"/>
                </a:solidFill>
                <a:latin typeface="Cambria" pitchFamily="18" charset="0"/>
              </a:rPr>
              <a:t>C</a:t>
            </a:r>
            <a:r>
              <a:rPr lang="sr-Latn-CS" sz="2800" b="1">
                <a:solidFill>
                  <a:schemeClr val="hlink"/>
                </a:solidFill>
                <a:latin typeface="Cambria" pitchFamily="18" charset="0"/>
              </a:rPr>
              <a:t>ommunications (9)</a:t>
            </a:r>
          </a:p>
        </p:txBody>
      </p:sp>
      <p:pic>
        <p:nvPicPr>
          <p:cNvPr id="7271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600"/>
              </a:spcBef>
              <a:spcAft>
                <a:spcPts val="0"/>
              </a:spcAft>
              <a:defRPr/>
            </a:pPr>
            <a:endParaRPr lang="sr-Latn-CS" sz="1600" b="1" dirty="0">
              <a:solidFill>
                <a:schemeClr val="accent6">
                  <a:lumMod val="50000"/>
                </a:schemeClr>
              </a:solidFill>
              <a:latin typeface="Cambria" pitchFamily="18" charset="0"/>
            </a:endParaRPr>
          </a:p>
          <a:p>
            <a:pPr marL="108000" indent="-457200" algn="just">
              <a:spcBef>
                <a:spcPts val="600"/>
              </a:spcBef>
              <a:spcAft>
                <a:spcPts val="600"/>
              </a:spcAft>
              <a:defRPr/>
            </a:pPr>
            <a:r>
              <a:rPr lang="en-GB" dirty="0">
                <a:solidFill>
                  <a:schemeClr val="accent6">
                    <a:lumMod val="50000"/>
                  </a:schemeClr>
                </a:solidFill>
                <a:latin typeface="Cambria" pitchFamily="18" charset="0"/>
              </a:rPr>
              <a:t>Programmes containing PP - </a:t>
            </a:r>
            <a:r>
              <a:rPr lang="en-GB" b="1" dirty="0">
                <a:solidFill>
                  <a:schemeClr val="accent6">
                    <a:lumMod val="50000"/>
                  </a:schemeClr>
                </a:solidFill>
                <a:latin typeface="Cambria" pitchFamily="18" charset="0"/>
              </a:rPr>
              <a:t>requirements</a:t>
            </a:r>
            <a:r>
              <a:rPr lang="en-GB" dirty="0">
                <a:solidFill>
                  <a:schemeClr val="accent6">
                    <a:lumMod val="50000"/>
                  </a:schemeClr>
                </a:solidFill>
                <a:latin typeface="Cambria" pitchFamily="18" charset="0"/>
              </a:rPr>
              <a:t>:</a:t>
            </a:r>
            <a:endParaRPr lang="sr-Latn-C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Their content </a:t>
            </a:r>
            <a:r>
              <a:rPr lang="sr-Latn-CS" dirty="0">
                <a:solidFill>
                  <a:schemeClr val="accent6">
                    <a:lumMod val="50000"/>
                  </a:schemeClr>
                </a:solidFill>
                <a:latin typeface="Cambria" pitchFamily="18" charset="0"/>
              </a:rPr>
              <a:t>&amp; </a:t>
            </a:r>
            <a:r>
              <a:rPr lang="en-GB" dirty="0">
                <a:solidFill>
                  <a:schemeClr val="accent6">
                    <a:lumMod val="50000"/>
                  </a:schemeClr>
                </a:solidFill>
                <a:latin typeface="Cambria" pitchFamily="18" charset="0"/>
              </a:rPr>
              <a:t>scheduling shall in no circumstances be i</a:t>
            </a:r>
            <a:r>
              <a:rPr lang="en-GB" b="1" dirty="0">
                <a:solidFill>
                  <a:schemeClr val="accent6">
                    <a:lumMod val="50000"/>
                  </a:schemeClr>
                </a:solidFill>
                <a:latin typeface="Cambria" pitchFamily="18" charset="0"/>
              </a:rPr>
              <a:t>nfluenced to affect the responsibility &amp; editorial independence</a:t>
            </a:r>
            <a:r>
              <a:rPr lang="en-GB" dirty="0">
                <a:solidFill>
                  <a:schemeClr val="accent6">
                    <a:lumMod val="50000"/>
                  </a:schemeClr>
                </a:solidFill>
                <a:latin typeface="Cambria" pitchFamily="18" charset="0"/>
              </a:rPr>
              <a:t> of the AVM service provider</a:t>
            </a:r>
            <a:endParaRPr lang="en-U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They shall </a:t>
            </a:r>
            <a:r>
              <a:rPr lang="en-GB" b="1" dirty="0">
                <a:solidFill>
                  <a:schemeClr val="accent6">
                    <a:lumMod val="50000"/>
                  </a:schemeClr>
                </a:solidFill>
                <a:latin typeface="Cambria" pitchFamily="18" charset="0"/>
              </a:rPr>
              <a:t>not directly encourage the purchase or rental </a:t>
            </a:r>
            <a:r>
              <a:rPr lang="en-GB" dirty="0">
                <a:solidFill>
                  <a:schemeClr val="accent6">
                    <a:lumMod val="50000"/>
                  </a:schemeClr>
                </a:solidFill>
                <a:latin typeface="Cambria" pitchFamily="18" charset="0"/>
              </a:rPr>
              <a:t>of goods or services, in particular by making special promotional references to those goods or services or by giving prominence to the product</a:t>
            </a:r>
            <a:endParaRPr lang="en-U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Viewers shall be </a:t>
            </a:r>
            <a:r>
              <a:rPr lang="en-GB" b="1" dirty="0">
                <a:solidFill>
                  <a:schemeClr val="accent6">
                    <a:lumMod val="50000"/>
                  </a:schemeClr>
                </a:solidFill>
                <a:latin typeface="Cambria" pitchFamily="18" charset="0"/>
              </a:rPr>
              <a:t>clearly informed of the existence of PP </a:t>
            </a:r>
            <a:r>
              <a:rPr lang="en-GB" dirty="0">
                <a:solidFill>
                  <a:schemeClr val="accent6">
                    <a:lumMod val="50000"/>
                  </a:schemeClr>
                </a:solidFill>
                <a:latin typeface="Cambria" pitchFamily="18" charset="0"/>
              </a:rPr>
              <a:t>by appropriate identification at the start &amp; the end of the programme &amp; after an advertising break, in order to avoid any confusion on the part of the viewer. </a:t>
            </a:r>
            <a:r>
              <a:rPr lang="en-GB" b="1" dirty="0">
                <a:solidFill>
                  <a:schemeClr val="accent6">
                    <a:lumMod val="50000"/>
                  </a:schemeClr>
                </a:solidFill>
                <a:latin typeface="Cambria" pitchFamily="18" charset="0"/>
              </a:rPr>
              <a:t>Exception</a:t>
            </a:r>
            <a:r>
              <a:rPr lang="en-GB" dirty="0">
                <a:solidFill>
                  <a:schemeClr val="accent6">
                    <a:lumMod val="50000"/>
                  </a:schemeClr>
                </a:solidFill>
                <a:latin typeface="Cambria" pitchFamily="18" charset="0"/>
              </a:rPr>
              <a:t> - programmes with PP either </a:t>
            </a:r>
            <a:r>
              <a:rPr lang="en-GB" b="1" dirty="0">
                <a:solidFill>
                  <a:schemeClr val="accent6">
                    <a:lumMod val="50000"/>
                  </a:schemeClr>
                </a:solidFill>
                <a:latin typeface="Cambria" pitchFamily="18" charset="0"/>
              </a:rPr>
              <a:t>not</a:t>
            </a:r>
            <a:r>
              <a:rPr lang="en-GB" dirty="0">
                <a:solidFill>
                  <a:schemeClr val="accent6">
                    <a:lumMod val="50000"/>
                  </a:schemeClr>
                </a:solidFill>
                <a:latin typeface="Cambria" pitchFamily="18" charset="0"/>
              </a:rPr>
              <a:t> </a:t>
            </a:r>
            <a:r>
              <a:rPr lang="en-GB" b="1" dirty="0">
                <a:solidFill>
                  <a:schemeClr val="accent6">
                    <a:lumMod val="50000"/>
                  </a:schemeClr>
                </a:solidFill>
                <a:latin typeface="Cambria" pitchFamily="18" charset="0"/>
              </a:rPr>
              <a:t>produced</a:t>
            </a:r>
            <a:r>
              <a:rPr lang="en-GB" dirty="0">
                <a:solidFill>
                  <a:schemeClr val="accent6">
                    <a:lumMod val="50000"/>
                  </a:schemeClr>
                </a:solidFill>
                <a:latin typeface="Cambria" pitchFamily="18" charset="0"/>
              </a:rPr>
              <a:t> </a:t>
            </a:r>
            <a:r>
              <a:rPr lang="en-GB" b="1" dirty="0">
                <a:solidFill>
                  <a:schemeClr val="accent6">
                    <a:lumMod val="50000"/>
                  </a:schemeClr>
                </a:solidFill>
                <a:latin typeface="Cambria" pitchFamily="18" charset="0"/>
              </a:rPr>
              <a:t>or commissioned by the AVM service provider </a:t>
            </a:r>
            <a:r>
              <a:rPr lang="en-GB" dirty="0">
                <a:solidFill>
                  <a:schemeClr val="accent6">
                    <a:lumMod val="50000"/>
                  </a:schemeClr>
                </a:solidFill>
                <a:latin typeface="Cambria" pitchFamily="18" charset="0"/>
              </a:rPr>
              <a:t>or an entity affiliated to the AVM service provider as per Article 130</a:t>
            </a:r>
            <a:endParaRPr lang="en-US" dirty="0">
              <a:solidFill>
                <a:schemeClr val="accent6">
                  <a:lumMod val="50000"/>
                </a:schemeClr>
              </a:solidFill>
              <a:latin typeface="Cambria" pitchFamily="18" charset="0"/>
            </a:endParaRPr>
          </a:p>
          <a:p>
            <a:pPr algn="r">
              <a:spcBef>
                <a:spcPts val="0"/>
              </a:spcBef>
              <a:defRPr/>
            </a:pPr>
            <a:r>
              <a:rPr lang="en-GB" dirty="0">
                <a:latin typeface="Arial" pitchFamily="34" charset="0"/>
                <a:cs typeface="Arial" pitchFamily="34" charset="0"/>
              </a:rPr>
              <a:t>  </a:t>
            </a:r>
            <a:r>
              <a:rPr lang="en-US" sz="1100" dirty="0">
                <a:latin typeface="Arial" pitchFamily="34" charset="0"/>
                <a:cs typeface="Arial" pitchFamily="34" charset="0"/>
              </a:rPr>
              <a:t> </a:t>
            </a: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 </a:t>
            </a:r>
            <a:r>
              <a:rPr lang="sr-Latn-CS" dirty="0">
                <a:solidFill>
                  <a:schemeClr val="accent6">
                    <a:lumMod val="50000"/>
                  </a:schemeClr>
                </a:solidFill>
                <a:latin typeface="Cambria" pitchFamily="18" charset="0"/>
              </a:rPr>
              <a:t>96)</a:t>
            </a:r>
          </a:p>
          <a:p>
            <a:pPr algn="ctr">
              <a:spcBef>
                <a:spcPts val="0"/>
              </a:spcBef>
              <a:defRPr/>
            </a:pPr>
            <a:r>
              <a:rPr lang="sr-Latn-CS" dirty="0">
                <a:solidFill>
                  <a:schemeClr val="accent6">
                    <a:lumMod val="50000"/>
                  </a:schemeClr>
                </a:solidFill>
                <a:latin typeface="Cambria" pitchFamily="18" charset="0"/>
              </a:rPr>
              <a:t>Rules on PP </a:t>
            </a:r>
            <a:r>
              <a:rPr lang="sr-Latn-CS" b="1" dirty="0">
                <a:solidFill>
                  <a:schemeClr val="accent6">
                    <a:lumMod val="50000"/>
                  </a:schemeClr>
                </a:solidFill>
                <a:latin typeface="Cambria" pitchFamily="18" charset="0"/>
                <a:sym typeface="Wingdings" pitchFamily="2" charset="2"/>
              </a:rPr>
              <a:t> </a:t>
            </a:r>
            <a:r>
              <a:rPr lang="en-GB" b="1" u="sng" dirty="0">
                <a:solidFill>
                  <a:schemeClr val="accent6">
                    <a:lumMod val="50000"/>
                  </a:schemeClr>
                </a:solidFill>
                <a:latin typeface="Cambria" pitchFamily="18" charset="0"/>
              </a:rPr>
              <a:t>as of 01 January 2013</a:t>
            </a:r>
            <a:endParaRPr lang="en-US" dirty="0">
              <a:solidFill>
                <a:schemeClr val="accent6">
                  <a:lumMod val="50000"/>
                </a:schemeClr>
              </a:solidFill>
              <a:latin typeface="Cambria" pitchFamily="18" charset="0"/>
            </a:endParaRPr>
          </a:p>
          <a:p>
            <a:pPr algn="just">
              <a:spcBef>
                <a:spcPts val="0"/>
              </a:spcBef>
              <a:defRPr/>
            </a:pPr>
            <a:endParaRPr lang="sr-Latn-CS" dirty="0">
              <a:solidFill>
                <a:schemeClr val="accent6">
                  <a:lumMod val="50000"/>
                </a:schemeClr>
              </a:solidFill>
              <a:latin typeface="Cambria" pitchFamily="18" charset="0"/>
            </a:endParaRPr>
          </a:p>
          <a:p>
            <a:pPr algn="ctr">
              <a:defRPr/>
            </a:pPr>
            <a:endParaRPr lang="sr-Latn-CS" dirty="0">
              <a:solidFill>
                <a:schemeClr val="accent6">
                  <a:lumMod val="50000"/>
                </a:schemeClr>
              </a:solidFill>
              <a:latin typeface="Cambria" pitchFamily="18" charset="0"/>
            </a:endParaRPr>
          </a:p>
          <a:p>
            <a:pPr algn="ctr">
              <a:defRPr/>
            </a:pPr>
            <a:endParaRPr lang="sr-Latn-CS" dirty="0">
              <a:solidFill>
                <a:schemeClr val="accent6">
                  <a:lumMod val="50000"/>
                </a:schemeClr>
              </a:solidFill>
              <a:latin typeface="Cambria" pitchFamily="18" charset="0"/>
            </a:endParaRPr>
          </a:p>
          <a:p>
            <a:pPr marL="1022400" lvl="2" indent="457200" algn="r">
              <a:spcBef>
                <a:spcPts val="600"/>
              </a:spcBef>
              <a:spcAft>
                <a:spcPts val="0"/>
              </a:spcAft>
              <a:defRPr/>
            </a:pPr>
            <a:endParaRPr lang="en-US" sz="1600" dirty="0">
              <a:solidFill>
                <a:schemeClr val="accent6">
                  <a:lumMod val="50000"/>
                </a:schemeClr>
              </a:solidFill>
              <a:latin typeface="Cambria" pitchFamily="18" charset="0"/>
            </a:endParaRPr>
          </a:p>
          <a:p>
            <a:pPr algn="just">
              <a:spcBef>
                <a:spcPts val="600"/>
              </a:spcBef>
              <a:spcAft>
                <a:spcPts val="0"/>
              </a:spcAft>
              <a:defRPr/>
            </a:pPr>
            <a:endParaRPr lang="sr-Latn-CS" dirty="0">
              <a:solidFill>
                <a:schemeClr val="accent6">
                  <a:lumMod val="50000"/>
                </a:schemeClr>
              </a:solidFill>
              <a:latin typeface="Cambria" pitchFamily="18" charset="0"/>
            </a:endParaRPr>
          </a:p>
          <a:p>
            <a:pPr>
              <a:spcBef>
                <a:spcPts val="600"/>
              </a:spcBef>
              <a:spcAft>
                <a:spcPts val="0"/>
              </a:spcAft>
              <a:defRPr/>
            </a:pPr>
            <a:endParaRPr lang="en-US"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15F366EE-451B-4B09-A7D1-E39E32DD9F8F}" type="slidenum">
              <a:rPr lang="en-US" sz="1000" smtClean="0">
                <a:latin typeface="Cambria" pitchFamily="18" charset="0"/>
              </a:rPr>
              <a:pPr>
                <a:defRPr/>
              </a:pPr>
              <a:t>29</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9459"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9460"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6096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Relevant Acquis</a:t>
            </a:r>
          </a:p>
        </p:txBody>
      </p:sp>
      <p:pic>
        <p:nvPicPr>
          <p:cNvPr id="1946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228600" y="1390650"/>
            <a:ext cx="8577263" cy="4248150"/>
          </a:xfrm>
          <a:prstGeom prst="rect">
            <a:avLst/>
          </a:prstGeom>
          <a:noFill/>
          <a:ln w="9525">
            <a:noFill/>
            <a:miter lim="800000"/>
            <a:headEnd/>
            <a:tailEnd/>
          </a:ln>
        </p:spPr>
        <p:txBody>
          <a:bodyPr/>
          <a:lstStyle/>
          <a:p>
            <a:pPr marL="609600" indent="-609600" algn="just" defTabSz="854075">
              <a:lnSpc>
                <a:spcPct val="69000"/>
              </a:lnSpc>
              <a:spcBef>
                <a:spcPct val="20000"/>
              </a:spcBef>
              <a:buFont typeface="Times" charset="0"/>
              <a:buNone/>
              <a:defRPr/>
            </a:pPr>
            <a:endParaRPr lang="en-GB" dirty="0">
              <a:solidFill>
                <a:schemeClr val="tx1">
                  <a:tint val="75000"/>
                </a:schemeClr>
              </a:solidFill>
              <a:latin typeface="+mn-lt"/>
              <a:cs typeface="+mn-cs"/>
            </a:endParaRPr>
          </a:p>
          <a:p>
            <a:pPr marL="1108075" lvl="1" indent="-533400" algn="just" defTabSz="854075">
              <a:lnSpc>
                <a:spcPts val="2000"/>
              </a:lnSpc>
              <a:spcBef>
                <a:spcPts val="1200"/>
              </a:spcBef>
              <a:spcAft>
                <a:spcPts val="1200"/>
              </a:spcAft>
              <a:buFont typeface="Wingdings" pitchFamily="2" charset="2"/>
              <a:buChar char="Ø"/>
              <a:defRPr/>
            </a:pPr>
            <a:endParaRPr lang="en-GB" dirty="0">
              <a:solidFill>
                <a:schemeClr val="accent2">
                  <a:lumMod val="50000"/>
                </a:schemeClr>
              </a:solidFill>
              <a:latin typeface="Cambria" pitchFamily="18" charset="0"/>
              <a:cs typeface="Arial" pitchFamily="34" charset="0"/>
            </a:endParaRPr>
          </a:p>
          <a:p>
            <a:pPr marL="457200" indent="-457200" algn="just">
              <a:spcBef>
                <a:spcPts val="0"/>
              </a:spcBef>
              <a:buFont typeface="Wingdings" pitchFamily="2" charset="2"/>
              <a:buChar char="Ø"/>
              <a:defRPr/>
            </a:pPr>
            <a:r>
              <a:rPr lang="en-GB" sz="2000" dirty="0">
                <a:solidFill>
                  <a:schemeClr val="accent6">
                    <a:lumMod val="50000"/>
                  </a:schemeClr>
                </a:solidFill>
                <a:latin typeface="Cambria" pitchFamily="18" charset="0"/>
                <a:hlinkClick r:id="rId5"/>
              </a:rPr>
              <a:t>Directive 2010/13/EU</a:t>
            </a:r>
            <a:r>
              <a:rPr lang="en-GB" sz="2000" dirty="0">
                <a:solidFill>
                  <a:schemeClr val="accent6">
                    <a:lumMod val="50000"/>
                  </a:schemeClr>
                </a:solidFill>
                <a:latin typeface="Cambria" pitchFamily="18" charset="0"/>
              </a:rPr>
              <a:t> of the European Parliament and of the Council of 10 March 2010 on the coordination of certain provisions laid down by law, regulation or administrative action in Member States concerning the provision of audiovisual media services (Audiovisual Media Services Directive).  32010L0013 / 32010L0013R(01)</a:t>
            </a:r>
          </a:p>
          <a:p>
            <a:pPr marL="457200" indent="-457200" algn="just">
              <a:spcBef>
                <a:spcPts val="1200"/>
              </a:spcBef>
              <a:buFont typeface="Wingdings" pitchFamily="2" charset="2"/>
              <a:buChar char="Ø"/>
              <a:defRPr/>
            </a:pPr>
            <a:r>
              <a:rPr lang="en-GB" sz="2000" dirty="0">
                <a:solidFill>
                  <a:schemeClr val="accent6">
                    <a:lumMod val="50000"/>
                  </a:schemeClr>
                </a:solidFill>
                <a:latin typeface="Cambria" pitchFamily="18" charset="0"/>
                <a:hlinkClick r:id="rId6"/>
              </a:rPr>
              <a:t>Commission interpretative communication</a:t>
            </a:r>
            <a:r>
              <a:rPr lang="en-GB" sz="2000" dirty="0">
                <a:solidFill>
                  <a:schemeClr val="accent6">
                    <a:lumMod val="50000"/>
                  </a:schemeClr>
                </a:solidFill>
                <a:latin typeface="Cambria" pitchFamily="18" charset="0"/>
              </a:rPr>
              <a:t> on certain aspects of the provisions on televised advertising in the "Television without Frontiers" Directive.  52004XC0428(01)</a:t>
            </a: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9926E1DB-E5A6-4011-91D1-2476220B17CA}" type="slidenum">
              <a:rPr lang="en-US" sz="1000" smtClean="0">
                <a:latin typeface="Cambria" pitchFamily="18" charset="0"/>
              </a:rPr>
              <a:pPr>
                <a:defRPr/>
              </a:pPr>
              <a:t>3</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74755"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74756"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(1) </a:t>
            </a:r>
            <a:endParaRPr lang="en-US" sz="2800" b="1">
              <a:solidFill>
                <a:schemeClr val="hlink"/>
              </a:solidFill>
              <a:latin typeface="Cambria" pitchFamily="18" charset="0"/>
            </a:endParaRPr>
          </a:p>
        </p:txBody>
      </p:sp>
      <p:pic>
        <p:nvPicPr>
          <p:cNvPr id="74760"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0"/>
              </a:spcBef>
              <a:spcAft>
                <a:spcPts val="0"/>
              </a:spcAft>
              <a:defRPr/>
            </a:pPr>
            <a:endParaRPr lang="sr-Latn-CS" sz="1600" b="1" dirty="0">
              <a:solidFill>
                <a:schemeClr val="accent6">
                  <a:lumMod val="50000"/>
                </a:schemeClr>
              </a:solidFill>
              <a:latin typeface="Cambria" pitchFamily="18" charset="0"/>
            </a:endParaRPr>
          </a:p>
          <a:p>
            <a:pPr marL="108000" indent="457200" algn="just">
              <a:spcBef>
                <a:spcPts val="0"/>
              </a:spcBef>
              <a:spcAft>
                <a:spcPts val="0"/>
              </a:spcAft>
              <a:defRPr/>
            </a:pPr>
            <a:r>
              <a:rPr lang="sr-Latn-CS" sz="1600" b="1" dirty="0">
                <a:solidFill>
                  <a:schemeClr val="accent6">
                    <a:lumMod val="50000"/>
                  </a:schemeClr>
                </a:solidFill>
                <a:latin typeface="Cambria" pitchFamily="18" charset="0"/>
              </a:rPr>
              <a:t>Agency for Electronic Media  (</a:t>
            </a:r>
            <a:r>
              <a:rPr lang="en-GB" sz="1600" b="1" dirty="0">
                <a:solidFill>
                  <a:schemeClr val="accent6">
                    <a:lumMod val="50000"/>
                  </a:schemeClr>
                </a:solidFill>
                <a:latin typeface="Cambria" pitchFamily="18" charset="0"/>
              </a:rPr>
              <a:t>AEM</a:t>
            </a:r>
            <a:r>
              <a:rPr lang="sr-Latn-CS" sz="1600" b="1" dirty="0">
                <a:solidFill>
                  <a:schemeClr val="accent6">
                    <a:lumMod val="50000"/>
                  </a:schemeClr>
                </a:solidFill>
                <a:latin typeface="Cambria" pitchFamily="18" charset="0"/>
              </a:rPr>
              <a:t>)</a:t>
            </a:r>
            <a:r>
              <a:rPr lang="en-GB" sz="1600" b="1" dirty="0">
                <a:solidFill>
                  <a:schemeClr val="accent6">
                    <a:lumMod val="50000"/>
                  </a:schemeClr>
                </a:solidFill>
                <a:latin typeface="Cambria" pitchFamily="18" charset="0"/>
              </a:rPr>
              <a:t> Status </a:t>
            </a:r>
            <a:endParaRPr lang="en-US" sz="1600" b="1"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 </a:t>
            </a:r>
            <a:r>
              <a:rPr lang="en-GB" sz="1600" b="1" dirty="0">
                <a:solidFill>
                  <a:schemeClr val="accent6">
                    <a:lumMod val="50000"/>
                  </a:schemeClr>
                </a:solidFill>
                <a:latin typeface="Cambria" pitchFamily="18" charset="0"/>
              </a:rPr>
              <a:t>Independent</a:t>
            </a:r>
            <a:r>
              <a:rPr lang="en-GB" sz="1600" dirty="0">
                <a:solidFill>
                  <a:schemeClr val="accent6">
                    <a:lumMod val="50000"/>
                  </a:schemeClr>
                </a:solidFill>
                <a:latin typeface="Cambria" pitchFamily="18" charset="0"/>
              </a:rPr>
              <a:t> AVM service regulatory body with public authorities </a:t>
            </a:r>
            <a:r>
              <a:rPr lang="en-GB" sz="1600" b="1" dirty="0">
                <a:solidFill>
                  <a:schemeClr val="accent6">
                    <a:lumMod val="50000"/>
                  </a:schemeClr>
                </a:solidFill>
                <a:latin typeface="Cambria" pitchFamily="18" charset="0"/>
              </a:rPr>
              <a:t>acting pursuant to the Law &amp; in the public interest</a:t>
            </a:r>
            <a:endParaRPr lang="en-US" sz="1600" b="1"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b="1" dirty="0">
                <a:solidFill>
                  <a:schemeClr val="accent6">
                    <a:lumMod val="50000"/>
                  </a:schemeClr>
                </a:solidFill>
                <a:latin typeface="Cambria" pitchFamily="18" charset="0"/>
              </a:rPr>
              <a:t>Autonomous</a:t>
            </a:r>
            <a:r>
              <a:rPr lang="en-GB" sz="1600" dirty="0">
                <a:solidFill>
                  <a:schemeClr val="accent6">
                    <a:lumMod val="50000"/>
                  </a:schemeClr>
                </a:solidFill>
                <a:latin typeface="Cambria" pitchFamily="18" charset="0"/>
              </a:rPr>
              <a:t> legal entity, </a:t>
            </a:r>
            <a:r>
              <a:rPr lang="en-GB" sz="1600" b="1" dirty="0">
                <a:solidFill>
                  <a:schemeClr val="accent6">
                    <a:lumMod val="50000"/>
                  </a:schemeClr>
                </a:solidFill>
                <a:latin typeface="Cambria" pitchFamily="18" charset="0"/>
              </a:rPr>
              <a:t>functionally independent </a:t>
            </a:r>
            <a:r>
              <a:rPr lang="en-GB" sz="1600" dirty="0">
                <a:solidFill>
                  <a:schemeClr val="accent6">
                    <a:lumMod val="50000"/>
                  </a:schemeClr>
                </a:solidFill>
                <a:latin typeface="Cambria" pitchFamily="18" charset="0"/>
              </a:rPr>
              <a:t>from any state authority &amp; any legal or natural persons engaging in production &amp; broadcasting of radio and TV programmes, or provision of other AVM services</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b="1" dirty="0">
                <a:solidFill>
                  <a:schemeClr val="accent6">
                    <a:lumMod val="50000"/>
                  </a:schemeClr>
                </a:solidFill>
                <a:latin typeface="Cambria" pitchFamily="18" charset="0"/>
              </a:rPr>
              <a:t>Founded by the state </a:t>
            </a:r>
            <a:r>
              <a:rPr lang="en-GB" sz="1600" dirty="0">
                <a:solidFill>
                  <a:schemeClr val="accent6">
                    <a:lumMod val="50000"/>
                  </a:schemeClr>
                </a:solidFill>
                <a:latin typeface="Cambria" pitchFamily="18" charset="0"/>
              </a:rPr>
              <a:t>&amp;  rights of the founder exercised by the Council in accordance with the law</a:t>
            </a:r>
            <a:endParaRPr lang="sr-Latn-C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b="1" dirty="0">
                <a:solidFill>
                  <a:schemeClr val="accent6">
                    <a:lumMod val="50000"/>
                  </a:schemeClr>
                </a:solidFill>
                <a:latin typeface="Cambria" pitchFamily="18" charset="0"/>
              </a:rPr>
              <a:t>Coordinate</a:t>
            </a:r>
            <a:r>
              <a:rPr lang="sr-Latn-CS" sz="1600" dirty="0">
                <a:solidFill>
                  <a:schemeClr val="accent6">
                    <a:lumMod val="50000"/>
                  </a:schemeClr>
                </a:solidFill>
                <a:latin typeface="Cambria" pitchFamily="18" charset="0"/>
              </a:rPr>
              <a:t>s </a:t>
            </a:r>
            <a:r>
              <a:rPr lang="en-GB" sz="1600" dirty="0">
                <a:solidFill>
                  <a:schemeClr val="accent6">
                    <a:lumMod val="50000"/>
                  </a:schemeClr>
                </a:solidFill>
                <a:latin typeface="Cambria" pitchFamily="18" charset="0"/>
              </a:rPr>
              <a:t>with other regulators and state authorities </a:t>
            </a:r>
            <a:r>
              <a:rPr lang="sr-Latn-CS" sz="1600" dirty="0">
                <a:solidFill>
                  <a:schemeClr val="accent6">
                    <a:lumMod val="50000"/>
                  </a:schemeClr>
                </a:solidFill>
                <a:latin typeface="Cambria" pitchFamily="18" charset="0"/>
              </a:rPr>
              <a:t>(NRA </a:t>
            </a:r>
            <a:r>
              <a:rPr lang="en-GB" sz="1600" dirty="0">
                <a:solidFill>
                  <a:schemeClr val="accent6">
                    <a:lumMod val="50000"/>
                  </a:schemeClr>
                </a:solidFill>
                <a:latin typeface="Cambria" pitchFamily="18" charset="0"/>
              </a:rPr>
              <a:t>for electronic communications</a:t>
            </a:r>
            <a:r>
              <a:rPr lang="sr-Latn-CS" sz="1600" dirty="0">
                <a:solidFill>
                  <a:schemeClr val="accent6">
                    <a:lumMod val="50000"/>
                  </a:schemeClr>
                </a:solidFill>
                <a:latin typeface="Cambria" pitchFamily="18" charset="0"/>
              </a:rPr>
              <a:t>, </a:t>
            </a:r>
            <a:r>
              <a:rPr lang="en-GB" sz="1600" dirty="0">
                <a:solidFill>
                  <a:schemeClr val="accent6">
                    <a:lumMod val="50000"/>
                  </a:schemeClr>
                </a:solidFill>
                <a:latin typeface="Cambria" pitchFamily="18" charset="0"/>
              </a:rPr>
              <a:t>competition</a:t>
            </a:r>
            <a:r>
              <a:rPr lang="sr-Latn-CS" sz="1600" dirty="0">
                <a:solidFill>
                  <a:schemeClr val="accent6">
                    <a:lumMod val="50000"/>
                  </a:schemeClr>
                </a:solidFill>
                <a:latin typeface="Cambria" pitchFamily="18" charset="0"/>
              </a:rPr>
              <a:t> authority ...)</a:t>
            </a: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Before granting a licence for provision of AVM services, </a:t>
            </a:r>
            <a:r>
              <a:rPr lang="en-GB" sz="1600" b="1" dirty="0">
                <a:solidFill>
                  <a:schemeClr val="accent6">
                    <a:lumMod val="50000"/>
                  </a:schemeClr>
                </a:solidFill>
                <a:latin typeface="Cambria" pitchFamily="18" charset="0"/>
              </a:rPr>
              <a:t>may exchange information </a:t>
            </a:r>
            <a:r>
              <a:rPr lang="en-GB" sz="1600" dirty="0">
                <a:solidFill>
                  <a:schemeClr val="accent6">
                    <a:lumMod val="50000"/>
                  </a:schemeClr>
                </a:solidFill>
                <a:latin typeface="Cambria" pitchFamily="18" charset="0"/>
              </a:rPr>
              <a:t>with regulatory bodies of EU Member States on media service providers if radio or television broadcasting or provision of other AVM services concerns other EU Member States</a:t>
            </a:r>
            <a:endParaRPr lang="sr-Latn-C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Before accepting international conventions </a:t>
            </a:r>
            <a:r>
              <a:rPr lang="sr-Latn-CS" sz="1600" dirty="0">
                <a:solidFill>
                  <a:schemeClr val="accent6">
                    <a:lumMod val="50000"/>
                  </a:schemeClr>
                </a:solidFill>
                <a:latin typeface="Cambria" pitchFamily="18" charset="0"/>
              </a:rPr>
              <a:t>&amp; </a:t>
            </a:r>
            <a:r>
              <a:rPr lang="en-GB" sz="1600" dirty="0">
                <a:solidFill>
                  <a:schemeClr val="accent6">
                    <a:lumMod val="50000"/>
                  </a:schemeClr>
                </a:solidFill>
                <a:latin typeface="Cambria" pitchFamily="18" charset="0"/>
              </a:rPr>
              <a:t>other instruments pertaining to provision of AVM services, responsible administration bodies are obliged to obtain the AEM’s opinion</a:t>
            </a:r>
            <a:endParaRPr lang="en-US" sz="1600" dirty="0">
              <a:solidFill>
                <a:schemeClr val="accent6">
                  <a:lumMod val="50000"/>
                </a:schemeClr>
              </a:solidFill>
              <a:latin typeface="Cambria" pitchFamily="18" charset="0"/>
            </a:endParaRPr>
          </a:p>
          <a:p>
            <a:pPr marL="108000" indent="457200" algn="ctr">
              <a:spcBef>
                <a:spcPts val="600"/>
              </a:spcBef>
              <a:spcAft>
                <a:spcPts val="0"/>
              </a:spcAft>
              <a:defRPr/>
            </a:pPr>
            <a:r>
              <a:rPr lang="sr-Latn-CS" sz="1600" dirty="0">
                <a:solidFill>
                  <a:schemeClr val="accent6">
                    <a:lumMod val="50000"/>
                  </a:schemeClr>
                </a:solidFill>
                <a:latin typeface="Cambria" pitchFamily="18" charset="0"/>
              </a:rPr>
              <a:t>(</a:t>
            </a:r>
            <a:r>
              <a:rPr lang="en-GB" sz="1600" dirty="0">
                <a:solidFill>
                  <a:schemeClr val="accent6">
                    <a:lumMod val="50000"/>
                  </a:schemeClr>
                </a:solidFill>
                <a:latin typeface="Cambria" pitchFamily="18" charset="0"/>
              </a:rPr>
              <a:t>Article</a:t>
            </a:r>
            <a:r>
              <a:rPr lang="sr-Latn-CS" sz="1600" dirty="0">
                <a:solidFill>
                  <a:schemeClr val="accent6">
                    <a:lumMod val="50000"/>
                  </a:schemeClr>
                </a:solidFill>
                <a:latin typeface="Cambria" pitchFamily="18" charset="0"/>
              </a:rPr>
              <a:t>s</a:t>
            </a:r>
            <a:r>
              <a:rPr lang="en-GB" sz="1600" dirty="0">
                <a:solidFill>
                  <a:schemeClr val="accent6">
                    <a:lumMod val="50000"/>
                  </a:schemeClr>
                </a:solidFill>
                <a:latin typeface="Cambria" pitchFamily="18" charset="0"/>
              </a:rPr>
              <a:t> 10</a:t>
            </a:r>
            <a:r>
              <a:rPr lang="sr-Latn-CS" sz="1600" dirty="0">
                <a:solidFill>
                  <a:schemeClr val="accent6">
                    <a:lumMod val="50000"/>
                  </a:schemeClr>
                </a:solidFill>
                <a:latin typeface="Cambria" pitchFamily="18" charset="0"/>
              </a:rPr>
              <a:t> &amp; 11)</a:t>
            </a:r>
            <a:endParaRPr lang="en-US" sz="1600" dirty="0">
              <a:solidFill>
                <a:schemeClr val="accent6">
                  <a:lumMod val="50000"/>
                </a:schemeClr>
              </a:solidFill>
              <a:latin typeface="Cambria" pitchFamily="18"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38D594A4-5B8B-42FB-8978-B09A5ED27690}" type="slidenum">
              <a:rPr lang="en-US" sz="1000" smtClean="0">
                <a:latin typeface="Cambria" pitchFamily="18" charset="0"/>
              </a:rPr>
              <a:pPr>
                <a:defRPr/>
              </a:pPr>
              <a:t>30</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76803"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76804"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15240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(2)</a:t>
            </a:r>
            <a:endParaRPr lang="en-US" sz="2800" b="1">
              <a:solidFill>
                <a:schemeClr val="hlink"/>
              </a:solidFill>
              <a:latin typeface="Cambria" pitchFamily="18" charset="0"/>
            </a:endParaRPr>
          </a:p>
        </p:txBody>
      </p:sp>
      <p:pic>
        <p:nvPicPr>
          <p:cNvPr id="76808"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600"/>
              </a:spcBef>
              <a:spcAft>
                <a:spcPts val="0"/>
              </a:spcAft>
              <a:buFont typeface="Wingdings" pitchFamily="2" charset="2"/>
              <a:buChar char="Ø"/>
              <a:defRPr/>
            </a:pPr>
            <a:endParaRPr lang="sr-Latn-CS" sz="1600" b="1"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700" b="1" dirty="0">
                <a:solidFill>
                  <a:schemeClr val="accent6">
                    <a:lumMod val="50000"/>
                  </a:schemeClr>
                </a:solidFill>
                <a:latin typeface="Cambria" pitchFamily="18" charset="0"/>
              </a:rPr>
              <a:t>AEM responsibilities </a:t>
            </a:r>
            <a:r>
              <a:rPr lang="en-GB" sz="1700" dirty="0">
                <a:solidFill>
                  <a:schemeClr val="accent6">
                    <a:lumMod val="50000"/>
                  </a:schemeClr>
                </a:solidFill>
                <a:latin typeface="Cambria" pitchFamily="18" charset="0"/>
              </a:rPr>
              <a:t>- defined by the Law (Article 12)</a:t>
            </a:r>
            <a:endParaRPr lang="sr-Latn-CS" sz="17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700" b="1" dirty="0">
                <a:solidFill>
                  <a:schemeClr val="accent6">
                    <a:lumMod val="50000"/>
                  </a:schemeClr>
                </a:solidFill>
                <a:latin typeface="Cambria" pitchFamily="18" charset="0"/>
              </a:rPr>
              <a:t>AEM bodies </a:t>
            </a:r>
            <a:r>
              <a:rPr lang="en-GB" sz="1700" dirty="0">
                <a:solidFill>
                  <a:schemeClr val="accent6">
                    <a:lumMod val="50000"/>
                  </a:schemeClr>
                </a:solidFill>
                <a:latin typeface="Cambria" pitchFamily="18" charset="0"/>
                <a:sym typeface="Wingdings"/>
              </a:rPr>
              <a:t></a:t>
            </a:r>
            <a:r>
              <a:rPr lang="en-GB" sz="1700" dirty="0">
                <a:solidFill>
                  <a:schemeClr val="accent6">
                    <a:lumMod val="50000"/>
                  </a:schemeClr>
                </a:solidFill>
                <a:latin typeface="Cambria" pitchFamily="18" charset="0"/>
              </a:rPr>
              <a:t> AEM Council and AEM director </a:t>
            </a:r>
            <a:r>
              <a:rPr lang="en-GB" sz="1700" dirty="0">
                <a:solidFill>
                  <a:schemeClr val="accent6">
                    <a:lumMod val="50000"/>
                  </a:schemeClr>
                </a:solidFill>
                <a:latin typeface="Cambria" pitchFamily="18" charset="0"/>
                <a:sym typeface="Wingdings"/>
              </a:rPr>
              <a:t></a:t>
            </a:r>
            <a:r>
              <a:rPr lang="en-GB" sz="1700" dirty="0">
                <a:solidFill>
                  <a:schemeClr val="accent6">
                    <a:lumMod val="50000"/>
                  </a:schemeClr>
                </a:solidFill>
                <a:latin typeface="Cambria" pitchFamily="18" charset="0"/>
              </a:rPr>
              <a:t> division of responsibilities clearly defined by the Law (Articles 14 &amp; 40)</a:t>
            </a:r>
            <a:r>
              <a:rPr lang="en-GB" sz="1600" dirty="0">
                <a:solidFill>
                  <a:schemeClr val="accent6">
                    <a:lumMod val="50000"/>
                  </a:schemeClr>
                </a:solidFill>
                <a:latin typeface="Cambria" pitchFamily="18" charset="0"/>
              </a:rPr>
              <a:t> </a:t>
            </a:r>
            <a:endParaRPr lang="en-U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 </a:t>
            </a:r>
            <a:r>
              <a:rPr lang="en-GB" sz="1700" b="1" dirty="0">
                <a:solidFill>
                  <a:schemeClr val="accent6">
                    <a:lumMod val="50000"/>
                  </a:schemeClr>
                </a:solidFill>
                <a:latin typeface="Cambria" pitchFamily="18" charset="0"/>
              </a:rPr>
              <a:t>Transparency</a:t>
            </a:r>
            <a:r>
              <a:rPr lang="en-GB" sz="1700" dirty="0">
                <a:solidFill>
                  <a:schemeClr val="accent6">
                    <a:lumMod val="50000"/>
                  </a:schemeClr>
                </a:solidFill>
                <a:latin typeface="Cambria" pitchFamily="18" charset="0"/>
              </a:rPr>
              <a:t> of AEM operation - AEM Council obligations</a:t>
            </a:r>
            <a:r>
              <a:rPr lang="sr-Latn-CS" sz="1700" dirty="0">
                <a:solidFill>
                  <a:schemeClr val="accent6">
                    <a:lumMod val="50000"/>
                  </a:schemeClr>
                </a:solidFill>
                <a:latin typeface="Cambria" pitchFamily="18" charset="0"/>
              </a:rPr>
              <a:t> (</a:t>
            </a:r>
            <a:r>
              <a:rPr lang="en-GB" sz="1700" dirty="0">
                <a:solidFill>
                  <a:schemeClr val="accent6">
                    <a:lumMod val="50000"/>
                  </a:schemeClr>
                </a:solidFill>
                <a:latin typeface="Cambria" pitchFamily="18" charset="0"/>
              </a:rPr>
              <a:t>Article 1</a:t>
            </a:r>
            <a:r>
              <a:rPr lang="sr-Latn-CS" sz="1700" dirty="0">
                <a:solidFill>
                  <a:schemeClr val="accent6">
                    <a:lumMod val="50000"/>
                  </a:schemeClr>
                </a:solidFill>
                <a:latin typeface="Cambria" pitchFamily="18" charset="0"/>
              </a:rPr>
              <a:t>5)</a:t>
            </a:r>
            <a:r>
              <a:rPr lang="en-GB" sz="1700" dirty="0">
                <a:solidFill>
                  <a:schemeClr val="accent6">
                    <a:lumMod val="50000"/>
                  </a:schemeClr>
                </a:solidFill>
                <a:latin typeface="Cambria" pitchFamily="18" charset="0"/>
              </a:rPr>
              <a:t>: </a:t>
            </a:r>
            <a:endParaRPr lang="en-US" sz="1700"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Not later than by the end of June of the current year, make publicly available, by posting </a:t>
            </a:r>
            <a:r>
              <a:rPr lang="sr-Latn-CS" sz="1600" dirty="0">
                <a:solidFill>
                  <a:schemeClr val="accent6">
                    <a:lumMod val="50000"/>
                  </a:schemeClr>
                </a:solidFill>
                <a:latin typeface="Cambria" pitchFamily="18" charset="0"/>
              </a:rPr>
              <a:t>them </a:t>
            </a:r>
            <a:r>
              <a:rPr lang="en-GB" sz="1600" dirty="0">
                <a:solidFill>
                  <a:schemeClr val="accent6">
                    <a:lumMod val="50000"/>
                  </a:schemeClr>
                </a:solidFill>
                <a:latin typeface="Cambria" pitchFamily="18" charset="0"/>
              </a:rPr>
              <a:t>on the AEM’s website, the following documents:</a:t>
            </a:r>
            <a:endParaRPr lang="en-US" sz="1600" dirty="0">
              <a:solidFill>
                <a:schemeClr val="accent6">
                  <a:lumMod val="50000"/>
                </a:schemeClr>
              </a:solidFill>
              <a:latin typeface="Cambria" pitchFamily="18" charset="0"/>
            </a:endParaRPr>
          </a:p>
          <a:p>
            <a:pPr marL="1479600" lvl="3"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AEM </a:t>
            </a:r>
            <a:r>
              <a:rPr lang="en-GB" sz="1600" b="1" dirty="0">
                <a:solidFill>
                  <a:schemeClr val="accent6">
                    <a:lumMod val="50000"/>
                  </a:schemeClr>
                </a:solidFill>
                <a:latin typeface="Cambria" pitchFamily="18" charset="0"/>
              </a:rPr>
              <a:t>Activity Report </a:t>
            </a:r>
            <a:r>
              <a:rPr lang="en-GB" sz="1600" dirty="0">
                <a:solidFill>
                  <a:schemeClr val="accent6">
                    <a:lumMod val="50000"/>
                  </a:schemeClr>
                </a:solidFill>
                <a:latin typeface="Cambria" pitchFamily="18" charset="0"/>
              </a:rPr>
              <a:t>for the previous year, focusing on the performance of responsibilities envisaged by law</a:t>
            </a:r>
            <a:endParaRPr lang="en-US" sz="1600" dirty="0">
              <a:solidFill>
                <a:schemeClr val="accent6">
                  <a:lumMod val="50000"/>
                </a:schemeClr>
              </a:solidFill>
              <a:latin typeface="Cambria" pitchFamily="18" charset="0"/>
            </a:endParaRPr>
          </a:p>
          <a:p>
            <a:pPr marL="1479600" lvl="3"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AEM </a:t>
            </a:r>
            <a:r>
              <a:rPr lang="en-GB" sz="1600" b="1" dirty="0">
                <a:solidFill>
                  <a:schemeClr val="accent6">
                    <a:lumMod val="50000"/>
                  </a:schemeClr>
                </a:solidFill>
                <a:latin typeface="Cambria" pitchFamily="18" charset="0"/>
              </a:rPr>
              <a:t>Financial Report </a:t>
            </a:r>
            <a:r>
              <a:rPr lang="en-GB" sz="1600" dirty="0">
                <a:solidFill>
                  <a:schemeClr val="accent6">
                    <a:lumMod val="50000"/>
                  </a:schemeClr>
                </a:solidFill>
                <a:latin typeface="Cambria" pitchFamily="18" charset="0"/>
              </a:rPr>
              <a:t>for the previous year, with the </a:t>
            </a:r>
            <a:r>
              <a:rPr lang="en-GB" sz="1600" b="1" dirty="0">
                <a:solidFill>
                  <a:schemeClr val="accent6">
                    <a:lumMod val="50000"/>
                  </a:schemeClr>
                </a:solidFill>
                <a:latin typeface="Cambria" pitchFamily="18" charset="0"/>
              </a:rPr>
              <a:t>audit report </a:t>
            </a:r>
            <a:r>
              <a:rPr lang="en-GB" sz="1600" dirty="0">
                <a:solidFill>
                  <a:schemeClr val="accent6">
                    <a:lumMod val="50000"/>
                  </a:schemeClr>
                </a:solidFill>
                <a:latin typeface="Cambria" pitchFamily="18" charset="0"/>
              </a:rPr>
              <a:t>from an authorised auditor</a:t>
            </a:r>
            <a:endParaRPr lang="en-US" sz="1600"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sz="1600" dirty="0">
                <a:solidFill>
                  <a:schemeClr val="accent6">
                    <a:lumMod val="50000"/>
                  </a:schemeClr>
                </a:solidFill>
                <a:latin typeface="Cambria" pitchFamily="18" charset="0"/>
              </a:rPr>
              <a:t>Without delay, </a:t>
            </a:r>
            <a:r>
              <a:rPr lang="en-GB" sz="1600" b="1" dirty="0">
                <a:solidFill>
                  <a:schemeClr val="accent6">
                    <a:lumMod val="50000"/>
                  </a:schemeClr>
                </a:solidFill>
                <a:latin typeface="Cambria" pitchFamily="18" charset="0"/>
              </a:rPr>
              <a:t>make available &amp; accessible to the public </a:t>
            </a:r>
            <a:r>
              <a:rPr lang="en-GB" sz="1600" dirty="0">
                <a:solidFill>
                  <a:schemeClr val="accent6">
                    <a:lumMod val="50000"/>
                  </a:schemeClr>
                </a:solidFill>
                <a:latin typeface="Cambria" pitchFamily="18" charset="0"/>
              </a:rPr>
              <a:t>all documents pertaining to rights and obligations of legal or natural persons available to the public, </a:t>
            </a:r>
            <a:r>
              <a:rPr lang="en-GB" sz="1600" b="1" dirty="0">
                <a:solidFill>
                  <a:schemeClr val="accent6">
                    <a:lumMod val="50000"/>
                  </a:schemeClr>
                </a:solidFill>
                <a:latin typeface="Cambria" pitchFamily="18" charset="0"/>
              </a:rPr>
              <a:t>accompanied by a statement of reasons </a:t>
            </a:r>
            <a:endParaRPr lang="en-US" sz="1600" b="1" dirty="0">
              <a:solidFill>
                <a:schemeClr val="accent6">
                  <a:lumMod val="50000"/>
                </a:schemeClr>
              </a:solidFill>
              <a:latin typeface="Cambria" pitchFamily="18" charset="0"/>
            </a:endParaRPr>
          </a:p>
          <a:p>
            <a:pPr marL="108000" indent="457200" algn="just">
              <a:spcBef>
                <a:spcPts val="1200"/>
              </a:spcBef>
              <a:spcAft>
                <a:spcPts val="1200"/>
              </a:spcAft>
              <a:buFont typeface="Wingdings" pitchFamily="2" charset="2"/>
              <a:buChar char="Ø"/>
              <a:defRPr/>
            </a:pPr>
            <a:r>
              <a:rPr lang="sr-Latn-CS" sz="1700" b="1" dirty="0">
                <a:solidFill>
                  <a:schemeClr val="accent6">
                    <a:lumMod val="50000"/>
                  </a:schemeClr>
                </a:solidFill>
                <a:latin typeface="Cambria" pitchFamily="18" charset="0"/>
              </a:rPr>
              <a:t>Budget Law - </a:t>
            </a:r>
            <a:r>
              <a:rPr lang="sr-Latn-CS" sz="1700" dirty="0">
                <a:solidFill>
                  <a:schemeClr val="accent6">
                    <a:lumMod val="50000"/>
                  </a:schemeClr>
                </a:solidFill>
                <a:latin typeface="Cambria" pitchFamily="18" charset="0"/>
              </a:rPr>
              <a:t>plans &amp; reports to be adopted by the Parliament</a:t>
            </a:r>
            <a:r>
              <a:rPr lang="sr-Latn-CS" sz="1600" dirty="0">
                <a:solidFill>
                  <a:schemeClr val="accent6">
                    <a:lumMod val="50000"/>
                  </a:schemeClr>
                </a:solidFill>
                <a:latin typeface="Cambria" pitchFamily="18" charset="0"/>
              </a:rPr>
              <a:t> (as of </a:t>
            </a:r>
            <a:r>
              <a:rPr lang="sr-Latn-CS" sz="1600" b="1" dirty="0">
                <a:solidFill>
                  <a:schemeClr val="accent6">
                    <a:lumMod val="50000"/>
                  </a:schemeClr>
                </a:solidFill>
                <a:latin typeface="Cambria" pitchFamily="18" charset="0"/>
              </a:rPr>
              <a:t>Dec 2011) </a:t>
            </a:r>
            <a:endParaRPr lang="en-US" sz="1600" dirty="0">
              <a:solidFill>
                <a:schemeClr val="accent6">
                  <a:lumMod val="50000"/>
                </a:schemeClr>
              </a:solidFill>
              <a:latin typeface="Cambria" pitchFamily="18" charset="0"/>
            </a:endParaRPr>
          </a:p>
          <a:p>
            <a:pPr>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35125994-80E4-4459-B1C8-3C8E2E368790}" type="slidenum">
              <a:rPr lang="en-US" sz="1000" smtClean="0">
                <a:latin typeface="Cambria" pitchFamily="18" charset="0"/>
              </a:rPr>
              <a:pPr>
                <a:defRPr/>
              </a:pPr>
              <a:t>31</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7885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78852"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(3)</a:t>
            </a:r>
            <a:endParaRPr lang="en-US" sz="2800" b="1">
              <a:solidFill>
                <a:schemeClr val="hlink"/>
              </a:solidFill>
              <a:latin typeface="Cambria" pitchFamily="18" charset="0"/>
            </a:endParaRPr>
          </a:p>
        </p:txBody>
      </p:sp>
      <p:pic>
        <p:nvPicPr>
          <p:cNvPr id="78856"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600"/>
              </a:spcBef>
              <a:spcAft>
                <a:spcPts val="0"/>
              </a:spcAft>
              <a:buFont typeface="Wingdings" pitchFamily="2" charset="2"/>
              <a:buChar char="Ø"/>
              <a:defRPr/>
            </a:pPr>
            <a:endParaRPr lang="sr-Latn-CS" sz="1600" dirty="0">
              <a:solidFill>
                <a:schemeClr val="accent6">
                  <a:lumMod val="50000"/>
                </a:schemeClr>
              </a:solidFill>
              <a:latin typeface="Cambria" pitchFamily="18" charset="0"/>
            </a:endParaRPr>
          </a:p>
          <a:p>
            <a:pPr marL="108000" indent="457200" algn="just">
              <a:spcBef>
                <a:spcPts val="1200"/>
              </a:spcBef>
              <a:spcAft>
                <a:spcPts val="1200"/>
              </a:spcAft>
              <a:buFont typeface="Wingdings" pitchFamily="2" charset="2"/>
              <a:buChar char="Ø"/>
              <a:defRPr/>
            </a:pPr>
            <a:r>
              <a:rPr lang="sr-Latn-CS" dirty="0">
                <a:solidFill>
                  <a:schemeClr val="accent6">
                    <a:lumMod val="50000"/>
                  </a:schemeClr>
                </a:solidFill>
                <a:latin typeface="Cambria" pitchFamily="18" charset="0"/>
              </a:rPr>
              <a:t>The </a:t>
            </a:r>
            <a:r>
              <a:rPr lang="en-GB" dirty="0">
                <a:solidFill>
                  <a:schemeClr val="accent6">
                    <a:lumMod val="50000"/>
                  </a:schemeClr>
                </a:solidFill>
                <a:latin typeface="Cambria" pitchFamily="18" charset="0"/>
              </a:rPr>
              <a:t>Council </a:t>
            </a:r>
            <a:r>
              <a:rPr lang="sr-Latn-CS" dirty="0">
                <a:solidFill>
                  <a:schemeClr val="accent6">
                    <a:lumMod val="50000"/>
                  </a:schemeClr>
                </a:solidFill>
                <a:latin typeface="Cambria" pitchFamily="18" charset="0"/>
              </a:rPr>
              <a:t>has </a:t>
            </a:r>
            <a:r>
              <a:rPr lang="en-GB" b="1" dirty="0">
                <a:solidFill>
                  <a:schemeClr val="accent6">
                    <a:lumMod val="50000"/>
                  </a:schemeClr>
                </a:solidFill>
                <a:latin typeface="Cambria" pitchFamily="18" charset="0"/>
              </a:rPr>
              <a:t>five members</a:t>
            </a:r>
            <a:r>
              <a:rPr lang="en-GB" dirty="0">
                <a:solidFill>
                  <a:schemeClr val="accent6">
                    <a:lumMod val="50000"/>
                  </a:schemeClr>
                </a:solidFill>
                <a:latin typeface="Cambria" pitchFamily="18" charset="0"/>
              </a:rPr>
              <a:t>, </a:t>
            </a:r>
            <a:r>
              <a:rPr lang="en-GB" b="1" dirty="0">
                <a:solidFill>
                  <a:schemeClr val="accent6">
                    <a:lumMod val="50000"/>
                  </a:schemeClr>
                </a:solidFill>
                <a:latin typeface="Cambria" pitchFamily="18" charset="0"/>
              </a:rPr>
              <a:t>prominent experts </a:t>
            </a:r>
            <a:r>
              <a:rPr lang="en-GB" dirty="0">
                <a:solidFill>
                  <a:schemeClr val="accent6">
                    <a:lumMod val="50000"/>
                  </a:schemeClr>
                </a:solidFill>
                <a:latin typeface="Cambria" pitchFamily="18" charset="0"/>
              </a:rPr>
              <a:t>in the fields relevant for AEM’s work, holding university degrees, which are Montenegrin citizens and reside in Montenegro</a:t>
            </a:r>
            <a:endParaRPr lang="sr-Latn-CS" dirty="0">
              <a:solidFill>
                <a:schemeClr val="accent6">
                  <a:lumMod val="50000"/>
                </a:schemeClr>
              </a:solidFill>
              <a:latin typeface="Cambria" pitchFamily="18" charset="0"/>
            </a:endParaRPr>
          </a:p>
          <a:p>
            <a:pPr marL="108000" indent="457200" algn="r">
              <a:spcBef>
                <a:spcPts val="1200"/>
              </a:spcBef>
              <a:spcAft>
                <a:spcPts val="1200"/>
              </a:spcAft>
              <a:defRPr/>
            </a:pPr>
            <a:r>
              <a:rPr lang="en-GB" dirty="0">
                <a:solidFill>
                  <a:schemeClr val="accent6">
                    <a:lumMod val="50000"/>
                  </a:schemeClr>
                </a:solidFill>
                <a:latin typeface="Cambria" pitchFamily="18" charset="0"/>
              </a:rPr>
              <a:t> (Article 16)</a:t>
            </a:r>
            <a:endParaRPr lang="en-US" dirty="0">
              <a:solidFill>
                <a:schemeClr val="accent6">
                  <a:lumMod val="50000"/>
                </a:schemeClr>
              </a:solidFill>
              <a:latin typeface="Cambria" pitchFamily="18" charset="0"/>
            </a:endParaRPr>
          </a:p>
          <a:p>
            <a:pPr marL="108000" indent="457200" algn="just">
              <a:spcBef>
                <a:spcPts val="1200"/>
              </a:spcBef>
              <a:spcAft>
                <a:spcPts val="1200"/>
              </a:spcAft>
              <a:buFont typeface="Wingdings" pitchFamily="2" charset="2"/>
              <a:buChar char="Ø"/>
              <a:defRPr/>
            </a:pPr>
            <a:r>
              <a:rPr lang="en-GB" b="1" dirty="0">
                <a:solidFill>
                  <a:schemeClr val="accent6">
                    <a:lumMod val="50000"/>
                  </a:schemeClr>
                </a:solidFill>
                <a:latin typeface="Cambria" pitchFamily="18" charset="0"/>
              </a:rPr>
              <a:t>Conflict of interest prevention measures </a:t>
            </a:r>
            <a:r>
              <a:rPr lang="en-GB" dirty="0">
                <a:solidFill>
                  <a:schemeClr val="accent6">
                    <a:lumMod val="50000"/>
                  </a:schemeClr>
                </a:solidFill>
                <a:latin typeface="Cambria" pitchFamily="18" charset="0"/>
              </a:rPr>
              <a:t>- defined by the Law to protect them against any interference, in particular by political forces or economic interests </a:t>
            </a:r>
            <a:r>
              <a:rPr lang="sr-Latn-CS" dirty="0">
                <a:solidFill>
                  <a:schemeClr val="accent6">
                    <a:lumMod val="50000"/>
                  </a:schemeClr>
                </a:solidFill>
                <a:latin typeface="Cambria" pitchFamily="18" charset="0"/>
              </a:rPr>
              <a:t>(rules of incompatibility)</a:t>
            </a:r>
            <a:endParaRPr lang="en-US" dirty="0">
              <a:solidFill>
                <a:schemeClr val="accent6">
                  <a:lumMod val="50000"/>
                </a:schemeClr>
              </a:solidFill>
              <a:latin typeface="Cambria" pitchFamily="18" charset="0"/>
            </a:endParaRPr>
          </a:p>
          <a:p>
            <a:pPr marL="108000"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A Council Member </a:t>
            </a:r>
            <a:r>
              <a:rPr lang="en-GB" b="1" dirty="0">
                <a:solidFill>
                  <a:schemeClr val="accent6">
                    <a:lumMod val="50000"/>
                  </a:schemeClr>
                </a:solidFill>
                <a:latin typeface="Cambria" pitchFamily="18" charset="0"/>
              </a:rPr>
              <a:t>shall not be a founder of an AVM service provider </a:t>
            </a:r>
            <a:r>
              <a:rPr lang="en-GB" dirty="0">
                <a:solidFill>
                  <a:schemeClr val="accent6">
                    <a:lumMod val="50000"/>
                  </a:schemeClr>
                </a:solidFill>
                <a:latin typeface="Cambria" pitchFamily="18" charset="0"/>
              </a:rPr>
              <a:t>or in any other way participate as an applicant for obtaining a licence for AVM service provision within </a:t>
            </a:r>
            <a:r>
              <a:rPr lang="en-GB" b="1" dirty="0">
                <a:solidFill>
                  <a:schemeClr val="accent6">
                    <a:lumMod val="50000"/>
                  </a:schemeClr>
                </a:solidFill>
                <a:latin typeface="Cambria" pitchFamily="18" charset="0"/>
              </a:rPr>
              <a:t>12 months after the termination of its term</a:t>
            </a:r>
            <a:endParaRPr lang="sr-Latn-CS" b="1" dirty="0">
              <a:solidFill>
                <a:schemeClr val="accent6">
                  <a:lumMod val="50000"/>
                </a:schemeClr>
              </a:solidFill>
              <a:latin typeface="Cambria" pitchFamily="18" charset="0"/>
            </a:endParaRPr>
          </a:p>
          <a:p>
            <a:pPr marL="108000" indent="457200" algn="r">
              <a:spcBef>
                <a:spcPts val="1200"/>
              </a:spcBef>
              <a:spcAft>
                <a:spcPts val="1200"/>
              </a:spcAft>
              <a:defRPr/>
            </a:pPr>
            <a:r>
              <a:rPr lang="en-GB" dirty="0">
                <a:solidFill>
                  <a:schemeClr val="accent6">
                    <a:lumMod val="50000"/>
                  </a:schemeClr>
                </a:solidFill>
                <a:latin typeface="Cambria" pitchFamily="18" charset="0"/>
              </a:rPr>
              <a:t> (Article 17)</a:t>
            </a:r>
            <a:endParaRPr lang="en-US"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A31D0E9A-1D86-4B95-AF76-312366820DAF}" type="slidenum">
              <a:rPr lang="en-US" sz="1000" smtClean="0">
                <a:latin typeface="Cambria" pitchFamily="18" charset="0"/>
              </a:rPr>
              <a:pPr>
                <a:defRPr/>
              </a:pPr>
              <a:t>32</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80899"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80900"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(4)</a:t>
            </a:r>
            <a:endParaRPr lang="en-US" sz="2800" b="1">
              <a:solidFill>
                <a:schemeClr val="hlink"/>
              </a:solidFill>
              <a:latin typeface="Cambria" pitchFamily="18" charset="0"/>
            </a:endParaRPr>
          </a:p>
        </p:txBody>
      </p:sp>
      <p:pic>
        <p:nvPicPr>
          <p:cNvPr id="8090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600"/>
              </a:spcBef>
              <a:spcAft>
                <a:spcPts val="0"/>
              </a:spcAft>
              <a:buFont typeface="Wingdings" pitchFamily="2" charset="2"/>
              <a:buChar char="Ø"/>
              <a:defRPr/>
            </a:pPr>
            <a:endParaRPr lang="sr-Latn-C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Council - </a:t>
            </a:r>
            <a:r>
              <a:rPr lang="en-GB" b="1" dirty="0">
                <a:solidFill>
                  <a:schemeClr val="accent6">
                    <a:lumMod val="50000"/>
                  </a:schemeClr>
                </a:solidFill>
                <a:latin typeface="Cambria" pitchFamily="18" charset="0"/>
              </a:rPr>
              <a:t>appointed and dismissed </a:t>
            </a:r>
            <a:r>
              <a:rPr lang="en-GB" dirty="0">
                <a:solidFill>
                  <a:schemeClr val="accent6">
                    <a:lumMod val="50000"/>
                  </a:schemeClr>
                </a:solidFill>
                <a:latin typeface="Cambria" pitchFamily="18" charset="0"/>
              </a:rPr>
              <a:t>by the Parliament of Montenegro (Parliament) </a:t>
            </a:r>
            <a:endParaRPr lang="en-US" dirty="0">
              <a:solidFill>
                <a:schemeClr val="accent6">
                  <a:lumMod val="50000"/>
                </a:schemeClr>
              </a:solidFill>
              <a:latin typeface="Cambria" pitchFamily="18" charset="0"/>
            </a:endParaRPr>
          </a:p>
          <a:p>
            <a:pPr marL="108000" indent="457200" algn="r">
              <a:spcBef>
                <a:spcPts val="600"/>
              </a:spcBef>
              <a:spcAft>
                <a:spcPts val="0"/>
              </a:spcAft>
              <a:defRPr/>
            </a:pPr>
            <a:r>
              <a:rPr lang="en-GB" dirty="0">
                <a:solidFill>
                  <a:schemeClr val="accent6">
                    <a:lumMod val="50000"/>
                  </a:schemeClr>
                </a:solidFill>
                <a:latin typeface="Cambria" pitchFamily="18" charset="0"/>
              </a:rPr>
              <a:t>(Article 18)</a:t>
            </a:r>
            <a:endParaRPr lang="en-US"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b="1" dirty="0">
                <a:solidFill>
                  <a:schemeClr val="accent6">
                    <a:lumMod val="50000"/>
                  </a:schemeClr>
                </a:solidFill>
                <a:latin typeface="Cambria" pitchFamily="18" charset="0"/>
              </a:rPr>
              <a:t>Authorised nominators for candidates </a:t>
            </a:r>
            <a:r>
              <a:rPr lang="en-GB" dirty="0">
                <a:solidFill>
                  <a:schemeClr val="accent6">
                    <a:lumMod val="50000"/>
                  </a:schemeClr>
                </a:solidFill>
                <a:latin typeface="Cambria" pitchFamily="18" charset="0"/>
              </a:rPr>
              <a:t>for Council members - defined by the Law :</a:t>
            </a:r>
            <a:endParaRPr lang="sr-Latn-C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sr-Latn-CS" dirty="0">
                <a:solidFill>
                  <a:schemeClr val="accent6">
                    <a:lumMod val="50000"/>
                  </a:schemeClr>
                </a:solidFill>
                <a:latin typeface="Cambria" pitchFamily="18" charset="0"/>
              </a:rPr>
              <a:t>Universities</a:t>
            </a:r>
            <a:r>
              <a:rPr lang="en-GB" dirty="0">
                <a:solidFill>
                  <a:schemeClr val="accent6">
                    <a:lumMod val="50000"/>
                  </a:schemeClr>
                </a:solidFill>
                <a:latin typeface="Cambria" pitchFamily="18" charset="0"/>
              </a:rPr>
              <a:t>, one member</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Non-governmental organisations dealing with human rights and freedoms, one member</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Non-governmental organisations dealing with the media, one member</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Montenegrin PEN Centre, one member</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Commercial broadcaster</a:t>
            </a:r>
            <a:r>
              <a:rPr lang="sr-Latn-CS" dirty="0">
                <a:solidFill>
                  <a:schemeClr val="accent6">
                    <a:lumMod val="50000"/>
                  </a:schemeClr>
                </a:solidFill>
                <a:latin typeface="Cambria" pitchFamily="18" charset="0"/>
              </a:rPr>
              <a:t>s’ </a:t>
            </a:r>
            <a:r>
              <a:rPr lang="en-GB" dirty="0">
                <a:solidFill>
                  <a:schemeClr val="accent6">
                    <a:lumMod val="50000"/>
                  </a:schemeClr>
                </a:solidFill>
                <a:latin typeface="Cambria" pitchFamily="18" charset="0"/>
              </a:rPr>
              <a:t>associations, one member</a:t>
            </a:r>
            <a:endParaRPr lang="en-US" dirty="0">
              <a:solidFill>
                <a:schemeClr val="accent6">
                  <a:lumMod val="50000"/>
                </a:schemeClr>
              </a:solidFill>
              <a:latin typeface="Cambria" pitchFamily="18" charset="0"/>
            </a:endParaRPr>
          </a:p>
          <a:p>
            <a:pPr marL="108000" indent="457200" algn="r">
              <a:spcBef>
                <a:spcPts val="1200"/>
              </a:spcBef>
              <a:spcAft>
                <a:spcPts val="1200"/>
              </a:spcAft>
              <a:defRPr/>
            </a:pPr>
            <a:r>
              <a:rPr lang="en-GB" dirty="0">
                <a:solidFill>
                  <a:schemeClr val="accent6">
                    <a:lumMod val="50000"/>
                  </a:schemeClr>
                </a:solidFill>
                <a:latin typeface="Cambria" pitchFamily="18" charset="0"/>
              </a:rPr>
              <a:t> (Article 1</a:t>
            </a:r>
            <a:r>
              <a:rPr lang="sr-Latn-CS" dirty="0">
                <a:solidFill>
                  <a:schemeClr val="accent6">
                    <a:lumMod val="50000"/>
                  </a:schemeClr>
                </a:solidFill>
                <a:latin typeface="Cambria" pitchFamily="18" charset="0"/>
              </a:rPr>
              <a:t>9</a:t>
            </a:r>
            <a:r>
              <a:rPr lang="en-GB" dirty="0">
                <a:solidFill>
                  <a:schemeClr val="accent6">
                    <a:lumMod val="50000"/>
                  </a:schemeClr>
                </a:solidFill>
                <a:latin typeface="Cambria" pitchFamily="18" charset="0"/>
              </a:rPr>
              <a:t>)</a:t>
            </a:r>
            <a:endParaRPr lang="en-US"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A375F95B-97CA-4379-8603-36210BCE2264}" type="slidenum">
              <a:rPr lang="en-US" sz="1000" smtClean="0">
                <a:latin typeface="Cambria" pitchFamily="18" charset="0"/>
              </a:rPr>
              <a:pPr>
                <a:defRPr/>
              </a:pPr>
              <a:t>33</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8294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82948"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(5)</a:t>
            </a:r>
            <a:endParaRPr lang="en-US" sz="2800" b="1">
              <a:solidFill>
                <a:schemeClr val="hlink"/>
              </a:solidFill>
              <a:latin typeface="Cambria" pitchFamily="18" charset="0"/>
            </a:endParaRPr>
          </a:p>
        </p:txBody>
      </p:sp>
      <p:pic>
        <p:nvPicPr>
          <p:cNvPr id="8295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600"/>
              </a:spcBef>
              <a:spcAft>
                <a:spcPts val="0"/>
              </a:spcAft>
              <a:buFont typeface="Wingdings" pitchFamily="2" charset="2"/>
              <a:buChar char="Ø"/>
              <a:defRPr/>
            </a:pPr>
            <a:endParaRPr lang="sr-Latn-CS"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Council members shall not represent the nominating institutions or organisations, but shall </a:t>
            </a:r>
            <a:r>
              <a:rPr lang="en-GB" b="1" dirty="0">
                <a:solidFill>
                  <a:schemeClr val="accent6">
                    <a:lumMod val="50000"/>
                  </a:schemeClr>
                </a:solidFill>
                <a:latin typeface="Cambria" pitchFamily="18" charset="0"/>
              </a:rPr>
              <a:t>discharge their duties autonomously, independently, to the best of their knowledge </a:t>
            </a:r>
            <a:r>
              <a:rPr lang="en-GB" dirty="0">
                <a:solidFill>
                  <a:schemeClr val="accent6">
                    <a:lumMod val="50000"/>
                  </a:schemeClr>
                </a:solidFill>
                <a:latin typeface="Cambria" pitchFamily="18" charset="0"/>
              </a:rPr>
              <a:t>and in line with their consciousness for the sake of exercising the public interest </a:t>
            </a:r>
            <a:endParaRPr lang="en-US" dirty="0">
              <a:solidFill>
                <a:schemeClr val="accent6">
                  <a:lumMod val="50000"/>
                </a:schemeClr>
              </a:solidFill>
              <a:latin typeface="Cambria" pitchFamily="18" charset="0"/>
            </a:endParaRPr>
          </a:p>
          <a:p>
            <a:pPr marL="108000"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No one shall have the right to influence in any way the work of the Council members, </a:t>
            </a:r>
            <a:r>
              <a:rPr lang="en-GB" b="1" dirty="0">
                <a:solidFill>
                  <a:schemeClr val="accent6">
                    <a:lumMod val="50000"/>
                  </a:schemeClr>
                </a:solidFill>
                <a:latin typeface="Cambria" pitchFamily="18" charset="0"/>
              </a:rPr>
              <a:t>nor is a Council member obliged to follow any instruction regarding his/her work, except the ruling of a competent court</a:t>
            </a:r>
            <a:r>
              <a:rPr lang="en-GB" dirty="0">
                <a:solidFill>
                  <a:schemeClr val="accent6">
                    <a:lumMod val="50000"/>
                  </a:schemeClr>
                </a:solidFill>
                <a:latin typeface="Cambria" pitchFamily="18" charset="0"/>
              </a:rPr>
              <a:t> </a:t>
            </a:r>
            <a:endParaRPr lang="sr-Latn-CS" dirty="0">
              <a:solidFill>
                <a:schemeClr val="accent6">
                  <a:lumMod val="50000"/>
                </a:schemeClr>
              </a:solidFill>
              <a:latin typeface="Cambria" pitchFamily="18" charset="0"/>
            </a:endParaRPr>
          </a:p>
          <a:p>
            <a:pPr marL="108000"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Council’s term of office - five years</a:t>
            </a:r>
            <a:r>
              <a:rPr lang="sr-Latn-CS"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sym typeface="Wingdings" pitchFamily="2" charset="2"/>
              </a:rPr>
              <a:t> </a:t>
            </a:r>
            <a:r>
              <a:rPr lang="en-GB" b="1" dirty="0">
                <a:solidFill>
                  <a:schemeClr val="accent6">
                    <a:lumMod val="50000"/>
                  </a:schemeClr>
                </a:solidFill>
                <a:latin typeface="Cambria" pitchFamily="18" charset="0"/>
              </a:rPr>
              <a:t>Maximum two consecutive terms </a:t>
            </a:r>
            <a:endParaRPr lang="en-US" b="1" dirty="0">
              <a:solidFill>
                <a:schemeClr val="accent6">
                  <a:lumMod val="50000"/>
                </a:schemeClr>
              </a:solidFill>
              <a:latin typeface="Cambria" pitchFamily="18" charset="0"/>
            </a:endParaRPr>
          </a:p>
          <a:p>
            <a:pPr marL="108000" indent="457200" algn="just">
              <a:spcBef>
                <a:spcPts val="1200"/>
              </a:spcBef>
              <a:spcAft>
                <a:spcPts val="0"/>
              </a:spcAft>
              <a:buFont typeface="Wingdings" pitchFamily="2" charset="2"/>
              <a:buChar char="Ø"/>
              <a:defRPr/>
            </a:pPr>
            <a:r>
              <a:rPr lang="en-GB" dirty="0">
                <a:solidFill>
                  <a:schemeClr val="accent6">
                    <a:lumMod val="50000"/>
                  </a:schemeClr>
                </a:solidFill>
                <a:latin typeface="Cambria" pitchFamily="18" charset="0"/>
              </a:rPr>
              <a:t>Council member </a:t>
            </a:r>
            <a:r>
              <a:rPr lang="en-GB" b="1" dirty="0">
                <a:solidFill>
                  <a:schemeClr val="accent6">
                    <a:lumMod val="50000"/>
                  </a:schemeClr>
                </a:solidFill>
                <a:latin typeface="Cambria" pitchFamily="18" charset="0"/>
              </a:rPr>
              <a:t>appointment procedure </a:t>
            </a:r>
            <a:r>
              <a:rPr lang="en-GB"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rPr>
              <a:t>launched by the </a:t>
            </a:r>
            <a:r>
              <a:rPr lang="en-GB" dirty="0">
                <a:solidFill>
                  <a:schemeClr val="accent6">
                    <a:lumMod val="50000"/>
                  </a:schemeClr>
                </a:solidFill>
                <a:latin typeface="Cambria" pitchFamily="18" charset="0"/>
              </a:rPr>
              <a:t>parliamentary committee by a public call to authorised nominators not later than six months before the expiry of the term of office of the current Council member </a:t>
            </a:r>
            <a:r>
              <a:rPr lang="sr-Latn-CS"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sym typeface="Wingdings" pitchFamily="2" charset="2"/>
              </a:rPr>
              <a:t> procedure clearly defined by the Law </a:t>
            </a:r>
            <a:endParaRPr lang="en-US" dirty="0">
              <a:solidFill>
                <a:schemeClr val="accent6">
                  <a:lumMod val="50000"/>
                </a:schemeClr>
              </a:solidFill>
              <a:latin typeface="Cambria" pitchFamily="18" charset="0"/>
            </a:endParaRPr>
          </a:p>
          <a:p>
            <a:pPr marL="108000" indent="457200" algn="ctr">
              <a:spcBef>
                <a:spcPts val="600"/>
              </a:spcBef>
              <a:spcAft>
                <a:spcPts val="0"/>
              </a:spcAft>
              <a:defRPr/>
            </a:pPr>
            <a:r>
              <a:rPr lang="en-GB" sz="1600" dirty="0">
                <a:solidFill>
                  <a:schemeClr val="accent6">
                    <a:lumMod val="50000"/>
                  </a:schemeClr>
                </a:solidFill>
                <a:latin typeface="Cambria" pitchFamily="18" charset="0"/>
              </a:rPr>
              <a:t>(Article</a:t>
            </a:r>
            <a:r>
              <a:rPr lang="sr-Latn-CS" sz="1600" dirty="0">
                <a:solidFill>
                  <a:schemeClr val="accent6">
                    <a:lumMod val="50000"/>
                  </a:schemeClr>
                </a:solidFill>
                <a:latin typeface="Cambria" pitchFamily="18" charset="0"/>
              </a:rPr>
              <a:t>s</a:t>
            </a:r>
            <a:r>
              <a:rPr lang="en-GB" sz="1600" dirty="0">
                <a:solidFill>
                  <a:schemeClr val="accent6">
                    <a:lumMod val="50000"/>
                  </a:schemeClr>
                </a:solidFill>
                <a:latin typeface="Cambria" pitchFamily="18" charset="0"/>
              </a:rPr>
              <a:t> 2</a:t>
            </a:r>
            <a:r>
              <a:rPr lang="sr-Latn-CS" sz="1600" dirty="0">
                <a:solidFill>
                  <a:schemeClr val="accent6">
                    <a:lumMod val="50000"/>
                  </a:schemeClr>
                </a:solidFill>
                <a:latin typeface="Cambria" pitchFamily="18" charset="0"/>
              </a:rPr>
              <a:t>2 - 30</a:t>
            </a:r>
            <a:r>
              <a:rPr lang="en-GB" sz="1600" dirty="0">
                <a:solidFill>
                  <a:schemeClr val="accent6">
                    <a:lumMod val="50000"/>
                  </a:schemeClr>
                </a:solidFill>
                <a:latin typeface="Cambria" pitchFamily="18" charset="0"/>
              </a:rPr>
              <a:t>)</a:t>
            </a:r>
            <a:endParaRPr lang="en-US" sz="1600" dirty="0">
              <a:solidFill>
                <a:schemeClr val="accent6">
                  <a:lumMod val="50000"/>
                </a:schemeClr>
              </a:solidFill>
              <a:latin typeface="Cambria" pitchFamily="18" charset="0"/>
            </a:endParaRPr>
          </a:p>
          <a:p>
            <a:pPr marL="108000" indent="457200" algn="r">
              <a:spcBef>
                <a:spcPts val="1200"/>
              </a:spcBef>
              <a:spcAft>
                <a:spcPts val="1200"/>
              </a:spcAft>
              <a:defRPr/>
            </a:pPr>
            <a:endParaRPr lang="en-US" sz="1600"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FBCE36E4-85CD-4B6B-A6BD-70D2C3829DE1}" type="slidenum">
              <a:rPr lang="en-US" sz="1000" smtClean="0">
                <a:latin typeface="Cambria" pitchFamily="18" charset="0"/>
              </a:rPr>
              <a:pPr>
                <a:defRPr/>
              </a:pPr>
              <a:t>34</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84995"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84996"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(6)</a:t>
            </a:r>
            <a:endParaRPr lang="en-US" sz="2800" b="1">
              <a:solidFill>
                <a:schemeClr val="hlink"/>
              </a:solidFill>
              <a:latin typeface="Cambria" pitchFamily="18" charset="0"/>
            </a:endParaRPr>
          </a:p>
        </p:txBody>
      </p:sp>
      <p:pic>
        <p:nvPicPr>
          <p:cNvPr id="85000"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600"/>
              </a:spcBef>
              <a:spcAft>
                <a:spcPts val="0"/>
              </a:spcAft>
              <a:buFont typeface="Wingdings" pitchFamily="2" charset="2"/>
              <a:buChar char="Ø"/>
              <a:defRPr/>
            </a:pPr>
            <a:endParaRPr lang="sr-Latn-CS" sz="1600"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Conditions for </a:t>
            </a:r>
            <a:r>
              <a:rPr lang="en-GB" b="1" dirty="0">
                <a:solidFill>
                  <a:schemeClr val="accent6">
                    <a:lumMod val="50000"/>
                  </a:schemeClr>
                </a:solidFill>
                <a:latin typeface="Cambria" pitchFamily="18" charset="0"/>
              </a:rPr>
              <a:t>Termination of office </a:t>
            </a:r>
            <a:r>
              <a:rPr lang="en-GB" dirty="0">
                <a:solidFill>
                  <a:schemeClr val="accent6">
                    <a:lumMod val="50000"/>
                  </a:schemeClr>
                </a:solidFill>
                <a:latin typeface="Cambria" pitchFamily="18" charset="0"/>
              </a:rPr>
              <a:t>of a Council member – defined by the Law (Article 32) </a:t>
            </a:r>
            <a:endParaRPr lang="en-US" dirty="0">
              <a:solidFill>
                <a:schemeClr val="accent6">
                  <a:lumMod val="50000"/>
                </a:schemeClr>
              </a:solidFill>
              <a:latin typeface="Cambria" pitchFamily="18" charset="0"/>
            </a:endParaRPr>
          </a:p>
          <a:p>
            <a:pPr marL="108000"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 Conditions for </a:t>
            </a:r>
            <a:r>
              <a:rPr lang="en-GB" b="1" dirty="0">
                <a:solidFill>
                  <a:schemeClr val="accent6">
                    <a:lumMod val="50000"/>
                  </a:schemeClr>
                </a:solidFill>
                <a:latin typeface="Cambria" pitchFamily="18" charset="0"/>
              </a:rPr>
              <a:t>Dismissal</a:t>
            </a:r>
            <a:r>
              <a:rPr lang="en-GB" dirty="0">
                <a:solidFill>
                  <a:schemeClr val="accent6">
                    <a:lumMod val="50000"/>
                  </a:schemeClr>
                </a:solidFill>
                <a:latin typeface="Cambria" pitchFamily="18" charset="0"/>
              </a:rPr>
              <a:t> of Council members - defined by the Law: </a:t>
            </a:r>
            <a:endParaRPr lang="en-US" dirty="0">
              <a:solidFill>
                <a:schemeClr val="accent6">
                  <a:lumMod val="50000"/>
                </a:schemeClr>
              </a:solidFill>
              <a:latin typeface="Cambria" pitchFamily="18" charset="0"/>
            </a:endParaRPr>
          </a:p>
          <a:p>
            <a:pPr marL="1022400" lvl="2"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If determined </a:t>
            </a:r>
            <a:r>
              <a:rPr lang="sr-Latn-CS" dirty="0">
                <a:solidFill>
                  <a:schemeClr val="accent6">
                    <a:lumMod val="50000"/>
                  </a:schemeClr>
                </a:solidFill>
                <a:latin typeface="Cambria" pitchFamily="18" charset="0"/>
              </a:rPr>
              <a:t>that </a:t>
            </a:r>
            <a:r>
              <a:rPr lang="en-GB" dirty="0">
                <a:solidFill>
                  <a:schemeClr val="accent6">
                    <a:lumMod val="50000"/>
                  </a:schemeClr>
                </a:solidFill>
                <a:latin typeface="Cambria" pitchFamily="18" charset="0"/>
              </a:rPr>
              <a:t>he/she </a:t>
            </a:r>
            <a:r>
              <a:rPr lang="en-GB" b="1" dirty="0">
                <a:solidFill>
                  <a:schemeClr val="accent6">
                    <a:lumMod val="50000"/>
                  </a:schemeClr>
                </a:solidFill>
                <a:latin typeface="Cambria" pitchFamily="18" charset="0"/>
              </a:rPr>
              <a:t>provided wrongful data </a:t>
            </a:r>
            <a:r>
              <a:rPr lang="en-GB" dirty="0">
                <a:solidFill>
                  <a:schemeClr val="accent6">
                    <a:lumMod val="50000"/>
                  </a:schemeClr>
                </a:solidFill>
                <a:latin typeface="Cambria" pitchFamily="18" charset="0"/>
              </a:rPr>
              <a:t>or omitted presenting data &amp; circumstances significant for the appointment</a:t>
            </a:r>
            <a:endParaRPr lang="en-US" dirty="0">
              <a:solidFill>
                <a:schemeClr val="accent6">
                  <a:lumMod val="50000"/>
                </a:schemeClr>
              </a:solidFill>
              <a:latin typeface="Cambria" pitchFamily="18" charset="0"/>
            </a:endParaRPr>
          </a:p>
          <a:p>
            <a:pPr marL="1022400" lvl="2"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If he/she </a:t>
            </a:r>
            <a:r>
              <a:rPr lang="en-GB" b="1" dirty="0">
                <a:solidFill>
                  <a:schemeClr val="accent6">
                    <a:lumMod val="50000"/>
                  </a:schemeClr>
                </a:solidFill>
                <a:latin typeface="Cambria" pitchFamily="18" charset="0"/>
              </a:rPr>
              <a:t>fails to attend the Council session </a:t>
            </a:r>
            <a:r>
              <a:rPr lang="en-GB" dirty="0">
                <a:solidFill>
                  <a:schemeClr val="accent6">
                    <a:lumMod val="50000"/>
                  </a:schemeClr>
                </a:solidFill>
                <a:latin typeface="Cambria" pitchFamily="18" charset="0"/>
              </a:rPr>
              <a:t>over the period longer than six months</a:t>
            </a:r>
            <a:endParaRPr lang="en-US" dirty="0">
              <a:solidFill>
                <a:schemeClr val="accent6">
                  <a:lumMod val="50000"/>
                </a:schemeClr>
              </a:solidFill>
              <a:latin typeface="Cambria" pitchFamily="18" charset="0"/>
            </a:endParaRPr>
          </a:p>
          <a:p>
            <a:pPr marL="1022400" lvl="2" indent="457200" algn="just">
              <a:spcBef>
                <a:spcPts val="600"/>
              </a:spcBef>
              <a:spcAft>
                <a:spcPts val="0"/>
              </a:spcAft>
              <a:buFont typeface="Wingdings" pitchFamily="2" charset="2"/>
              <a:buChar char="Ø"/>
              <a:defRPr/>
            </a:pPr>
            <a:r>
              <a:rPr lang="sr-Latn-CS" dirty="0">
                <a:solidFill>
                  <a:schemeClr val="accent6">
                    <a:lumMod val="50000"/>
                  </a:schemeClr>
                </a:solidFill>
                <a:latin typeface="Cambria" pitchFamily="18" charset="0"/>
              </a:rPr>
              <a:t>If</a:t>
            </a:r>
            <a:r>
              <a:rPr lang="sr-Latn-CS" b="1" dirty="0">
                <a:solidFill>
                  <a:schemeClr val="accent6">
                    <a:lumMod val="50000"/>
                  </a:schemeClr>
                </a:solidFill>
                <a:latin typeface="Cambria" pitchFamily="18" charset="0"/>
              </a:rPr>
              <a:t> </a:t>
            </a:r>
            <a:r>
              <a:rPr lang="en-GB" b="1" dirty="0">
                <a:solidFill>
                  <a:schemeClr val="accent6">
                    <a:lumMod val="50000"/>
                  </a:schemeClr>
                </a:solidFill>
                <a:latin typeface="Cambria" pitchFamily="18" charset="0"/>
              </a:rPr>
              <a:t>conflict of interest </a:t>
            </a:r>
            <a:r>
              <a:rPr lang="en-GB" dirty="0">
                <a:solidFill>
                  <a:schemeClr val="accent6">
                    <a:lumMod val="50000"/>
                  </a:schemeClr>
                </a:solidFill>
                <a:latin typeface="Cambria" pitchFamily="18" charset="0"/>
              </a:rPr>
              <a:t>circumstance occurred</a:t>
            </a: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during the term </a:t>
            </a:r>
            <a:r>
              <a:rPr lang="sr-Latn-CS" dirty="0">
                <a:solidFill>
                  <a:schemeClr val="accent6">
                    <a:lumMod val="50000"/>
                  </a:schemeClr>
                </a:solidFill>
                <a:latin typeface="Cambria" pitchFamily="18" charset="0"/>
              </a:rPr>
              <a:t>of </a:t>
            </a:r>
            <a:r>
              <a:rPr lang="en-GB" dirty="0">
                <a:solidFill>
                  <a:schemeClr val="accent6">
                    <a:lumMod val="50000"/>
                  </a:schemeClr>
                </a:solidFill>
                <a:latin typeface="Cambria" pitchFamily="18" charset="0"/>
              </a:rPr>
              <a:t>office</a:t>
            </a:r>
            <a:endParaRPr lang="en-US" dirty="0">
              <a:solidFill>
                <a:schemeClr val="accent6">
                  <a:lumMod val="50000"/>
                </a:schemeClr>
              </a:solidFill>
              <a:latin typeface="Cambria" pitchFamily="18" charset="0"/>
            </a:endParaRPr>
          </a:p>
          <a:p>
            <a:pPr marL="1022400" lvl="2" indent="457200" algn="just">
              <a:spcBef>
                <a:spcPts val="600"/>
              </a:spcBef>
              <a:spcAft>
                <a:spcPts val="0"/>
              </a:spcAft>
              <a:buFont typeface="Wingdings" pitchFamily="2" charset="2"/>
              <a:buChar char="Ø"/>
              <a:defRPr/>
            </a:pPr>
            <a:r>
              <a:rPr lang="sr-Latn-CS" dirty="0">
                <a:solidFill>
                  <a:schemeClr val="accent6">
                    <a:lumMod val="50000"/>
                  </a:schemeClr>
                </a:solidFill>
                <a:latin typeface="Cambria" pitchFamily="18" charset="0"/>
              </a:rPr>
              <a:t>In case of </a:t>
            </a:r>
            <a:r>
              <a:rPr lang="en-GB" b="1" dirty="0">
                <a:solidFill>
                  <a:schemeClr val="accent6">
                    <a:lumMod val="50000"/>
                  </a:schemeClr>
                </a:solidFill>
                <a:latin typeface="Cambria" pitchFamily="18" charset="0"/>
              </a:rPr>
              <a:t>illness</a:t>
            </a:r>
            <a:r>
              <a:rPr lang="en-GB" dirty="0">
                <a:solidFill>
                  <a:schemeClr val="accent6">
                    <a:lumMod val="50000"/>
                  </a:schemeClr>
                </a:solidFill>
                <a:latin typeface="Cambria" pitchFamily="18" charset="0"/>
              </a:rPr>
              <a:t>, substantiated by findings of the competent medical establishment, when he/she is unable to perform the duties of a Council member for a period exceeding six months</a:t>
            </a:r>
            <a:endParaRPr lang="en-US" dirty="0">
              <a:solidFill>
                <a:schemeClr val="accent6">
                  <a:lumMod val="50000"/>
                </a:schemeClr>
              </a:solidFill>
              <a:latin typeface="Cambria" pitchFamily="18" charset="0"/>
            </a:endParaRPr>
          </a:p>
          <a:p>
            <a:pPr marL="108000" indent="457200" algn="r">
              <a:spcBef>
                <a:spcPts val="600"/>
              </a:spcBef>
              <a:spcAft>
                <a:spcPts val="0"/>
              </a:spcAft>
              <a:defRPr/>
            </a:pPr>
            <a:r>
              <a:rPr lang="en-GB" sz="1600" dirty="0">
                <a:solidFill>
                  <a:schemeClr val="accent6">
                    <a:lumMod val="50000"/>
                  </a:schemeClr>
                </a:solidFill>
                <a:latin typeface="Cambria" pitchFamily="18" charset="0"/>
              </a:rPr>
              <a:t>(Article </a:t>
            </a:r>
            <a:r>
              <a:rPr lang="sr-Latn-CS" sz="1600" dirty="0">
                <a:solidFill>
                  <a:schemeClr val="accent6">
                    <a:lumMod val="50000"/>
                  </a:schemeClr>
                </a:solidFill>
                <a:latin typeface="Cambria" pitchFamily="18" charset="0"/>
              </a:rPr>
              <a:t>33</a:t>
            </a:r>
            <a:r>
              <a:rPr lang="en-GB" sz="1600" dirty="0">
                <a:solidFill>
                  <a:schemeClr val="accent6">
                    <a:lumMod val="50000"/>
                  </a:schemeClr>
                </a:solidFill>
                <a:latin typeface="Cambria" pitchFamily="18" charset="0"/>
              </a:rPr>
              <a:t>)</a:t>
            </a:r>
            <a:endParaRPr lang="en-US" sz="1600" dirty="0">
              <a:solidFill>
                <a:schemeClr val="accent6">
                  <a:lumMod val="50000"/>
                </a:schemeClr>
              </a:solidFill>
              <a:latin typeface="Cambria" pitchFamily="18" charset="0"/>
            </a:endParaRPr>
          </a:p>
          <a:p>
            <a:pPr marL="108000" indent="457200" algn="r">
              <a:spcBef>
                <a:spcPts val="1200"/>
              </a:spcBef>
              <a:spcAft>
                <a:spcPts val="1200"/>
              </a:spcAft>
              <a:defRPr/>
            </a:pPr>
            <a:endParaRPr lang="en-US" sz="1600"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A01E75C6-512F-4663-8F07-784A30165DC3}" type="slidenum">
              <a:rPr lang="en-US" sz="1000" smtClean="0">
                <a:latin typeface="Cambria" pitchFamily="18" charset="0"/>
              </a:rPr>
              <a:pPr>
                <a:defRPr/>
              </a:pPr>
              <a:t>35</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87043"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87044"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(7)</a:t>
            </a:r>
            <a:endParaRPr lang="en-US" sz="2800" b="1">
              <a:solidFill>
                <a:schemeClr val="hlink"/>
              </a:solidFill>
              <a:latin typeface="Cambria" pitchFamily="18" charset="0"/>
            </a:endParaRPr>
          </a:p>
        </p:txBody>
      </p:sp>
      <p:pic>
        <p:nvPicPr>
          <p:cNvPr id="87048"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540000" lvl="1" indent="-457200" algn="just">
              <a:spcBef>
                <a:spcPts val="0"/>
              </a:spcBef>
              <a:spcAft>
                <a:spcPts val="0"/>
              </a:spcAft>
              <a:buFont typeface="Wingdings" pitchFamily="2" charset="2"/>
              <a:buChar char="Ø"/>
              <a:defRPr/>
            </a:pPr>
            <a:endParaRPr lang="sr-Latn-C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The </a:t>
            </a:r>
            <a:r>
              <a:rPr lang="en-GB" b="1" dirty="0">
                <a:solidFill>
                  <a:schemeClr val="accent6">
                    <a:lumMod val="50000"/>
                  </a:schemeClr>
                </a:solidFill>
                <a:latin typeface="Cambria" pitchFamily="18" charset="0"/>
              </a:rPr>
              <a:t>dismissal procedure </a:t>
            </a:r>
            <a:r>
              <a:rPr lang="en-GB" dirty="0">
                <a:solidFill>
                  <a:schemeClr val="accent6">
                    <a:lumMod val="50000"/>
                  </a:schemeClr>
                </a:solidFill>
                <a:latin typeface="Cambria" pitchFamily="18" charset="0"/>
              </a:rPr>
              <a:t>for Council members may be launched by the Council or the Parliamentary Committee</a:t>
            </a:r>
            <a:endParaRPr lang="en-U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 Council member </a:t>
            </a:r>
            <a:r>
              <a:rPr lang="sr-Latn-CS" dirty="0">
                <a:solidFill>
                  <a:schemeClr val="accent6">
                    <a:lumMod val="50000"/>
                  </a:schemeClr>
                </a:solidFill>
                <a:latin typeface="Cambria" pitchFamily="18" charset="0"/>
              </a:rPr>
              <a:t>- </a:t>
            </a:r>
            <a:r>
              <a:rPr lang="sr-Latn-CS" b="1" dirty="0">
                <a:solidFill>
                  <a:schemeClr val="accent6">
                    <a:lumMod val="50000"/>
                  </a:schemeClr>
                </a:solidFill>
                <a:latin typeface="Cambria" pitchFamily="18" charset="0"/>
              </a:rPr>
              <a:t>right to be heard</a:t>
            </a:r>
            <a:endParaRPr lang="en-US" b="1"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b="1" dirty="0">
                <a:solidFill>
                  <a:schemeClr val="accent6">
                    <a:lumMod val="50000"/>
                  </a:schemeClr>
                </a:solidFill>
                <a:latin typeface="Cambria" pitchFamily="18" charset="0"/>
              </a:rPr>
              <a:t>Suspension</a:t>
            </a:r>
            <a:r>
              <a:rPr lang="en-GB" dirty="0">
                <a:solidFill>
                  <a:schemeClr val="accent6">
                    <a:lumMod val="50000"/>
                  </a:schemeClr>
                </a:solidFill>
                <a:latin typeface="Cambria" pitchFamily="18" charset="0"/>
              </a:rPr>
              <a:t> - by two-third majority of the total number of its members, Council may decide, awaiting Parliament’s decision, to suspend the Council member against whom the dismissal procedure has been launched</a:t>
            </a:r>
            <a:endParaRPr lang="en-US" dirty="0">
              <a:solidFill>
                <a:schemeClr val="accent6">
                  <a:lumMod val="50000"/>
                </a:schemeClr>
              </a:solidFill>
              <a:latin typeface="Cambria" pitchFamily="18" charset="0"/>
            </a:endParaRPr>
          </a:p>
          <a:p>
            <a:pPr marL="540000" lvl="1" indent="-457200" algn="ctr">
              <a:spcBef>
                <a:spcPts val="600"/>
              </a:spcBef>
              <a:spcAft>
                <a:spcPts val="600"/>
              </a:spcAft>
              <a:defRPr/>
            </a:pP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a:t>
            </a:r>
            <a:r>
              <a:rPr lang="sr-Latn-CS" dirty="0">
                <a:solidFill>
                  <a:schemeClr val="accent6">
                    <a:lumMod val="50000"/>
                  </a:schemeClr>
                </a:solidFill>
                <a:latin typeface="Cambria" pitchFamily="18" charset="0"/>
              </a:rPr>
              <a:t>s</a:t>
            </a:r>
            <a:r>
              <a:rPr lang="en-GB"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rPr>
              <a:t>34 &amp; </a:t>
            </a:r>
            <a:r>
              <a:rPr lang="en-GB" dirty="0">
                <a:solidFill>
                  <a:schemeClr val="accent6">
                    <a:lumMod val="50000"/>
                  </a:schemeClr>
                </a:solidFill>
                <a:latin typeface="Cambria" pitchFamily="18" charset="0"/>
              </a:rPr>
              <a:t>35</a:t>
            </a:r>
            <a:r>
              <a:rPr lang="sr-Latn-CS" dirty="0">
                <a:solidFill>
                  <a:schemeClr val="accent6">
                    <a:lumMod val="50000"/>
                  </a:schemeClr>
                </a:solidFill>
                <a:latin typeface="Cambria" pitchFamily="18" charset="0"/>
              </a:rPr>
              <a:t>)</a:t>
            </a:r>
          </a:p>
          <a:p>
            <a:pPr marL="108000"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Conditions for the </a:t>
            </a:r>
            <a:r>
              <a:rPr lang="en-GB" b="1" dirty="0">
                <a:solidFill>
                  <a:schemeClr val="accent6">
                    <a:lumMod val="50000"/>
                  </a:schemeClr>
                </a:solidFill>
                <a:latin typeface="Cambria" pitchFamily="18" charset="0"/>
              </a:rPr>
              <a:t>dismissal of the entire Council </a:t>
            </a:r>
            <a:r>
              <a:rPr lang="en-GB" dirty="0">
                <a:solidFill>
                  <a:schemeClr val="accent6">
                    <a:lumMod val="50000"/>
                  </a:schemeClr>
                </a:solidFill>
                <a:latin typeface="Cambria" pitchFamily="18" charset="0"/>
              </a:rPr>
              <a:t>– defined by the Law  if it fails to: </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Meet for more than six months without a justified reason</a:t>
            </a:r>
            <a:endParaRPr lang="en-US" dirty="0">
              <a:solidFill>
                <a:schemeClr val="accent6">
                  <a:lumMod val="50000"/>
                </a:schemeClr>
              </a:solidFill>
              <a:latin typeface="Cambria" pitchFamily="18" charset="0"/>
            </a:endParaRPr>
          </a:p>
          <a:p>
            <a:pPr marL="5652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Act in accordance with Article 15(1) – publication of the Activity Report</a:t>
            </a:r>
            <a:endParaRPr lang="sr-Latn-CS" dirty="0">
              <a:solidFill>
                <a:schemeClr val="accent6">
                  <a:lumMod val="50000"/>
                </a:schemeClr>
              </a:solidFill>
              <a:latin typeface="Cambria" pitchFamily="18" charset="0"/>
            </a:endParaRPr>
          </a:p>
          <a:p>
            <a:pPr marL="1080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Procedure </a:t>
            </a:r>
            <a:r>
              <a:rPr lang="sr-Latn-CS" dirty="0">
                <a:solidFill>
                  <a:schemeClr val="accent6">
                    <a:lumMod val="50000"/>
                  </a:schemeClr>
                </a:solidFill>
                <a:latin typeface="Cambria" pitchFamily="18" charset="0"/>
              </a:rPr>
              <a:t>to </a:t>
            </a:r>
            <a:r>
              <a:rPr lang="en-GB" dirty="0">
                <a:solidFill>
                  <a:schemeClr val="accent6">
                    <a:lumMod val="50000"/>
                  </a:schemeClr>
                </a:solidFill>
                <a:latin typeface="Cambria" pitchFamily="18" charset="0"/>
              </a:rPr>
              <a:t>be launched by the Parliamentary Committee </a:t>
            </a:r>
            <a:endParaRPr lang="en-US" dirty="0">
              <a:solidFill>
                <a:schemeClr val="accent6">
                  <a:lumMod val="50000"/>
                </a:schemeClr>
              </a:solidFill>
              <a:latin typeface="Cambria" pitchFamily="18" charset="0"/>
            </a:endParaRPr>
          </a:p>
          <a:p>
            <a:pPr marL="540000" lvl="1" indent="-457200" algn="ctr">
              <a:spcBef>
                <a:spcPts val="600"/>
              </a:spcBef>
              <a:spcAft>
                <a:spcPts val="600"/>
              </a:spcAft>
              <a:defRPr/>
            </a:pP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 3</a:t>
            </a:r>
            <a:r>
              <a:rPr lang="sr-Latn-CS" dirty="0">
                <a:solidFill>
                  <a:schemeClr val="accent6">
                    <a:lumMod val="50000"/>
                  </a:schemeClr>
                </a:solidFill>
                <a:latin typeface="Cambria" pitchFamily="18" charset="0"/>
              </a:rPr>
              <a:t>8)</a:t>
            </a:r>
            <a:endParaRPr lang="en-US" dirty="0">
              <a:solidFill>
                <a:schemeClr val="accent6">
                  <a:lumMod val="50000"/>
                </a:schemeClr>
              </a:solidFill>
              <a:latin typeface="Cambria" pitchFamily="18" charset="0"/>
            </a:endParaRPr>
          </a:p>
          <a:p>
            <a:pPr marL="540000" lvl="1" indent="-457200" algn="r">
              <a:spcBef>
                <a:spcPts val="600"/>
              </a:spcBef>
              <a:spcAft>
                <a:spcPts val="600"/>
              </a:spcAft>
              <a:defRPr/>
            </a:pPr>
            <a:endParaRPr lang="en-US" dirty="0">
              <a:solidFill>
                <a:schemeClr val="accent6">
                  <a:lumMod val="50000"/>
                </a:schemeClr>
              </a:solidFill>
              <a:latin typeface="Cambria" pitchFamily="18" charset="0"/>
            </a:endParaRPr>
          </a:p>
          <a:p>
            <a:pPr marL="108000" indent="457200" algn="r">
              <a:spcBef>
                <a:spcPts val="1200"/>
              </a:spcBef>
              <a:spcAft>
                <a:spcPts val="1200"/>
              </a:spcAft>
              <a:defRPr/>
            </a:pPr>
            <a:endParaRPr lang="en-US" sz="1600"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8CA55CAF-297C-461E-8616-435F45F90741}" type="slidenum">
              <a:rPr lang="en-US" sz="1000" smtClean="0">
                <a:latin typeface="Cambria" pitchFamily="18" charset="0"/>
              </a:rPr>
              <a:pPr>
                <a:defRPr/>
              </a:pPr>
              <a:t>36</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8909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89092"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6858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(8)</a:t>
            </a:r>
            <a:endParaRPr lang="en-US" sz="2800" b="1">
              <a:solidFill>
                <a:schemeClr val="hlink"/>
              </a:solidFill>
              <a:latin typeface="Cambria" pitchFamily="18" charset="0"/>
            </a:endParaRPr>
          </a:p>
        </p:txBody>
      </p:sp>
      <p:pic>
        <p:nvPicPr>
          <p:cNvPr id="89096"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524000"/>
            <a:ext cx="8424863" cy="4953000"/>
          </a:xfrm>
          <a:prstGeom prst="rect">
            <a:avLst/>
          </a:prstGeom>
          <a:noFill/>
          <a:ln w="9525">
            <a:noFill/>
            <a:miter lim="800000"/>
            <a:headEnd/>
            <a:tailEnd/>
          </a:ln>
        </p:spPr>
        <p:txBody>
          <a:bodyPr/>
          <a:lstStyle/>
          <a:p>
            <a:pPr marL="540000" lvl="1" indent="-457200" algn="just">
              <a:spcBef>
                <a:spcPts val="0"/>
              </a:spcBef>
              <a:spcAft>
                <a:spcPts val="0"/>
              </a:spcAft>
              <a:buFont typeface="Wingdings" pitchFamily="2" charset="2"/>
              <a:buChar char="Ø"/>
              <a:defRPr/>
            </a:pPr>
            <a:endParaRPr lang="sr-Latn-CS"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sr-Latn-CS" b="1" dirty="0">
                <a:solidFill>
                  <a:schemeClr val="accent6">
                    <a:lumMod val="50000"/>
                  </a:schemeClr>
                </a:solidFill>
                <a:latin typeface="Cambria" pitchFamily="18" charset="0"/>
              </a:rPr>
              <a:t>A</a:t>
            </a:r>
            <a:r>
              <a:rPr lang="en-GB" b="1" dirty="0">
                <a:solidFill>
                  <a:schemeClr val="accent6">
                    <a:lumMod val="50000"/>
                  </a:schemeClr>
                </a:solidFill>
                <a:latin typeface="Cambria" pitchFamily="18" charset="0"/>
              </a:rPr>
              <a:t>EM Director </a:t>
            </a:r>
            <a:r>
              <a:rPr lang="en-GB" dirty="0">
                <a:solidFill>
                  <a:schemeClr val="accent6">
                    <a:lumMod val="50000"/>
                  </a:schemeClr>
                </a:solidFill>
                <a:latin typeface="Cambria" pitchFamily="18" charset="0"/>
              </a:rPr>
              <a:t>- </a:t>
            </a:r>
            <a:r>
              <a:rPr lang="en-GB" b="1" dirty="0">
                <a:solidFill>
                  <a:schemeClr val="accent6">
                    <a:lumMod val="50000"/>
                  </a:schemeClr>
                </a:solidFill>
                <a:latin typeface="Cambria" pitchFamily="18" charset="0"/>
              </a:rPr>
              <a:t>appointed by the Council</a:t>
            </a:r>
            <a:r>
              <a:rPr lang="en-GB" dirty="0">
                <a:solidFill>
                  <a:schemeClr val="accent6">
                    <a:lumMod val="50000"/>
                  </a:schemeClr>
                </a:solidFill>
                <a:latin typeface="Cambria" pitchFamily="18" charset="0"/>
              </a:rPr>
              <a:t>, following a public competition, with the requirements defined by the Law </a:t>
            </a:r>
            <a:endParaRPr lang="en-US"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AEM Director </a:t>
            </a:r>
            <a:r>
              <a:rPr lang="en-GB" b="1" dirty="0">
                <a:solidFill>
                  <a:schemeClr val="accent6">
                    <a:lumMod val="50000"/>
                  </a:schemeClr>
                </a:solidFill>
                <a:latin typeface="Cambria" pitchFamily="18" charset="0"/>
              </a:rPr>
              <a:t>responsibilities</a:t>
            </a:r>
            <a:r>
              <a:rPr lang="sr-Latn-CS" dirty="0">
                <a:solidFill>
                  <a:schemeClr val="accent6">
                    <a:lumMod val="50000"/>
                  </a:schemeClr>
                </a:solidFill>
                <a:latin typeface="Cambria" pitchFamily="18" charset="0"/>
              </a:rPr>
              <a:t> -  defined by the Law  </a:t>
            </a:r>
            <a:endParaRPr lang="en-US"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AEM Director’s </a:t>
            </a:r>
            <a:r>
              <a:rPr lang="en-GB" b="1" dirty="0">
                <a:solidFill>
                  <a:schemeClr val="accent6">
                    <a:lumMod val="50000"/>
                  </a:schemeClr>
                </a:solidFill>
                <a:latin typeface="Cambria" pitchFamily="18" charset="0"/>
              </a:rPr>
              <a:t>term of office </a:t>
            </a:r>
            <a:r>
              <a:rPr lang="en-GB" dirty="0">
                <a:solidFill>
                  <a:schemeClr val="accent6">
                    <a:lumMod val="50000"/>
                  </a:schemeClr>
                </a:solidFill>
                <a:latin typeface="Cambria" pitchFamily="18" charset="0"/>
              </a:rPr>
              <a:t>- five years </a:t>
            </a:r>
            <a:r>
              <a:rPr lang="sr-Latn-CS" dirty="0">
                <a:solidFill>
                  <a:schemeClr val="accent6">
                    <a:lumMod val="50000"/>
                  </a:schemeClr>
                </a:solidFill>
                <a:latin typeface="Cambria" pitchFamily="18" charset="0"/>
                <a:sym typeface="Wingdings"/>
              </a:rPr>
              <a:t></a:t>
            </a:r>
            <a:r>
              <a:rPr lang="sr-Latn-CS" dirty="0">
                <a:solidFill>
                  <a:schemeClr val="accent6">
                    <a:lumMod val="50000"/>
                  </a:schemeClr>
                </a:solidFill>
                <a:latin typeface="Cambria" pitchFamily="18" charset="0"/>
              </a:rPr>
              <a:t> </a:t>
            </a:r>
            <a:r>
              <a:rPr lang="en-GB" b="1" dirty="0">
                <a:solidFill>
                  <a:schemeClr val="accent6">
                    <a:lumMod val="50000"/>
                  </a:schemeClr>
                </a:solidFill>
                <a:latin typeface="Cambria" pitchFamily="18" charset="0"/>
              </a:rPr>
              <a:t>Maximum two consecutive terms </a:t>
            </a:r>
            <a:endParaRPr lang="en-US" b="1"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Conflict of interest rules / </a:t>
            </a:r>
            <a:r>
              <a:rPr lang="sr-Latn-CS" dirty="0">
                <a:solidFill>
                  <a:schemeClr val="accent6">
                    <a:lumMod val="50000"/>
                  </a:schemeClr>
                </a:solidFill>
                <a:latin typeface="Cambria" pitchFamily="18" charset="0"/>
              </a:rPr>
              <a:t>rules of incompatibility </a:t>
            </a:r>
            <a:r>
              <a:rPr lang="en-GB" dirty="0">
                <a:solidFill>
                  <a:schemeClr val="accent6">
                    <a:lumMod val="50000"/>
                  </a:schemeClr>
                </a:solidFill>
                <a:latin typeface="Cambria" pitchFamily="18" charset="0"/>
              </a:rPr>
              <a:t>-  same as for Council members</a:t>
            </a:r>
            <a:endParaRPr lang="en-US" dirty="0">
              <a:solidFill>
                <a:schemeClr val="accent6">
                  <a:lumMod val="50000"/>
                </a:schemeClr>
              </a:solidFill>
              <a:latin typeface="Cambria" pitchFamily="18" charset="0"/>
            </a:endParaRPr>
          </a:p>
          <a:p>
            <a:pPr marL="540000" lvl="1" indent="-457200" algn="r">
              <a:spcBef>
                <a:spcPts val="600"/>
              </a:spcBef>
              <a:spcAft>
                <a:spcPts val="600"/>
              </a:spcAft>
              <a:defRPr/>
            </a:pP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 </a:t>
            </a:r>
            <a:r>
              <a:rPr lang="sr-Latn-CS" dirty="0">
                <a:solidFill>
                  <a:schemeClr val="accent6">
                    <a:lumMod val="50000"/>
                  </a:schemeClr>
                </a:solidFill>
                <a:latin typeface="Cambria" pitchFamily="18" charset="0"/>
              </a:rPr>
              <a:t>40)</a:t>
            </a:r>
            <a:endParaRPr lang="en-US" dirty="0">
              <a:solidFill>
                <a:schemeClr val="accent6">
                  <a:lumMod val="50000"/>
                </a:schemeClr>
              </a:solidFill>
              <a:latin typeface="Cambria" pitchFamily="18" charset="0"/>
            </a:endParaRPr>
          </a:p>
          <a:p>
            <a:pPr marL="540000" lvl="1" indent="-457200" algn="r">
              <a:spcBef>
                <a:spcPts val="600"/>
              </a:spcBef>
              <a:spcAft>
                <a:spcPts val="600"/>
              </a:spcAft>
              <a:defRPr/>
            </a:pPr>
            <a:endParaRPr lang="en-US" dirty="0">
              <a:solidFill>
                <a:schemeClr val="accent6">
                  <a:lumMod val="50000"/>
                </a:schemeClr>
              </a:solidFill>
              <a:latin typeface="Cambria" pitchFamily="18" charset="0"/>
            </a:endParaRPr>
          </a:p>
          <a:p>
            <a:pPr marL="108000" indent="457200" algn="r">
              <a:spcBef>
                <a:spcPts val="1200"/>
              </a:spcBef>
              <a:spcAft>
                <a:spcPts val="1200"/>
              </a:spcAft>
              <a:defRPr/>
            </a:pPr>
            <a:endParaRPr lang="en-US" sz="1600"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BAC871AB-60E4-49C0-A0D7-DF53C6C7BB8A}" type="slidenum">
              <a:rPr lang="en-US" sz="1000" smtClean="0">
                <a:latin typeface="Cambria" pitchFamily="18" charset="0"/>
              </a:rPr>
              <a:pPr>
                <a:defRPr/>
              </a:pPr>
              <a:t>37</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91139"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91140"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(9)</a:t>
            </a:r>
            <a:endParaRPr lang="en-US" sz="2800" b="1">
              <a:solidFill>
                <a:schemeClr val="hlink"/>
              </a:solidFill>
              <a:latin typeface="Cambria" pitchFamily="18" charset="0"/>
            </a:endParaRPr>
          </a:p>
        </p:txBody>
      </p:sp>
      <p:pic>
        <p:nvPicPr>
          <p:cNvPr id="9114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540000" lvl="1" indent="-457200" algn="just">
              <a:spcBef>
                <a:spcPts val="6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a:p>
            <a:pPr marL="108000" indent="457200" algn="r">
              <a:spcBef>
                <a:spcPts val="1200"/>
              </a:spcBef>
              <a:spcAft>
                <a:spcPts val="1200"/>
              </a:spcAft>
              <a:defRPr/>
            </a:pPr>
            <a:endParaRPr lang="en-US" sz="1600"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B9EA45CF-9145-49F4-8FCB-E69AAF2CB71C}" type="slidenum">
              <a:rPr lang="en-US" sz="1000" smtClean="0">
                <a:latin typeface="Cambria" pitchFamily="18" charset="0"/>
              </a:rPr>
              <a:pPr>
                <a:defRPr/>
              </a:pPr>
              <a:t>38</a:t>
            </a:fld>
            <a:endParaRPr lang="en-US" sz="1000" dirty="0">
              <a:latin typeface="Cambria" pitchFamily="18" charset="0"/>
            </a:endParaRPr>
          </a:p>
        </p:txBody>
      </p:sp>
      <p:sp>
        <p:nvSpPr>
          <p:cNvPr id="21" name="TextBox 20"/>
          <p:cNvSpPr txBox="1"/>
          <p:nvPr/>
        </p:nvSpPr>
        <p:spPr>
          <a:xfrm>
            <a:off x="304800" y="1524000"/>
            <a:ext cx="8534400" cy="4832350"/>
          </a:xfrm>
          <a:prstGeom prst="rect">
            <a:avLst/>
          </a:prstGeom>
          <a:noFill/>
        </p:spPr>
        <p:txBody>
          <a:bodyPr>
            <a:spAutoFit/>
          </a:bodyPr>
          <a:lstStyle/>
          <a:p>
            <a:pPr marL="540000" lvl="1"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AEM </a:t>
            </a:r>
            <a:r>
              <a:rPr lang="en-GB" b="1" dirty="0">
                <a:solidFill>
                  <a:schemeClr val="accent6">
                    <a:lumMod val="50000"/>
                  </a:schemeClr>
                </a:solidFill>
                <a:latin typeface="Cambria" pitchFamily="18" charset="0"/>
              </a:rPr>
              <a:t>funding </a:t>
            </a:r>
            <a:r>
              <a:rPr lang="sr-Latn-CS" b="1" dirty="0">
                <a:solidFill>
                  <a:schemeClr val="accent6">
                    <a:lumMod val="50000"/>
                  </a:schemeClr>
                </a:solidFill>
                <a:latin typeface="Cambria" pitchFamily="18" charset="0"/>
              </a:rPr>
              <a:t> sources</a:t>
            </a:r>
            <a:r>
              <a:rPr lang="en-GB" dirty="0">
                <a:solidFill>
                  <a:schemeClr val="accent6">
                    <a:lumMod val="50000"/>
                  </a:schemeClr>
                </a:solidFill>
                <a:latin typeface="Cambria" pitchFamily="18" charset="0"/>
              </a:rPr>
              <a:t>-  defined by the Law: </a:t>
            </a:r>
            <a:endParaRPr lang="en-US" dirty="0">
              <a:solidFill>
                <a:schemeClr val="accent6">
                  <a:lumMod val="50000"/>
                </a:schemeClr>
              </a:solidFill>
              <a:latin typeface="Cambria" pitchFamily="18" charset="0"/>
            </a:endParaRPr>
          </a:p>
          <a:p>
            <a:pPr marL="1454400" lvl="3"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non-recurrent fees for registration of AVM service providers</a:t>
            </a:r>
            <a:endParaRPr lang="en-US" dirty="0">
              <a:solidFill>
                <a:schemeClr val="accent6">
                  <a:lumMod val="50000"/>
                </a:schemeClr>
              </a:solidFill>
              <a:latin typeface="Cambria" pitchFamily="18" charset="0"/>
            </a:endParaRPr>
          </a:p>
          <a:p>
            <a:pPr marL="1454400" lvl="3"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annual fees payable as per issued licences for AVM service provision</a:t>
            </a:r>
            <a:endParaRPr lang="en-US" dirty="0">
              <a:solidFill>
                <a:schemeClr val="accent6">
                  <a:lumMod val="50000"/>
                </a:schemeClr>
              </a:solidFill>
              <a:latin typeface="Cambria" pitchFamily="18" charset="0"/>
            </a:endParaRPr>
          </a:p>
          <a:p>
            <a:pPr marL="1454400" lvl="3"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other sources of </a:t>
            </a:r>
            <a:r>
              <a:rPr lang="sr-Latn-CS" dirty="0">
                <a:solidFill>
                  <a:schemeClr val="accent6">
                    <a:lumMod val="50000"/>
                  </a:schemeClr>
                </a:solidFill>
                <a:latin typeface="Cambria" pitchFamily="18" charset="0"/>
              </a:rPr>
              <a:t>funding</a:t>
            </a:r>
            <a:r>
              <a:rPr lang="en-GB" dirty="0">
                <a:solidFill>
                  <a:schemeClr val="accent6">
                    <a:lumMod val="50000"/>
                  </a:schemeClr>
                </a:solidFill>
                <a:latin typeface="Cambria" pitchFamily="18" charset="0"/>
              </a:rPr>
              <a:t> in accordance with the law</a:t>
            </a:r>
            <a:endParaRPr lang="en-US"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The amount of the </a:t>
            </a:r>
            <a:r>
              <a:rPr lang="en-GB" b="1" dirty="0">
                <a:solidFill>
                  <a:schemeClr val="accent6">
                    <a:lumMod val="50000"/>
                  </a:schemeClr>
                </a:solidFill>
                <a:latin typeface="Cambria" pitchFamily="18" charset="0"/>
              </a:rPr>
              <a:t>fees determined by Council</a:t>
            </a:r>
            <a:r>
              <a:rPr lang="en-GB" dirty="0">
                <a:solidFill>
                  <a:schemeClr val="accent6">
                    <a:lumMod val="50000"/>
                  </a:schemeClr>
                </a:solidFill>
                <a:latin typeface="Cambria" pitchFamily="18" charset="0"/>
              </a:rPr>
              <a:t>, on the basis of AEM’s annual programme of work and financial plan</a:t>
            </a:r>
            <a:r>
              <a:rPr lang="sr-Latn-CS" dirty="0">
                <a:solidFill>
                  <a:schemeClr val="accent6">
                    <a:lumMod val="50000"/>
                  </a:schemeClr>
                </a:solidFill>
                <a:latin typeface="Cambria" pitchFamily="18" charset="0"/>
              </a:rPr>
              <a:t> </a:t>
            </a:r>
          </a:p>
          <a:p>
            <a:pPr marL="540000" lvl="1" indent="-457200" algn="just">
              <a:spcBef>
                <a:spcPts val="1200"/>
              </a:spcBef>
              <a:spcAft>
                <a:spcPts val="1200"/>
              </a:spcAft>
              <a:buFont typeface="Wingdings" pitchFamily="2" charset="2"/>
              <a:buChar char="Ø"/>
              <a:defRPr/>
            </a:pPr>
            <a:r>
              <a:rPr lang="en-GB" b="1" dirty="0">
                <a:solidFill>
                  <a:schemeClr val="accent6">
                    <a:lumMod val="50000"/>
                  </a:schemeClr>
                </a:solidFill>
                <a:latin typeface="Cambria" pitchFamily="18" charset="0"/>
              </a:rPr>
              <a:t>Methodology for determining the </a:t>
            </a:r>
            <a:r>
              <a:rPr lang="sr-Latn-CS" b="1" dirty="0">
                <a:solidFill>
                  <a:schemeClr val="accent6">
                    <a:lumMod val="50000"/>
                  </a:schemeClr>
                </a:solidFill>
                <a:latin typeface="Cambria" pitchFamily="18" charset="0"/>
              </a:rPr>
              <a:t>fees</a:t>
            </a: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amount </a:t>
            </a:r>
            <a:r>
              <a:rPr lang="sr-Latn-CS" dirty="0">
                <a:solidFill>
                  <a:schemeClr val="accent6">
                    <a:lumMod val="50000"/>
                  </a:schemeClr>
                </a:solidFill>
                <a:latin typeface="Cambria" pitchFamily="18" charset="0"/>
              </a:rPr>
              <a:t>&amp; </a:t>
            </a:r>
            <a:r>
              <a:rPr lang="en-GB" dirty="0">
                <a:solidFill>
                  <a:schemeClr val="accent6">
                    <a:lumMod val="50000"/>
                  </a:schemeClr>
                </a:solidFill>
                <a:latin typeface="Cambria" pitchFamily="18" charset="0"/>
              </a:rPr>
              <a:t>method of payment</a:t>
            </a:r>
            <a:r>
              <a:rPr lang="sr-Latn-CS" dirty="0">
                <a:solidFill>
                  <a:schemeClr val="accent6">
                    <a:lumMod val="50000"/>
                  </a:schemeClr>
                </a:solidFill>
                <a:latin typeface="Cambria" pitchFamily="18" charset="0"/>
              </a:rPr>
              <a:t> - </a:t>
            </a:r>
            <a:r>
              <a:rPr lang="en-GB" dirty="0">
                <a:solidFill>
                  <a:schemeClr val="accent6">
                    <a:lumMod val="50000"/>
                  </a:schemeClr>
                </a:solidFill>
                <a:latin typeface="Cambria" pitchFamily="18" charset="0"/>
              </a:rPr>
              <a:t>determined by the Council, following a public debate</a:t>
            </a:r>
            <a:endParaRPr lang="en-US"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en-GB" b="1" dirty="0">
                <a:solidFill>
                  <a:schemeClr val="accent6">
                    <a:lumMod val="50000"/>
                  </a:schemeClr>
                </a:solidFill>
                <a:latin typeface="Cambria" pitchFamily="18" charset="0"/>
              </a:rPr>
              <a:t>Surplus of AEM’s revenues over expenditures </a:t>
            </a:r>
            <a:r>
              <a:rPr lang="en-GB" dirty="0">
                <a:solidFill>
                  <a:schemeClr val="accent6">
                    <a:lumMod val="50000"/>
                  </a:schemeClr>
                </a:solidFill>
                <a:latin typeface="Cambria" pitchFamily="18" charset="0"/>
              </a:rPr>
              <a:t>may be used solely for pursuit of legal requirements related to the performance of its function</a:t>
            </a:r>
            <a:endParaRPr lang="sr-Latn-CS" dirty="0">
              <a:solidFill>
                <a:schemeClr val="accent6">
                  <a:lumMod val="50000"/>
                </a:schemeClr>
              </a:solidFill>
              <a:latin typeface="Cambria" pitchFamily="18" charset="0"/>
            </a:endParaRPr>
          </a:p>
          <a:p>
            <a:pPr marL="540000" lvl="1" indent="-457200" algn="ctr">
              <a:spcBef>
                <a:spcPts val="1200"/>
              </a:spcBef>
              <a:spcAft>
                <a:spcPts val="1200"/>
              </a:spcAft>
              <a:defRPr/>
            </a:pP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a:t>
            </a:r>
            <a:r>
              <a:rPr lang="sr-Latn-CS" dirty="0">
                <a:solidFill>
                  <a:schemeClr val="accent6">
                    <a:lumMod val="50000"/>
                  </a:schemeClr>
                </a:solidFill>
                <a:latin typeface="Cambria" pitchFamily="18" charset="0"/>
              </a:rPr>
              <a:t>s </a:t>
            </a:r>
            <a:r>
              <a:rPr lang="en-GB" dirty="0">
                <a:solidFill>
                  <a:schemeClr val="accent6">
                    <a:lumMod val="50000"/>
                  </a:schemeClr>
                </a:solidFill>
                <a:latin typeface="Cambria" pitchFamily="18" charset="0"/>
              </a:rPr>
              <a:t>42</a:t>
            </a:r>
            <a:r>
              <a:rPr lang="sr-Latn-CS" dirty="0">
                <a:solidFill>
                  <a:schemeClr val="accent6">
                    <a:lumMod val="50000"/>
                  </a:schemeClr>
                </a:solidFill>
                <a:latin typeface="Cambria" pitchFamily="18" charset="0"/>
              </a:rPr>
              <a:t> &amp; 44)</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9318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93188"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(10)</a:t>
            </a:r>
            <a:endParaRPr lang="en-US" sz="2800" b="1">
              <a:solidFill>
                <a:schemeClr val="hlink"/>
              </a:solidFill>
              <a:latin typeface="Cambria" pitchFamily="18" charset="0"/>
            </a:endParaRPr>
          </a:p>
        </p:txBody>
      </p:sp>
      <p:pic>
        <p:nvPicPr>
          <p:cNvPr id="9319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540000" lvl="1" indent="-457200" algn="just">
              <a:spcBef>
                <a:spcPts val="6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a:p>
            <a:pPr marL="108000" indent="457200" algn="r">
              <a:spcBef>
                <a:spcPts val="1200"/>
              </a:spcBef>
              <a:spcAft>
                <a:spcPts val="1200"/>
              </a:spcAft>
              <a:defRPr/>
            </a:pPr>
            <a:endParaRPr lang="en-US" sz="1600"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15650B04-16E8-484E-BDFB-D74CE611E1A5}" type="slidenum">
              <a:rPr lang="en-US" sz="1000" smtClean="0">
                <a:latin typeface="Cambria" pitchFamily="18" charset="0"/>
              </a:rPr>
              <a:pPr>
                <a:defRPr/>
              </a:pPr>
              <a:t>39</a:t>
            </a:fld>
            <a:endParaRPr lang="en-US" sz="1000" dirty="0">
              <a:latin typeface="Cambria" pitchFamily="18" charset="0"/>
            </a:endParaRPr>
          </a:p>
        </p:txBody>
      </p:sp>
      <p:sp>
        <p:nvSpPr>
          <p:cNvPr id="21" name="TextBox 20"/>
          <p:cNvSpPr txBox="1"/>
          <p:nvPr/>
        </p:nvSpPr>
        <p:spPr>
          <a:xfrm>
            <a:off x="304800" y="1524000"/>
            <a:ext cx="8534400" cy="4370388"/>
          </a:xfrm>
          <a:prstGeom prst="rect">
            <a:avLst/>
          </a:prstGeom>
          <a:noFill/>
        </p:spPr>
        <p:txBody>
          <a:bodyPr>
            <a:spAutoFit/>
          </a:bodyPr>
          <a:lstStyle/>
          <a:p>
            <a:pPr marL="540000" lvl="1" indent="-457200" algn="just">
              <a:spcBef>
                <a:spcPts val="1200"/>
              </a:spcBef>
              <a:spcAft>
                <a:spcPts val="1200"/>
              </a:spcAft>
              <a:defRPr/>
            </a:pPr>
            <a:r>
              <a:rPr lang="sr-Latn-CS" b="1" dirty="0">
                <a:solidFill>
                  <a:schemeClr val="accent6">
                    <a:lumMod val="50000"/>
                  </a:schemeClr>
                </a:solidFill>
                <a:latin typeface="Cambria" pitchFamily="18" charset="0"/>
              </a:rPr>
              <a:t>	</a:t>
            </a:r>
            <a:r>
              <a:rPr lang="en-GB" b="1" dirty="0">
                <a:solidFill>
                  <a:schemeClr val="accent6">
                    <a:lumMod val="50000"/>
                  </a:schemeClr>
                </a:solidFill>
                <a:latin typeface="Cambria" pitchFamily="18" charset="0"/>
              </a:rPr>
              <a:t>AEM’s Financial Plan</a:t>
            </a:r>
            <a:endParaRPr lang="en-US" b="1"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sr-Latn-CS" dirty="0">
                <a:solidFill>
                  <a:schemeClr val="accent6">
                    <a:lumMod val="50000"/>
                  </a:schemeClr>
                </a:solidFill>
                <a:latin typeface="Cambria" pitchFamily="18" charset="0"/>
              </a:rPr>
              <a:t>Electronic Media Law (2010) – to be adopted </a:t>
            </a:r>
            <a:r>
              <a:rPr lang="en-GB" dirty="0">
                <a:solidFill>
                  <a:schemeClr val="accent6">
                    <a:lumMod val="50000"/>
                  </a:schemeClr>
                </a:solidFill>
                <a:latin typeface="Cambria" pitchFamily="18" charset="0"/>
              </a:rPr>
              <a:t>by the Council for each year, not later than three months before the beginning of the fiscal year</a:t>
            </a:r>
            <a:r>
              <a:rPr lang="sr-Latn-CS" dirty="0">
                <a:solidFill>
                  <a:schemeClr val="accent6">
                    <a:lumMod val="50000"/>
                  </a:schemeClr>
                </a:solidFill>
                <a:latin typeface="Cambria" pitchFamily="18" charset="0"/>
              </a:rPr>
              <a:t> </a:t>
            </a:r>
          </a:p>
          <a:p>
            <a:pPr marL="540000" lvl="1" indent="-457200" algn="just">
              <a:spcBef>
                <a:spcPts val="600"/>
              </a:spcBef>
              <a:spcAft>
                <a:spcPts val="600"/>
              </a:spcAft>
              <a:buFont typeface="Wingdings" pitchFamily="2" charset="2"/>
              <a:buChar char="Ø"/>
              <a:defRPr/>
            </a:pPr>
            <a:r>
              <a:rPr lang="sr-Latn-CS" dirty="0">
                <a:solidFill>
                  <a:schemeClr val="accent6">
                    <a:lumMod val="50000"/>
                  </a:schemeClr>
                </a:solidFill>
                <a:latin typeface="Cambria" pitchFamily="18" charset="0"/>
              </a:rPr>
              <a:t>Budget Law (2011) – the Plan is to be adopted by the Parliament</a:t>
            </a:r>
            <a:endParaRPr lang="en-U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Overall costs of AEM’s work </a:t>
            </a:r>
            <a:r>
              <a:rPr lang="sr-Latn-CS" dirty="0">
                <a:solidFill>
                  <a:schemeClr val="accent6">
                    <a:lumMod val="50000"/>
                  </a:schemeClr>
                </a:solidFill>
                <a:latin typeface="Cambria" pitchFamily="18" charset="0"/>
              </a:rPr>
              <a:t>to be </a:t>
            </a:r>
            <a:r>
              <a:rPr lang="en-GB" dirty="0">
                <a:solidFill>
                  <a:schemeClr val="accent6">
                    <a:lumMod val="50000"/>
                  </a:schemeClr>
                </a:solidFill>
                <a:latin typeface="Cambria" pitchFamily="18" charset="0"/>
              </a:rPr>
              <a:t>covered by the Financial Plan, including reserves for contingencies</a:t>
            </a:r>
            <a:r>
              <a:rPr lang="sr-Latn-CS" dirty="0">
                <a:solidFill>
                  <a:schemeClr val="accent6">
                    <a:lumMod val="50000"/>
                  </a:schemeClr>
                </a:solidFill>
                <a:latin typeface="Cambria" pitchFamily="18" charset="0"/>
              </a:rPr>
              <a:t> &amp; </a:t>
            </a:r>
            <a:r>
              <a:rPr lang="en-GB" dirty="0">
                <a:solidFill>
                  <a:schemeClr val="accent6">
                    <a:lumMod val="50000"/>
                  </a:schemeClr>
                </a:solidFill>
                <a:latin typeface="Cambria" pitchFamily="18" charset="0"/>
              </a:rPr>
              <a:t>reflect realistic AEM’s costs needed for successful attainment of its role</a:t>
            </a:r>
            <a:endParaRPr lang="en-U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All AEM’s revenues and expenditures subject to annual audit by an independent authorised auditor</a:t>
            </a:r>
            <a:endParaRPr lang="sr-Latn-C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Auditor</a:t>
            </a:r>
            <a:r>
              <a:rPr lang="sr-Latn-CS" dirty="0">
                <a:solidFill>
                  <a:schemeClr val="accent6">
                    <a:lumMod val="50000"/>
                  </a:schemeClr>
                </a:solidFill>
                <a:latin typeface="Cambria" pitchFamily="18" charset="0"/>
              </a:rPr>
              <a:t> – appointed by the Council </a:t>
            </a:r>
          </a:p>
          <a:p>
            <a:pPr marL="540000" lvl="1" indent="-457200" algn="ctr">
              <a:spcBef>
                <a:spcPts val="1200"/>
              </a:spcBef>
              <a:spcAft>
                <a:spcPts val="1200"/>
              </a:spcAft>
              <a:defRPr/>
            </a:pP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a:t>
            </a:r>
            <a:r>
              <a:rPr lang="sr-Latn-CS" dirty="0">
                <a:solidFill>
                  <a:schemeClr val="accent6">
                    <a:lumMod val="50000"/>
                  </a:schemeClr>
                </a:solidFill>
                <a:latin typeface="Cambria" pitchFamily="18" charset="0"/>
              </a:rPr>
              <a:t> 43)</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2150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21508"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en-US" sz="2800" b="1">
                <a:solidFill>
                  <a:schemeClr val="hlink"/>
                </a:solidFill>
                <a:latin typeface="Cambria" pitchFamily="18" charset="0"/>
              </a:rPr>
              <a:t>National Legislation</a:t>
            </a:r>
          </a:p>
        </p:txBody>
      </p:sp>
      <p:pic>
        <p:nvPicPr>
          <p:cNvPr id="2151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228600" y="1371600"/>
            <a:ext cx="8577263" cy="4953000"/>
          </a:xfrm>
          <a:prstGeom prst="rect">
            <a:avLst/>
          </a:prstGeom>
          <a:noFill/>
          <a:ln w="9525">
            <a:noFill/>
            <a:miter lim="800000"/>
            <a:headEnd/>
            <a:tailEnd/>
          </a:ln>
        </p:spPr>
        <p:txBody>
          <a:bodyPr/>
          <a:lstStyle/>
          <a:p>
            <a:pPr marL="609600" indent="-609600" algn="ctr" defTabSz="854075">
              <a:lnSpc>
                <a:spcPct val="69000"/>
              </a:lnSpc>
              <a:spcBef>
                <a:spcPct val="20000"/>
              </a:spcBef>
              <a:buFont typeface="Wingdings" pitchFamily="2" charset="2"/>
              <a:buChar char="Ø"/>
            </a:pPr>
            <a:endParaRPr lang="en-GB" sz="2000" dirty="0">
              <a:solidFill>
                <a:srgbClr val="984807"/>
              </a:solidFill>
              <a:latin typeface="Cambria" pitchFamily="18" charset="0"/>
            </a:endParaRPr>
          </a:p>
          <a:p>
            <a:pPr marL="609600" indent="-609600" algn="just" defTabSz="854075">
              <a:spcBef>
                <a:spcPts val="1200"/>
              </a:spcBef>
              <a:spcAft>
                <a:spcPts val="1200"/>
              </a:spcAft>
              <a:buFont typeface="Wingdings" pitchFamily="2" charset="2"/>
              <a:buChar char="Ø"/>
            </a:pPr>
            <a:r>
              <a:rPr lang="en-GB" sz="2000" b="1" dirty="0">
                <a:solidFill>
                  <a:srgbClr val="984807"/>
                </a:solidFill>
                <a:latin typeface="Cambria" pitchFamily="18" charset="0"/>
              </a:rPr>
              <a:t>Constitution of Montenegro </a:t>
            </a:r>
            <a:r>
              <a:rPr lang="en-GB" sz="2000" dirty="0">
                <a:solidFill>
                  <a:srgbClr val="984807"/>
                </a:solidFill>
                <a:latin typeface="Cambria" pitchFamily="18" charset="0"/>
              </a:rPr>
              <a:t>(OG RMNE, No. 01/07)</a:t>
            </a:r>
          </a:p>
          <a:p>
            <a:pPr marL="609600" indent="-609600" algn="just" defTabSz="854075">
              <a:spcBef>
                <a:spcPts val="1200"/>
              </a:spcBef>
              <a:spcAft>
                <a:spcPts val="1200"/>
              </a:spcAft>
              <a:buFont typeface="Wingdings" pitchFamily="2" charset="2"/>
              <a:buChar char="Ø"/>
            </a:pPr>
            <a:r>
              <a:rPr lang="en-GB" sz="2000" b="1" dirty="0">
                <a:solidFill>
                  <a:srgbClr val="984807"/>
                </a:solidFill>
                <a:latin typeface="Cambria" pitchFamily="18" charset="0"/>
              </a:rPr>
              <a:t>Electronic Media Law </a:t>
            </a:r>
            <a:r>
              <a:rPr lang="en-GB" sz="2000" dirty="0">
                <a:solidFill>
                  <a:srgbClr val="984807"/>
                </a:solidFill>
                <a:latin typeface="Cambria" pitchFamily="18" charset="0"/>
              </a:rPr>
              <a:t>(OG MNE, No</a:t>
            </a:r>
            <a:r>
              <a:rPr lang="sr-Latn-CS" sz="2000" dirty="0">
                <a:solidFill>
                  <a:srgbClr val="984807"/>
                </a:solidFill>
                <a:latin typeface="Cambria" pitchFamily="18" charset="0"/>
              </a:rPr>
              <a:t>.</a:t>
            </a:r>
            <a:r>
              <a:rPr lang="en-GB" sz="2000" dirty="0">
                <a:solidFill>
                  <a:srgbClr val="984807"/>
                </a:solidFill>
                <a:latin typeface="Cambria" pitchFamily="18" charset="0"/>
              </a:rPr>
              <a:t> 46/10, 40/11, 53/11)</a:t>
            </a:r>
          </a:p>
          <a:p>
            <a:pPr marL="609600" indent="-609600" algn="just" defTabSz="854075">
              <a:spcBef>
                <a:spcPts val="1200"/>
              </a:spcBef>
              <a:spcAft>
                <a:spcPts val="1200"/>
              </a:spcAft>
              <a:buFont typeface="Wingdings" pitchFamily="2" charset="2"/>
              <a:buChar char="Ø"/>
            </a:pPr>
            <a:r>
              <a:rPr lang="en-GB" sz="2000" b="1" dirty="0">
                <a:solidFill>
                  <a:srgbClr val="984807"/>
                </a:solidFill>
                <a:latin typeface="Cambria" pitchFamily="18" charset="0"/>
              </a:rPr>
              <a:t>Media Law </a:t>
            </a:r>
            <a:r>
              <a:rPr lang="en-GB" sz="2000" dirty="0">
                <a:solidFill>
                  <a:srgbClr val="984807"/>
                </a:solidFill>
                <a:latin typeface="Cambria" pitchFamily="18" charset="0"/>
              </a:rPr>
              <a:t>(OG RMNE, No. 51/02, 62/02)</a:t>
            </a:r>
          </a:p>
          <a:p>
            <a:pPr marL="609600" indent="-609600" algn="just" defTabSz="854075">
              <a:spcBef>
                <a:spcPts val="1200"/>
              </a:spcBef>
              <a:spcAft>
                <a:spcPts val="1200"/>
              </a:spcAft>
              <a:buFont typeface="Wingdings" pitchFamily="2" charset="2"/>
              <a:buChar char="Ø"/>
            </a:pPr>
            <a:r>
              <a:rPr lang="en-GB" sz="2000" b="1" dirty="0">
                <a:solidFill>
                  <a:srgbClr val="984807"/>
                </a:solidFill>
                <a:latin typeface="Cambria" pitchFamily="18" charset="0"/>
              </a:rPr>
              <a:t>Rulebook on Audiovisual Commercial Communication </a:t>
            </a:r>
            <a:r>
              <a:rPr lang="en-GB" sz="2000" dirty="0">
                <a:solidFill>
                  <a:srgbClr val="984807"/>
                </a:solidFill>
                <a:latin typeface="Cambria" pitchFamily="18" charset="0"/>
              </a:rPr>
              <a:t>(OG MNE, No. 36/11) </a:t>
            </a:r>
          </a:p>
          <a:p>
            <a:pPr marL="609600" indent="-609600" algn="just" defTabSz="854075">
              <a:spcBef>
                <a:spcPts val="1200"/>
              </a:spcBef>
              <a:spcAft>
                <a:spcPts val="1200"/>
              </a:spcAft>
              <a:buFont typeface="Wingdings" pitchFamily="2" charset="2"/>
              <a:buChar char="Ø"/>
            </a:pPr>
            <a:r>
              <a:rPr lang="en-GB" sz="2000" b="1" dirty="0">
                <a:solidFill>
                  <a:srgbClr val="984807"/>
                </a:solidFill>
                <a:latin typeface="Cambria" pitchFamily="18" charset="0"/>
              </a:rPr>
              <a:t>Rulebook on Program Standards in Electronic Media </a:t>
            </a:r>
            <a:r>
              <a:rPr lang="en-GB" sz="2000" dirty="0">
                <a:solidFill>
                  <a:srgbClr val="984807"/>
                </a:solidFill>
                <a:latin typeface="Cambria" pitchFamily="18" charset="0"/>
              </a:rPr>
              <a:t>(OG MNE , No. 35/11)</a:t>
            </a:r>
          </a:p>
          <a:p>
            <a:pPr marL="609600" indent="-609600" algn="just" defTabSz="854075">
              <a:spcBef>
                <a:spcPts val="1200"/>
              </a:spcBef>
              <a:spcAft>
                <a:spcPts val="1200"/>
              </a:spcAft>
              <a:buFont typeface="Wingdings" pitchFamily="2" charset="2"/>
              <a:buChar char="Ø"/>
            </a:pPr>
            <a:r>
              <a:rPr lang="en-GB" sz="2000" b="1" dirty="0">
                <a:solidFill>
                  <a:srgbClr val="984807"/>
                </a:solidFill>
                <a:latin typeface="Cambria" pitchFamily="18" charset="0"/>
              </a:rPr>
              <a:t>Decision on List of Events of Particular Importance to the Public in Montenegro </a:t>
            </a:r>
            <a:r>
              <a:rPr lang="en-GB" sz="2000" dirty="0">
                <a:solidFill>
                  <a:srgbClr val="984807"/>
                </a:solidFill>
                <a:latin typeface="Cambria" pitchFamily="18" charset="0"/>
              </a:rPr>
              <a:t>(OG MNE , No. 11/12)</a:t>
            </a: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AF563BBA-2A1D-42B1-9E69-616B724D0856}" type="slidenum">
              <a:rPr lang="en-US" sz="1000" smtClean="0">
                <a:latin typeface="Cambria" pitchFamily="18" charset="0"/>
              </a:rPr>
              <a:pPr>
                <a:defRPr/>
              </a:pPr>
              <a:t>4</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95235"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95236"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(11)</a:t>
            </a:r>
            <a:endParaRPr lang="en-US" sz="2800" b="1">
              <a:solidFill>
                <a:schemeClr val="hlink"/>
              </a:solidFill>
              <a:latin typeface="Cambria" pitchFamily="18" charset="0"/>
            </a:endParaRPr>
          </a:p>
        </p:txBody>
      </p:sp>
      <p:pic>
        <p:nvPicPr>
          <p:cNvPr id="95240"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540000" lvl="1" indent="-457200" algn="just">
              <a:spcBef>
                <a:spcPts val="6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a:p>
            <a:pPr marL="108000" indent="457200" algn="r">
              <a:spcBef>
                <a:spcPts val="1200"/>
              </a:spcBef>
              <a:spcAft>
                <a:spcPts val="1200"/>
              </a:spcAft>
              <a:defRPr/>
            </a:pPr>
            <a:endParaRPr lang="en-US" sz="1600"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A014D40F-F533-40E0-A0E7-4D2779E548C8}" type="slidenum">
              <a:rPr lang="en-US" sz="1000" smtClean="0">
                <a:latin typeface="Cambria" pitchFamily="18" charset="0"/>
              </a:rPr>
              <a:pPr>
                <a:defRPr/>
              </a:pPr>
              <a:t>40</a:t>
            </a:fld>
            <a:endParaRPr lang="en-US" sz="1000" dirty="0">
              <a:latin typeface="Cambria" pitchFamily="18" charset="0"/>
            </a:endParaRPr>
          </a:p>
        </p:txBody>
      </p:sp>
      <p:sp>
        <p:nvSpPr>
          <p:cNvPr id="21" name="TextBox 20"/>
          <p:cNvSpPr txBox="1"/>
          <p:nvPr/>
        </p:nvSpPr>
        <p:spPr>
          <a:xfrm>
            <a:off x="304800" y="1524000"/>
            <a:ext cx="8534400" cy="3508375"/>
          </a:xfrm>
          <a:prstGeom prst="rect">
            <a:avLst/>
          </a:prstGeom>
          <a:noFill/>
        </p:spPr>
        <p:txBody>
          <a:bodyPr>
            <a:spAutoFit/>
          </a:bodyPr>
          <a:lstStyle/>
          <a:p>
            <a:pPr marL="540000" lvl="1" indent="-457200" algn="just">
              <a:spcBef>
                <a:spcPts val="1200"/>
              </a:spcBef>
              <a:spcAft>
                <a:spcPts val="1200"/>
              </a:spcAft>
              <a:buFont typeface="Wingdings" pitchFamily="2" charset="2"/>
              <a:buChar char="Ø"/>
              <a:defRPr/>
            </a:pPr>
            <a:endParaRPr lang="sr-Latn-CS"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AEM </a:t>
            </a:r>
            <a:r>
              <a:rPr lang="en-GB" b="1" dirty="0">
                <a:solidFill>
                  <a:schemeClr val="accent6">
                    <a:lumMod val="50000"/>
                  </a:schemeClr>
                </a:solidFill>
                <a:latin typeface="Cambria" pitchFamily="18" charset="0"/>
              </a:rPr>
              <a:t>adopts internal </a:t>
            </a:r>
            <a:r>
              <a:rPr lang="sr-Latn-CS" b="1" dirty="0">
                <a:solidFill>
                  <a:schemeClr val="accent6">
                    <a:lumMod val="50000"/>
                  </a:schemeClr>
                </a:solidFill>
                <a:latin typeface="Cambria" pitchFamily="18" charset="0"/>
              </a:rPr>
              <a:t>documents </a:t>
            </a:r>
            <a:r>
              <a:rPr lang="en-GB" dirty="0">
                <a:solidFill>
                  <a:schemeClr val="accent6">
                    <a:lumMod val="50000"/>
                  </a:schemeClr>
                </a:solidFill>
                <a:latin typeface="Cambria" pitchFamily="18" charset="0"/>
              </a:rPr>
              <a:t>(general and individual) regulating in more detail the rights and obligations of AVM service providers and electronic publications in line with the Law and regulations adopted pursuant to the Law</a:t>
            </a:r>
            <a:endParaRPr lang="en-US"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sr-Latn-CS" b="1" dirty="0">
                <a:solidFill>
                  <a:schemeClr val="accent6">
                    <a:lumMod val="50000"/>
                  </a:schemeClr>
                </a:solidFill>
                <a:latin typeface="Cambria" pitchFamily="18" charset="0"/>
              </a:rPr>
              <a:t>Consultation process - </a:t>
            </a:r>
            <a:r>
              <a:rPr lang="en-GB" dirty="0">
                <a:solidFill>
                  <a:schemeClr val="accent6">
                    <a:lumMod val="50000"/>
                  </a:schemeClr>
                </a:solidFill>
                <a:latin typeface="Cambria" pitchFamily="18" charset="0"/>
              </a:rPr>
              <a:t>prior to adoption of a general </a:t>
            </a:r>
            <a:r>
              <a:rPr lang="sr-Latn-CS" dirty="0">
                <a:solidFill>
                  <a:schemeClr val="accent6">
                    <a:lumMod val="50000"/>
                  </a:schemeClr>
                </a:solidFill>
                <a:latin typeface="Cambria" pitchFamily="18" charset="0"/>
              </a:rPr>
              <a:t>document</a:t>
            </a:r>
            <a:r>
              <a:rPr lang="en-GB" dirty="0">
                <a:solidFill>
                  <a:schemeClr val="accent6">
                    <a:lumMod val="50000"/>
                  </a:schemeClr>
                </a:solidFill>
                <a:latin typeface="Cambria" pitchFamily="18" charset="0"/>
              </a:rPr>
              <a:t>, AEM is obliged make a draft available to the public by posting it on AEM website and sending invitation to all interested entities to give their comments, proposals and suggestions within a deadline which may not be shorter than 15 days</a:t>
            </a:r>
            <a:endParaRPr lang="en-US" dirty="0">
              <a:solidFill>
                <a:schemeClr val="accent6">
                  <a:lumMod val="50000"/>
                </a:schemeClr>
              </a:solidFill>
              <a:latin typeface="Cambria" pitchFamily="18" charset="0"/>
            </a:endParaRPr>
          </a:p>
          <a:p>
            <a:pPr marL="540000" lvl="1" indent="-457200" algn="ctr">
              <a:spcBef>
                <a:spcPts val="1200"/>
              </a:spcBef>
              <a:spcAft>
                <a:spcPts val="1200"/>
              </a:spcAft>
              <a:defRPr/>
            </a:pP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a:t>
            </a: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4</a:t>
            </a:r>
            <a:r>
              <a:rPr lang="sr-Latn-CS" dirty="0">
                <a:solidFill>
                  <a:schemeClr val="accent6">
                    <a:lumMod val="50000"/>
                  </a:schemeClr>
                </a:solidFill>
                <a:latin typeface="Cambria" pitchFamily="18" charset="0"/>
              </a:rPr>
              <a:t>5)</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97283"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97284"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(12)</a:t>
            </a:r>
            <a:endParaRPr lang="en-US" sz="2800" b="1">
              <a:solidFill>
                <a:schemeClr val="hlink"/>
              </a:solidFill>
              <a:latin typeface="Cambria" pitchFamily="18" charset="0"/>
            </a:endParaRPr>
          </a:p>
        </p:txBody>
      </p:sp>
      <p:pic>
        <p:nvPicPr>
          <p:cNvPr id="97288"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540000" lvl="1" indent="-457200" algn="just">
              <a:spcBef>
                <a:spcPts val="6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a:p>
            <a:pPr marL="108000" indent="457200" algn="r">
              <a:spcBef>
                <a:spcPts val="1200"/>
              </a:spcBef>
              <a:spcAft>
                <a:spcPts val="1200"/>
              </a:spcAft>
              <a:defRPr/>
            </a:pPr>
            <a:endParaRPr lang="en-US" sz="1600"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1AADA3A3-BC31-406A-8B3D-83B2F1C5F858}" type="slidenum">
              <a:rPr lang="en-US" sz="1000" smtClean="0">
                <a:latin typeface="Cambria" pitchFamily="18" charset="0"/>
              </a:rPr>
              <a:pPr>
                <a:defRPr/>
              </a:pPr>
              <a:t>41</a:t>
            </a:fld>
            <a:endParaRPr lang="en-US" sz="1000" dirty="0">
              <a:latin typeface="Cambria" pitchFamily="18" charset="0"/>
            </a:endParaRPr>
          </a:p>
        </p:txBody>
      </p:sp>
      <p:sp>
        <p:nvSpPr>
          <p:cNvPr id="21" name="TextBox 20"/>
          <p:cNvSpPr txBox="1"/>
          <p:nvPr/>
        </p:nvSpPr>
        <p:spPr>
          <a:xfrm>
            <a:off x="304800" y="1524000"/>
            <a:ext cx="8534400" cy="4524375"/>
          </a:xfrm>
          <a:prstGeom prst="rect">
            <a:avLst/>
          </a:prstGeom>
          <a:noFill/>
        </p:spPr>
        <p:txBody>
          <a:bodyPr>
            <a:spAutoFit/>
          </a:bodyPr>
          <a:lstStyle/>
          <a:p>
            <a:pPr marL="540000" lvl="1" indent="-457200" algn="just">
              <a:spcBef>
                <a:spcPts val="1200"/>
              </a:spcBef>
              <a:spcAft>
                <a:spcPts val="1200"/>
              </a:spcAft>
              <a:buFont typeface="Wingdings" pitchFamily="2" charset="2"/>
              <a:buChar char="Ø"/>
              <a:defRPr/>
            </a:pPr>
            <a:r>
              <a:rPr lang="en-GB" b="1" dirty="0">
                <a:solidFill>
                  <a:schemeClr val="accent6">
                    <a:lumMod val="50000"/>
                  </a:schemeClr>
                </a:solidFill>
                <a:latin typeface="Cambria" pitchFamily="18" charset="0"/>
              </a:rPr>
              <a:t>Supervision of the enforcement </a:t>
            </a:r>
            <a:r>
              <a:rPr lang="en-GB" dirty="0">
                <a:solidFill>
                  <a:schemeClr val="accent6">
                    <a:lumMod val="50000"/>
                  </a:schemeClr>
                </a:solidFill>
                <a:latin typeface="Cambria" pitchFamily="18" charset="0"/>
              </a:rPr>
              <a:t>of obligations of AVM service providers - </a:t>
            </a:r>
            <a:r>
              <a:rPr lang="en-GB" b="1" dirty="0">
                <a:solidFill>
                  <a:schemeClr val="accent6">
                    <a:lumMod val="50000"/>
                  </a:schemeClr>
                </a:solidFill>
                <a:latin typeface="Cambria" pitchFamily="18" charset="0"/>
              </a:rPr>
              <a:t>exercised by AEM </a:t>
            </a:r>
            <a:r>
              <a:rPr lang="en-GB" dirty="0">
                <a:solidFill>
                  <a:schemeClr val="accent6">
                    <a:lumMod val="50000"/>
                  </a:schemeClr>
                </a:solidFill>
                <a:latin typeface="Cambria" pitchFamily="18" charset="0"/>
              </a:rPr>
              <a:t>(Article 138)</a:t>
            </a:r>
            <a:endParaRPr lang="en-US"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 </a:t>
            </a:r>
            <a:r>
              <a:rPr lang="en-GB" b="1" dirty="0">
                <a:solidFill>
                  <a:schemeClr val="accent6">
                    <a:lumMod val="50000"/>
                  </a:schemeClr>
                </a:solidFill>
                <a:latin typeface="Cambria" pitchFamily="18" charset="0"/>
              </a:rPr>
              <a:t>AEM may issue</a:t>
            </a:r>
            <a:r>
              <a:rPr lang="en-GB" dirty="0">
                <a:solidFill>
                  <a:schemeClr val="accent6">
                    <a:lumMod val="50000"/>
                  </a:schemeClr>
                </a:solidFill>
                <a:latin typeface="Cambria" pitchFamily="18" charset="0"/>
              </a:rPr>
              <a:t>: </a:t>
            </a:r>
            <a:endParaRPr lang="en-US" dirty="0">
              <a:solidFill>
                <a:schemeClr val="accent6">
                  <a:lumMod val="50000"/>
                </a:schemeClr>
              </a:solidFill>
              <a:latin typeface="Cambria" pitchFamily="18" charset="0"/>
            </a:endParaRPr>
          </a:p>
          <a:p>
            <a:pPr marL="997200" lvl="2" indent="-457200" algn="just">
              <a:spcBef>
                <a:spcPts val="600"/>
              </a:spcBef>
              <a:spcAft>
                <a:spcPts val="600"/>
              </a:spcAft>
              <a:buFont typeface="Wingdings" pitchFamily="2" charset="2"/>
              <a:buChar char="Ø"/>
              <a:defRPr/>
            </a:pPr>
            <a:r>
              <a:rPr lang="en-GB" b="1" dirty="0">
                <a:solidFill>
                  <a:schemeClr val="accent6">
                    <a:lumMod val="50000"/>
                  </a:schemeClr>
                </a:solidFill>
                <a:latin typeface="Cambria" pitchFamily="18" charset="0"/>
              </a:rPr>
              <a:t>Compliance orders </a:t>
            </a:r>
            <a:r>
              <a:rPr lang="en-GB" dirty="0">
                <a:solidFill>
                  <a:schemeClr val="accent6">
                    <a:lumMod val="50000"/>
                  </a:schemeClr>
                </a:solidFill>
                <a:latin typeface="Cambria" pitchFamily="18" charset="0"/>
              </a:rPr>
              <a:t>for AVM service providers</a:t>
            </a:r>
            <a:endParaRPr lang="en-US" dirty="0">
              <a:solidFill>
                <a:schemeClr val="accent6">
                  <a:lumMod val="50000"/>
                </a:schemeClr>
              </a:solidFill>
              <a:latin typeface="Cambria" pitchFamily="18" charset="0"/>
            </a:endParaRPr>
          </a:p>
          <a:p>
            <a:pPr marL="997200" lvl="2"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Administrative supervision measures (a </a:t>
            </a:r>
            <a:r>
              <a:rPr lang="en-GB" b="1" dirty="0">
                <a:solidFill>
                  <a:schemeClr val="accent6">
                    <a:lumMod val="50000"/>
                  </a:schemeClr>
                </a:solidFill>
                <a:latin typeface="Cambria" pitchFamily="18" charset="0"/>
              </a:rPr>
              <a:t>warning</a:t>
            </a:r>
            <a:r>
              <a:rPr lang="en-GB" dirty="0">
                <a:solidFill>
                  <a:schemeClr val="accent6">
                    <a:lumMod val="50000"/>
                  </a:schemeClr>
                </a:solidFill>
                <a:latin typeface="Cambria" pitchFamily="18" charset="0"/>
              </a:rPr>
              <a:t>, a, </a:t>
            </a:r>
            <a:r>
              <a:rPr lang="en-GB" b="1" dirty="0">
                <a:solidFill>
                  <a:schemeClr val="accent6">
                    <a:lumMod val="50000"/>
                  </a:schemeClr>
                </a:solidFill>
                <a:latin typeface="Cambria" pitchFamily="18" charset="0"/>
              </a:rPr>
              <a:t>temporary or permanent revocation</a:t>
            </a:r>
            <a:r>
              <a:rPr lang="en-GB" dirty="0">
                <a:solidFill>
                  <a:schemeClr val="accent6">
                    <a:lumMod val="50000"/>
                  </a:schemeClr>
                </a:solidFill>
                <a:latin typeface="Cambria" pitchFamily="18" charset="0"/>
              </a:rPr>
              <a:t> of broadcasting licence or licence for provision of on-demand AVM service in the manner laid down by this Law)</a:t>
            </a:r>
            <a:endParaRPr lang="en-US"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AEM </a:t>
            </a:r>
            <a:r>
              <a:rPr lang="en-GB" b="1" dirty="0">
                <a:solidFill>
                  <a:schemeClr val="accent6">
                    <a:lumMod val="50000"/>
                  </a:schemeClr>
                </a:solidFill>
                <a:latin typeface="Cambria" pitchFamily="18" charset="0"/>
              </a:rPr>
              <a:t>decisions</a:t>
            </a:r>
            <a:r>
              <a:rPr lang="en-GB" dirty="0">
                <a:solidFill>
                  <a:schemeClr val="accent6">
                    <a:lumMod val="50000"/>
                  </a:schemeClr>
                </a:solidFill>
                <a:latin typeface="Cambria" pitchFamily="18" charset="0"/>
              </a:rPr>
              <a:t> about the issued measures - </a:t>
            </a:r>
            <a:r>
              <a:rPr lang="en-GB" b="1" dirty="0">
                <a:solidFill>
                  <a:schemeClr val="accent6">
                    <a:lumMod val="50000"/>
                  </a:schemeClr>
                </a:solidFill>
                <a:latin typeface="Cambria" pitchFamily="18" charset="0"/>
              </a:rPr>
              <a:t>to be posted on AEM website</a:t>
            </a:r>
            <a:endParaRPr lang="en-US" b="1" dirty="0">
              <a:solidFill>
                <a:schemeClr val="accent6">
                  <a:lumMod val="50000"/>
                </a:schemeClr>
              </a:solidFill>
              <a:latin typeface="Cambria" pitchFamily="18" charset="0"/>
            </a:endParaRPr>
          </a:p>
          <a:p>
            <a:pPr marL="540000" lvl="1"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AVM service provider </a:t>
            </a:r>
            <a:r>
              <a:rPr lang="en-GB" b="1" dirty="0">
                <a:solidFill>
                  <a:schemeClr val="accent6">
                    <a:lumMod val="50000"/>
                  </a:schemeClr>
                </a:solidFill>
                <a:latin typeface="Cambria" pitchFamily="18" charset="0"/>
              </a:rPr>
              <a:t>obliged to publish the information </a:t>
            </a:r>
            <a:r>
              <a:rPr lang="en-GB" dirty="0">
                <a:solidFill>
                  <a:schemeClr val="accent6">
                    <a:lumMod val="50000"/>
                  </a:schemeClr>
                </a:solidFill>
                <a:latin typeface="Cambria" pitchFamily="18" charset="0"/>
              </a:rPr>
              <a:t>on the measure pronounced, in an appropriate manner within the service it offers</a:t>
            </a:r>
            <a:endParaRPr lang="en-US" dirty="0">
              <a:solidFill>
                <a:schemeClr val="accent6">
                  <a:lumMod val="50000"/>
                </a:schemeClr>
              </a:solidFill>
              <a:latin typeface="Cambria" pitchFamily="18" charset="0"/>
            </a:endParaRPr>
          </a:p>
          <a:p>
            <a:pPr algn="ctr">
              <a:defRPr/>
            </a:pPr>
            <a:r>
              <a:rPr lang="en-GB" dirty="0">
                <a:solidFill>
                  <a:schemeClr val="accent6">
                    <a:lumMod val="50000"/>
                  </a:schemeClr>
                </a:solidFill>
                <a:latin typeface="Cambria" pitchFamily="18" charset="0"/>
              </a:rPr>
              <a:t>(Articles 139 </a:t>
            </a:r>
            <a:r>
              <a:rPr lang="sr-Latn-CS" dirty="0">
                <a:solidFill>
                  <a:schemeClr val="accent6">
                    <a:lumMod val="50000"/>
                  </a:schemeClr>
                </a:solidFill>
                <a:latin typeface="Cambria" pitchFamily="18" charset="0"/>
              </a:rPr>
              <a:t>&amp;</a:t>
            </a:r>
            <a:r>
              <a:rPr lang="en-GB" dirty="0">
                <a:solidFill>
                  <a:schemeClr val="accent6">
                    <a:lumMod val="50000"/>
                  </a:schemeClr>
                </a:solidFill>
                <a:latin typeface="Cambria" pitchFamily="18" charset="0"/>
              </a:rPr>
              <a:t> 14</a:t>
            </a:r>
            <a:r>
              <a:rPr lang="sr-Latn-CS" dirty="0">
                <a:solidFill>
                  <a:schemeClr val="accent6">
                    <a:lumMod val="50000"/>
                  </a:schemeClr>
                </a:solidFill>
                <a:latin typeface="Cambria" pitchFamily="18" charset="0"/>
              </a:rPr>
              <a:t>0</a:t>
            </a:r>
            <a:r>
              <a:rPr lang="en-GB" dirty="0">
                <a:solidFill>
                  <a:schemeClr val="accent6">
                    <a:lumMod val="50000"/>
                  </a:schemeClr>
                </a:solidFill>
                <a:latin typeface="Cambria" pitchFamily="18" charset="0"/>
              </a:rPr>
              <a:t>)</a:t>
            </a:r>
            <a:endParaRPr lang="en-US" dirty="0">
              <a:solidFill>
                <a:schemeClr val="accent6">
                  <a:lumMod val="50000"/>
                </a:schemeClr>
              </a:solidFill>
              <a:latin typeface="Cambria"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9933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99332"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(13)</a:t>
            </a:r>
            <a:endParaRPr lang="en-US" sz="2800" b="1">
              <a:solidFill>
                <a:schemeClr val="hlink"/>
              </a:solidFill>
              <a:latin typeface="Cambria" pitchFamily="18" charset="0"/>
            </a:endParaRPr>
          </a:p>
        </p:txBody>
      </p:sp>
      <p:pic>
        <p:nvPicPr>
          <p:cNvPr id="99336"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540000" lvl="1" indent="-457200" algn="just">
              <a:spcBef>
                <a:spcPts val="6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a:p>
            <a:pPr marL="108000" indent="457200" algn="r">
              <a:spcBef>
                <a:spcPts val="1200"/>
              </a:spcBef>
              <a:spcAft>
                <a:spcPts val="1200"/>
              </a:spcAft>
              <a:defRPr/>
            </a:pPr>
            <a:endParaRPr lang="en-US" sz="1600"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1448BC2F-4A98-4996-90E5-0A57B8DA3813}" type="slidenum">
              <a:rPr lang="en-US" sz="1000" smtClean="0">
                <a:latin typeface="Cambria" pitchFamily="18" charset="0"/>
              </a:rPr>
              <a:pPr>
                <a:defRPr/>
              </a:pPr>
              <a:t>42</a:t>
            </a:fld>
            <a:endParaRPr lang="en-US" sz="1000" dirty="0">
              <a:latin typeface="Cambria" pitchFamily="18" charset="0"/>
            </a:endParaRPr>
          </a:p>
        </p:txBody>
      </p:sp>
      <p:sp>
        <p:nvSpPr>
          <p:cNvPr id="21" name="TextBox 20"/>
          <p:cNvSpPr txBox="1"/>
          <p:nvPr/>
        </p:nvSpPr>
        <p:spPr>
          <a:xfrm>
            <a:off x="304800" y="1524000"/>
            <a:ext cx="8534400" cy="4662488"/>
          </a:xfrm>
          <a:prstGeom prst="rect">
            <a:avLst/>
          </a:prstGeom>
          <a:noFill/>
          <a:ln>
            <a:noFill/>
          </a:ln>
        </p:spPr>
        <p:txBody>
          <a:bodyPr>
            <a:spAutoFit/>
          </a:bodyPr>
          <a:lstStyle/>
          <a:p>
            <a:pPr marL="540000" lvl="1" indent="-457200" algn="just">
              <a:spcBef>
                <a:spcPts val="1200"/>
              </a:spcBef>
              <a:spcAft>
                <a:spcPts val="1200"/>
              </a:spcAft>
              <a:buFont typeface="Wingdings" pitchFamily="2" charset="2"/>
              <a:buChar char="Ø"/>
              <a:defRPr/>
            </a:pPr>
            <a:r>
              <a:rPr lang="en-GB" b="1" dirty="0">
                <a:solidFill>
                  <a:schemeClr val="accent6">
                    <a:lumMod val="50000"/>
                  </a:schemeClr>
                </a:solidFill>
                <a:latin typeface="Cambria" pitchFamily="18" charset="0"/>
              </a:rPr>
              <a:t>Conditions for temporary &amp; permanent revocation </a:t>
            </a:r>
            <a:r>
              <a:rPr lang="en-GB" dirty="0">
                <a:solidFill>
                  <a:schemeClr val="accent6">
                    <a:lumMod val="50000"/>
                  </a:schemeClr>
                </a:solidFill>
                <a:latin typeface="Cambria" pitchFamily="18" charset="0"/>
              </a:rPr>
              <a:t>of licence - defined by the Law (Article 142) </a:t>
            </a:r>
            <a:endParaRPr lang="en-U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b="1" dirty="0">
                <a:solidFill>
                  <a:schemeClr val="accent6">
                    <a:lumMod val="50000"/>
                  </a:schemeClr>
                </a:solidFill>
                <a:latin typeface="Cambria" pitchFamily="18" charset="0"/>
              </a:rPr>
              <a:t>Appeal</a:t>
            </a:r>
            <a:r>
              <a:rPr lang="en-GB" dirty="0">
                <a:solidFill>
                  <a:schemeClr val="accent6">
                    <a:lumMod val="50000"/>
                  </a:schemeClr>
                </a:solidFill>
                <a:latin typeface="Cambria" pitchFamily="18" charset="0"/>
              </a:rPr>
              <a:t> against administrative supervision measures may be lodged with the Council within 15 days </a:t>
            </a:r>
            <a:r>
              <a:rPr lang="sr-Latn-CS" dirty="0">
                <a:solidFill>
                  <a:schemeClr val="accent6">
                    <a:lumMod val="50000"/>
                  </a:schemeClr>
                </a:solidFill>
                <a:latin typeface="Cambria" pitchFamily="18" charset="0"/>
              </a:rPr>
              <a:t>after receipt of </a:t>
            </a:r>
            <a:r>
              <a:rPr lang="en-GB" dirty="0">
                <a:solidFill>
                  <a:schemeClr val="accent6">
                    <a:lumMod val="50000"/>
                  </a:schemeClr>
                </a:solidFill>
                <a:latin typeface="Cambria" pitchFamily="18" charset="0"/>
              </a:rPr>
              <a:t>the decision </a:t>
            </a:r>
            <a:r>
              <a:rPr lang="en-GB" dirty="0">
                <a:solidFill>
                  <a:schemeClr val="accent6">
                    <a:lumMod val="50000"/>
                  </a:schemeClr>
                </a:solidFill>
                <a:latin typeface="Cambria" pitchFamily="18" charset="0"/>
                <a:sym typeface="Wingdings"/>
              </a:rPr>
              <a:t></a:t>
            </a:r>
            <a:r>
              <a:rPr lang="en-GB" dirty="0">
                <a:solidFill>
                  <a:schemeClr val="accent6">
                    <a:lumMod val="50000"/>
                  </a:schemeClr>
                </a:solidFill>
                <a:latin typeface="Cambria" pitchFamily="18" charset="0"/>
              </a:rPr>
              <a:t> The </a:t>
            </a:r>
            <a:r>
              <a:rPr lang="en-GB" b="1" dirty="0">
                <a:solidFill>
                  <a:schemeClr val="accent6">
                    <a:lumMod val="50000"/>
                  </a:schemeClr>
                </a:solidFill>
                <a:latin typeface="Cambria" pitchFamily="18" charset="0"/>
              </a:rPr>
              <a:t>appeal defers execution </a:t>
            </a:r>
            <a:r>
              <a:rPr lang="en-GB" dirty="0">
                <a:solidFill>
                  <a:schemeClr val="accent6">
                    <a:lumMod val="50000"/>
                  </a:schemeClr>
                </a:solidFill>
                <a:latin typeface="Cambria" pitchFamily="18" charset="0"/>
              </a:rPr>
              <a:t>of a measure</a:t>
            </a:r>
            <a:endParaRPr lang="en-U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AVM service provider’s representative ha</a:t>
            </a:r>
            <a:r>
              <a:rPr lang="sr-Latn-CS" dirty="0">
                <a:solidFill>
                  <a:schemeClr val="accent6">
                    <a:lumMod val="50000"/>
                  </a:schemeClr>
                </a:solidFill>
                <a:latin typeface="Cambria" pitchFamily="18" charset="0"/>
              </a:rPr>
              <a:t>s</a:t>
            </a:r>
            <a:r>
              <a:rPr lang="en-GB" dirty="0">
                <a:solidFill>
                  <a:schemeClr val="accent6">
                    <a:lumMod val="50000"/>
                  </a:schemeClr>
                </a:solidFill>
                <a:latin typeface="Cambria" pitchFamily="18" charset="0"/>
              </a:rPr>
              <a:t> the </a:t>
            </a:r>
            <a:r>
              <a:rPr lang="en-GB" b="1" dirty="0">
                <a:solidFill>
                  <a:schemeClr val="accent6">
                    <a:lumMod val="50000"/>
                  </a:schemeClr>
                </a:solidFill>
                <a:latin typeface="Cambria" pitchFamily="18" charset="0"/>
              </a:rPr>
              <a:t>right to attend the Council session considering the appeal </a:t>
            </a:r>
            <a:r>
              <a:rPr lang="en-GB" dirty="0">
                <a:solidFill>
                  <a:schemeClr val="accent6">
                    <a:lumMod val="50000"/>
                  </a:schemeClr>
                </a:solidFill>
                <a:latin typeface="Cambria" pitchFamily="18" charset="0"/>
              </a:rPr>
              <a:t>against the decision on temporary or permanent revocation of licence</a:t>
            </a:r>
            <a:endParaRPr lang="en-U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The AVM service provider is obliged, without delay, </a:t>
            </a:r>
            <a:r>
              <a:rPr lang="en-GB" b="1" dirty="0">
                <a:solidFill>
                  <a:schemeClr val="accent6">
                    <a:lumMod val="50000"/>
                  </a:schemeClr>
                </a:solidFill>
                <a:latin typeface="Cambria" pitchFamily="18" charset="0"/>
              </a:rPr>
              <a:t>to execute the final Council decision</a:t>
            </a:r>
            <a:r>
              <a:rPr lang="en-GB"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rPr>
              <a:t>&amp; </a:t>
            </a:r>
            <a:r>
              <a:rPr lang="en-GB" dirty="0">
                <a:solidFill>
                  <a:schemeClr val="accent6">
                    <a:lumMod val="50000"/>
                  </a:schemeClr>
                </a:solidFill>
                <a:latin typeface="Cambria" pitchFamily="18" charset="0"/>
              </a:rPr>
              <a:t>in case of failure to do so the</a:t>
            </a:r>
            <a:r>
              <a:rPr lang="sr-Latn-CS" dirty="0">
                <a:solidFill>
                  <a:schemeClr val="accent6">
                    <a:lumMod val="50000"/>
                  </a:schemeClr>
                </a:solidFill>
                <a:latin typeface="Cambria" pitchFamily="18" charset="0"/>
              </a:rPr>
              <a:t> mandatory </a:t>
            </a:r>
            <a:r>
              <a:rPr lang="en-GB" dirty="0">
                <a:solidFill>
                  <a:schemeClr val="accent6">
                    <a:lumMod val="50000"/>
                  </a:schemeClr>
                </a:solidFill>
                <a:latin typeface="Cambria" pitchFamily="18" charset="0"/>
              </a:rPr>
              <a:t>enforcement procedure shall be conducted</a:t>
            </a:r>
            <a:endParaRPr lang="en-US" dirty="0">
              <a:solidFill>
                <a:schemeClr val="accent6">
                  <a:lumMod val="50000"/>
                </a:schemeClr>
              </a:solidFill>
              <a:latin typeface="Cambria" pitchFamily="18" charset="0"/>
            </a:endParaRPr>
          </a:p>
          <a:p>
            <a:pPr marL="540000" lvl="1" indent="-457200" algn="just">
              <a:spcBef>
                <a:spcPts val="600"/>
              </a:spcBef>
              <a:spcAft>
                <a:spcPts val="0"/>
              </a:spcAft>
              <a:buFont typeface="Wingdings" pitchFamily="2" charset="2"/>
              <a:buChar char="Ø"/>
              <a:defRPr/>
            </a:pPr>
            <a:r>
              <a:rPr lang="en-GB" dirty="0">
                <a:solidFill>
                  <a:schemeClr val="accent6">
                    <a:lumMod val="50000"/>
                  </a:schemeClr>
                </a:solidFill>
                <a:latin typeface="Cambria" pitchFamily="18" charset="0"/>
              </a:rPr>
              <a:t>An administrative dispute may be instigated against the Council decision upon appeal</a:t>
            </a:r>
            <a:endParaRPr lang="en-US" dirty="0">
              <a:solidFill>
                <a:schemeClr val="accent6">
                  <a:lumMod val="50000"/>
                </a:schemeClr>
              </a:solidFill>
              <a:latin typeface="Cambria" pitchFamily="18" charset="0"/>
            </a:endParaRPr>
          </a:p>
          <a:p>
            <a:pPr marL="540000" lvl="1" indent="-457200" algn="ctr">
              <a:spcBef>
                <a:spcPts val="0"/>
              </a:spcBef>
              <a:spcAft>
                <a:spcPts val="0"/>
              </a:spcAft>
              <a:defRPr/>
            </a:pP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Article 143</a:t>
            </a:r>
            <a:r>
              <a:rPr lang="sr-Latn-CS" dirty="0">
                <a:solidFill>
                  <a:schemeClr val="accent6">
                    <a:lumMod val="50000"/>
                  </a:schemeClr>
                </a:solidFill>
                <a:latin typeface="Cambria" pitchFamily="18" charset="0"/>
              </a:rPr>
              <a:t>)</a:t>
            </a:r>
            <a:endParaRPr lang="en-US" dirty="0">
              <a:solidFill>
                <a:schemeClr val="accent6">
                  <a:lumMod val="50000"/>
                </a:schemeClr>
              </a:solidFill>
              <a:latin typeface="Cambria"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01379"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01380"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Independence of </a:t>
            </a:r>
            <a:r>
              <a:rPr lang="en-US" sz="2800" b="1">
                <a:solidFill>
                  <a:schemeClr val="hlink"/>
                </a:solidFill>
                <a:latin typeface="Cambria" pitchFamily="18" charset="0"/>
              </a:rPr>
              <a:t>R</a:t>
            </a:r>
            <a:r>
              <a:rPr lang="sr-Latn-CS" sz="2800" b="1">
                <a:solidFill>
                  <a:schemeClr val="hlink"/>
                </a:solidFill>
                <a:latin typeface="Cambria" pitchFamily="18" charset="0"/>
              </a:rPr>
              <a:t>egulator (14)</a:t>
            </a:r>
            <a:endParaRPr lang="en-US" sz="2800" b="1">
              <a:solidFill>
                <a:schemeClr val="hlink"/>
              </a:solidFill>
              <a:latin typeface="Cambria" pitchFamily="18" charset="0"/>
            </a:endParaRPr>
          </a:p>
        </p:txBody>
      </p:sp>
      <p:pic>
        <p:nvPicPr>
          <p:cNvPr id="10138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540000" lvl="1" indent="-457200" algn="just">
              <a:spcBef>
                <a:spcPts val="6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a:p>
            <a:pPr marL="108000" indent="457200" algn="r">
              <a:spcBef>
                <a:spcPts val="1200"/>
              </a:spcBef>
              <a:spcAft>
                <a:spcPts val="1200"/>
              </a:spcAft>
              <a:defRPr/>
            </a:pPr>
            <a:endParaRPr lang="en-US" sz="1600"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35A26731-E08D-4313-927C-BADD0F1808E1}" type="slidenum">
              <a:rPr lang="en-US" sz="1000" smtClean="0">
                <a:latin typeface="Cambria" pitchFamily="18" charset="0"/>
              </a:rPr>
              <a:pPr>
                <a:defRPr/>
              </a:pPr>
              <a:t>43</a:t>
            </a:fld>
            <a:endParaRPr lang="en-US" sz="1000" dirty="0">
              <a:latin typeface="Cambria" pitchFamily="18" charset="0"/>
            </a:endParaRPr>
          </a:p>
        </p:txBody>
      </p:sp>
      <p:sp>
        <p:nvSpPr>
          <p:cNvPr id="21" name="TextBox 20"/>
          <p:cNvSpPr txBox="1"/>
          <p:nvPr/>
        </p:nvSpPr>
        <p:spPr>
          <a:xfrm>
            <a:off x="304800" y="1524000"/>
            <a:ext cx="8534400" cy="4216400"/>
          </a:xfrm>
          <a:prstGeom prst="rect">
            <a:avLst/>
          </a:prstGeom>
          <a:noFill/>
          <a:ln>
            <a:noFill/>
          </a:ln>
        </p:spPr>
        <p:txBody>
          <a:bodyPr>
            <a:spAutoFit/>
          </a:bodyPr>
          <a:lstStyle/>
          <a:p>
            <a:pPr marL="540000" lvl="1" indent="-457200" algn="just">
              <a:spcBef>
                <a:spcPts val="600"/>
              </a:spcBef>
              <a:spcAft>
                <a:spcPts val="600"/>
              </a:spcAft>
              <a:buFont typeface="Wingdings" pitchFamily="2" charset="2"/>
              <a:buChar char="Ø"/>
              <a:defRPr/>
            </a:pPr>
            <a:r>
              <a:rPr lang="en-GB" b="1" dirty="0">
                <a:solidFill>
                  <a:schemeClr val="accent6">
                    <a:lumMod val="50000"/>
                  </a:schemeClr>
                </a:solidFill>
                <a:latin typeface="Cambria" pitchFamily="18" charset="0"/>
              </a:rPr>
              <a:t>Complaint procedure</a:t>
            </a:r>
            <a:r>
              <a:rPr lang="en-GB" dirty="0">
                <a:solidFill>
                  <a:schemeClr val="accent6">
                    <a:lumMod val="50000"/>
                  </a:schemeClr>
                </a:solidFill>
                <a:latin typeface="Cambria" pitchFamily="18" charset="0"/>
              </a:rPr>
              <a:t>( Article 144)</a:t>
            </a:r>
          </a:p>
          <a:p>
            <a:pPr marL="997200" lvl="2" indent="-457200" algn="just">
              <a:spcBef>
                <a:spcPts val="600"/>
              </a:spcBef>
              <a:spcAft>
                <a:spcPts val="600"/>
              </a:spcAft>
              <a:buFont typeface="Wingdings" pitchFamily="2" charset="2"/>
              <a:buChar char="Ø"/>
              <a:defRPr/>
            </a:pPr>
            <a:r>
              <a:rPr lang="en-GB" b="1" dirty="0">
                <a:solidFill>
                  <a:schemeClr val="accent6">
                    <a:lumMod val="50000"/>
                  </a:schemeClr>
                </a:solidFill>
                <a:latin typeface="Cambria" pitchFamily="18" charset="0"/>
              </a:rPr>
              <a:t>Decision</a:t>
            </a:r>
            <a:r>
              <a:rPr lang="en-GB" dirty="0">
                <a:solidFill>
                  <a:schemeClr val="accent6">
                    <a:lumMod val="50000"/>
                  </a:schemeClr>
                </a:solidFill>
                <a:latin typeface="Cambria" pitchFamily="18" charset="0"/>
              </a:rPr>
              <a:t> to be passed </a:t>
            </a:r>
            <a:r>
              <a:rPr lang="en-GB" b="1" dirty="0">
                <a:solidFill>
                  <a:schemeClr val="accent6">
                    <a:lumMod val="50000"/>
                  </a:schemeClr>
                </a:solidFill>
                <a:latin typeface="Cambria" pitchFamily="18" charset="0"/>
              </a:rPr>
              <a:t>within 30 days </a:t>
            </a:r>
            <a:r>
              <a:rPr lang="en-GB" dirty="0">
                <a:solidFill>
                  <a:schemeClr val="accent6">
                    <a:lumMod val="50000"/>
                  </a:schemeClr>
                </a:solidFill>
                <a:latin typeface="Cambria" pitchFamily="18" charset="0"/>
              </a:rPr>
              <a:t>from complaint lodging</a:t>
            </a:r>
          </a:p>
          <a:p>
            <a:pPr marL="997200" lvl="2"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An </a:t>
            </a:r>
            <a:r>
              <a:rPr lang="en-GB" b="1" dirty="0">
                <a:solidFill>
                  <a:schemeClr val="accent6">
                    <a:lumMod val="50000"/>
                  </a:schemeClr>
                </a:solidFill>
                <a:latin typeface="Cambria" pitchFamily="18" charset="0"/>
              </a:rPr>
              <a:t>appeal</a:t>
            </a:r>
            <a:r>
              <a:rPr lang="en-GB" dirty="0">
                <a:solidFill>
                  <a:schemeClr val="accent6">
                    <a:lumMod val="50000"/>
                  </a:schemeClr>
                </a:solidFill>
                <a:latin typeface="Cambria" pitchFamily="18" charset="0"/>
              </a:rPr>
              <a:t> may be lodged with Council against the decision about the complaint within 15 days from the decision delivery</a:t>
            </a:r>
          </a:p>
          <a:p>
            <a:pPr marL="997200" lvl="2"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Council is obliged to pass a </a:t>
            </a:r>
            <a:r>
              <a:rPr lang="en-GB" b="1" dirty="0">
                <a:solidFill>
                  <a:schemeClr val="accent6">
                    <a:lumMod val="50000"/>
                  </a:schemeClr>
                </a:solidFill>
                <a:latin typeface="Cambria" pitchFamily="18" charset="0"/>
              </a:rPr>
              <a:t>decision on appeal within 15 days </a:t>
            </a:r>
            <a:r>
              <a:rPr lang="en-GB" dirty="0">
                <a:solidFill>
                  <a:schemeClr val="accent6">
                    <a:lumMod val="50000"/>
                  </a:schemeClr>
                </a:solidFill>
                <a:latin typeface="Cambria" pitchFamily="18" charset="0"/>
              </a:rPr>
              <a:t>after it has been lodged</a:t>
            </a:r>
          </a:p>
          <a:p>
            <a:pPr marL="997200" lvl="2"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An administrative </a:t>
            </a:r>
            <a:r>
              <a:rPr lang="en-GB" b="1" dirty="0">
                <a:solidFill>
                  <a:schemeClr val="accent6">
                    <a:lumMod val="50000"/>
                  </a:schemeClr>
                </a:solidFill>
                <a:latin typeface="Cambria" pitchFamily="18" charset="0"/>
              </a:rPr>
              <a:t>dispute</a:t>
            </a:r>
            <a:r>
              <a:rPr lang="en-GB" dirty="0">
                <a:solidFill>
                  <a:schemeClr val="accent6">
                    <a:lumMod val="50000"/>
                  </a:schemeClr>
                </a:solidFill>
                <a:latin typeface="Cambria" pitchFamily="18" charset="0"/>
              </a:rPr>
              <a:t> may be instigated against the decision on appeal</a:t>
            </a:r>
          </a:p>
          <a:p>
            <a:pPr marL="540000" lvl="1" indent="-457200" algn="just">
              <a:spcBef>
                <a:spcPts val="600"/>
              </a:spcBef>
              <a:spcAft>
                <a:spcPts val="600"/>
              </a:spcAft>
              <a:buFont typeface="Wingdings" pitchFamily="2" charset="2"/>
              <a:buChar char="Ø"/>
              <a:defRPr/>
            </a:pPr>
            <a:r>
              <a:rPr lang="en-GB" b="1" dirty="0">
                <a:solidFill>
                  <a:schemeClr val="accent6">
                    <a:lumMod val="50000"/>
                  </a:schemeClr>
                </a:solidFill>
                <a:latin typeface="Cambria" pitchFamily="18" charset="0"/>
              </a:rPr>
              <a:t>Misdemeanour offences </a:t>
            </a:r>
            <a:r>
              <a:rPr lang="en-GB" dirty="0">
                <a:solidFill>
                  <a:schemeClr val="accent6">
                    <a:lumMod val="50000"/>
                  </a:schemeClr>
                </a:solidFill>
                <a:latin typeface="Cambria" pitchFamily="18" charset="0"/>
              </a:rPr>
              <a:t>(Article 146), </a:t>
            </a:r>
            <a:r>
              <a:rPr lang="en-GB" b="1" dirty="0">
                <a:solidFill>
                  <a:schemeClr val="accent6">
                    <a:lumMod val="50000"/>
                  </a:schemeClr>
                </a:solidFill>
                <a:latin typeface="Cambria" pitchFamily="18" charset="0"/>
              </a:rPr>
              <a:t>determined by the court</a:t>
            </a:r>
            <a:r>
              <a:rPr lang="en-GB" dirty="0">
                <a:solidFill>
                  <a:schemeClr val="accent6">
                    <a:lumMod val="50000"/>
                  </a:schemeClr>
                </a:solidFill>
                <a:latin typeface="Cambria" pitchFamily="18" charset="0"/>
              </a:rPr>
              <a:t>: </a:t>
            </a:r>
          </a:p>
          <a:p>
            <a:pPr marL="997200" lvl="2"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 legal person punishable by a fine ranging from €500 to €6,000</a:t>
            </a:r>
          </a:p>
          <a:p>
            <a:pPr marL="997200" lvl="2"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 responsible person within a legal person punishable by a fine ranging from €100 to €2,000</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0342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03428"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en-US" sz="2800" b="1">
                <a:solidFill>
                  <a:schemeClr val="hlink"/>
                </a:solidFill>
                <a:latin typeface="Cambria" pitchFamily="18" charset="0"/>
              </a:rPr>
              <a:t>Future Activities</a:t>
            </a:r>
          </a:p>
        </p:txBody>
      </p:sp>
      <p:pic>
        <p:nvPicPr>
          <p:cNvPr id="10343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540000" lvl="1" indent="-457200" algn="just">
              <a:spcBef>
                <a:spcPts val="6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a:p>
            <a:pPr marL="108000" indent="457200" algn="r">
              <a:spcBef>
                <a:spcPts val="1200"/>
              </a:spcBef>
              <a:spcAft>
                <a:spcPts val="1200"/>
              </a:spcAft>
              <a:defRPr/>
            </a:pPr>
            <a:endParaRPr lang="en-US" sz="1600" dirty="0">
              <a:solidFill>
                <a:schemeClr val="accent6">
                  <a:lumMod val="50000"/>
                </a:schemeClr>
              </a:solidFill>
              <a:latin typeface="Cambria" pitchFamily="18" charset="0"/>
            </a:endParaRPr>
          </a:p>
          <a:p>
            <a:pPr>
              <a:spcBef>
                <a:spcPts val="1200"/>
              </a:spcBef>
              <a:spcAft>
                <a:spcPts val="1200"/>
              </a:spcAft>
              <a:defRPr/>
            </a:pP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6EA2A189-C0D4-48F6-9EED-71E8C9DE7955}" type="slidenum">
              <a:rPr lang="en-US" sz="1000" smtClean="0">
                <a:latin typeface="Cambria" pitchFamily="18" charset="0"/>
              </a:rPr>
              <a:pPr>
                <a:defRPr/>
              </a:pPr>
              <a:t>44</a:t>
            </a:fld>
            <a:endParaRPr lang="en-US" sz="1000" dirty="0">
              <a:latin typeface="Cambria" pitchFamily="18" charset="0"/>
            </a:endParaRPr>
          </a:p>
        </p:txBody>
      </p:sp>
      <p:sp>
        <p:nvSpPr>
          <p:cNvPr id="21" name="TextBox 20"/>
          <p:cNvSpPr txBox="1"/>
          <p:nvPr/>
        </p:nvSpPr>
        <p:spPr>
          <a:xfrm>
            <a:off x="304800" y="1717675"/>
            <a:ext cx="8534400" cy="4225925"/>
          </a:xfrm>
          <a:prstGeom prst="rect">
            <a:avLst/>
          </a:prstGeom>
          <a:noFill/>
          <a:ln>
            <a:noFill/>
          </a:ln>
        </p:spPr>
        <p:txBody>
          <a:bodyPr>
            <a:spAutoFit/>
          </a:bodyPr>
          <a:lstStyle/>
          <a:p>
            <a:pPr marL="540000" lvl="1" indent="-457200" algn="just">
              <a:spcBef>
                <a:spcPts val="600"/>
              </a:spcBef>
              <a:spcAft>
                <a:spcPts val="600"/>
              </a:spcAft>
              <a:buFont typeface="Wingdings" pitchFamily="2" charset="2"/>
              <a:buChar char="Ø"/>
              <a:defRPr/>
            </a:pPr>
            <a:endParaRPr lang="en-US" b="1"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US" dirty="0">
                <a:solidFill>
                  <a:schemeClr val="accent6">
                    <a:lumMod val="50000"/>
                  </a:schemeClr>
                </a:solidFill>
                <a:latin typeface="Cambria" pitchFamily="18" charset="0"/>
              </a:rPr>
              <a:t>Draft, adopt &amp; promote rules and procedures related to the enforcement of the European AV works and independent producers’ works quotas</a:t>
            </a:r>
            <a:endParaRPr lang="sr-Latn-C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US" dirty="0">
                <a:solidFill>
                  <a:schemeClr val="accent6">
                    <a:lumMod val="50000"/>
                  </a:schemeClr>
                </a:solidFill>
                <a:latin typeface="Cambria" pitchFamily="18" charset="0"/>
              </a:rPr>
              <a:t>Draft, adopt &amp; promote enforcement of the </a:t>
            </a:r>
            <a:r>
              <a:rPr lang="sr-Latn-CS" dirty="0">
                <a:solidFill>
                  <a:schemeClr val="accent6">
                    <a:lumMod val="50000"/>
                  </a:schemeClr>
                </a:solidFill>
                <a:latin typeface="Cambria" pitchFamily="18" charset="0"/>
              </a:rPr>
              <a:t>product placement rules</a:t>
            </a:r>
            <a:endParaRPr lang="en-US" dirty="0">
              <a:solidFill>
                <a:schemeClr val="accent6">
                  <a:lumMod val="50000"/>
                </a:schemeClr>
              </a:solidFill>
              <a:latin typeface="Cambria" pitchFamily="18" charset="0"/>
            </a:endParaRPr>
          </a:p>
          <a:p>
            <a:pPr marL="540000" lvl="1" indent="-457200" algn="just">
              <a:spcBef>
                <a:spcPts val="600"/>
              </a:spcBef>
              <a:spcAft>
                <a:spcPts val="600"/>
              </a:spcAft>
              <a:buFont typeface="Wingdings" pitchFamily="2" charset="2"/>
              <a:buChar char="Ø"/>
              <a:defRPr/>
            </a:pPr>
            <a:r>
              <a:rPr lang="en-US" dirty="0">
                <a:solidFill>
                  <a:schemeClr val="accent6">
                    <a:lumMod val="50000"/>
                  </a:schemeClr>
                </a:solidFill>
                <a:latin typeface="Cambria" pitchFamily="18" charset="0"/>
              </a:rPr>
              <a:t>Conduct Analysis and Evaluation of the Electronic Media Law implementation &amp; define necessary legal revisions  or measures to improve implementation of the current measures </a:t>
            </a:r>
            <a:r>
              <a:rPr lang="sr-Latn-CS" dirty="0">
                <a:solidFill>
                  <a:schemeClr val="accent6">
                    <a:lumMod val="50000"/>
                  </a:schemeClr>
                </a:solidFill>
                <a:latin typeface="Cambria" pitchFamily="18" charset="0"/>
              </a:rPr>
              <a:t>(possible areas of intervention: AEM planing &amp; reporting  rights and obligations, enforcement powers of the AEM in relation to </a:t>
            </a:r>
            <a:r>
              <a:rPr lang="en-GB" dirty="0">
                <a:solidFill>
                  <a:schemeClr val="accent6">
                    <a:lumMod val="50000"/>
                  </a:schemeClr>
                </a:solidFill>
                <a:latin typeface="Cambria" pitchFamily="18" charset="0"/>
              </a:rPr>
              <a:t>inspection supervision</a:t>
            </a:r>
            <a:r>
              <a:rPr lang="sr-Latn-CS" dirty="0">
                <a:solidFill>
                  <a:schemeClr val="accent6">
                    <a:lumMod val="50000"/>
                  </a:schemeClr>
                </a:solidFill>
                <a:latin typeface="Cambria" pitchFamily="18" charset="0"/>
              </a:rPr>
              <a:t> and issuing fines) </a:t>
            </a:r>
            <a:endParaRPr lang="en-US" dirty="0">
              <a:solidFill>
                <a:schemeClr val="accent6">
                  <a:lumMod val="50000"/>
                </a:schemeClr>
              </a:solidFill>
              <a:latin typeface="Cambria" pitchFamily="18" charset="0"/>
            </a:endParaRPr>
          </a:p>
          <a:p>
            <a:pPr marL="540000" lvl="1" indent="-457200" algn="just">
              <a:spcBef>
                <a:spcPts val="600"/>
              </a:spcBef>
              <a:spcAft>
                <a:spcPts val="600"/>
              </a:spcAft>
              <a:defRPr/>
            </a:pPr>
            <a:endParaRPr lang="en-US" dirty="0">
              <a:solidFill>
                <a:schemeClr val="accent6">
                  <a:lumMod val="50000"/>
                </a:schemeClr>
              </a:solidFill>
              <a:latin typeface="Cambria" pitchFamily="18" charset="0"/>
            </a:endParaRPr>
          </a:p>
          <a:p>
            <a:pPr marL="540000" lvl="1" indent="-457200" algn="just">
              <a:spcBef>
                <a:spcPts val="600"/>
              </a:spcBef>
              <a:spcAft>
                <a:spcPts val="600"/>
              </a:spcAft>
              <a:defRPr/>
            </a:pPr>
            <a:endParaRPr lang="en-US" b="1" dirty="0">
              <a:solidFill>
                <a:schemeClr val="accent6">
                  <a:lumMod val="50000"/>
                </a:schemeClr>
              </a:solidFill>
              <a:latin typeface="Cambria" pitchFamily="18" charset="0"/>
            </a:endParaRPr>
          </a:p>
          <a:p>
            <a:pPr marL="540000" lvl="1" indent="-457200" algn="ctr">
              <a:spcBef>
                <a:spcPts val="0"/>
              </a:spcBef>
              <a:spcAft>
                <a:spcPts val="0"/>
              </a:spcAft>
              <a:defRPr/>
            </a:pPr>
            <a:endParaRPr lang="en-US" dirty="0">
              <a:solidFill>
                <a:schemeClr val="accent6">
                  <a:lumMod val="50000"/>
                </a:schemeClr>
              </a:solidFill>
              <a:latin typeface="Cambria"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9144000" cy="6858000"/>
          </a:xfrm>
          <a:prstGeom prst="rect">
            <a:avLst/>
          </a:prstGeom>
          <a:gradFill flip="none" rotWithShape="1">
            <a:gsLst>
              <a:gs pos="0">
                <a:schemeClr val="accent2">
                  <a:lumMod val="60000"/>
                  <a:lumOff val="40000"/>
                </a:schemeClr>
              </a:gs>
              <a:gs pos="50000">
                <a:schemeClr val="accent2">
                  <a:lumMod val="50000"/>
                  <a:shade val="67500"/>
                  <a:satMod val="115000"/>
                </a:schemeClr>
              </a:gs>
              <a:gs pos="100000">
                <a:schemeClr val="accent2">
                  <a:lumMod val="50000"/>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105476" name="Group 31"/>
          <p:cNvGrpSpPr>
            <a:grpSpLocks/>
          </p:cNvGrpSpPr>
          <p:nvPr/>
        </p:nvGrpSpPr>
        <p:grpSpPr bwMode="auto">
          <a:xfrm>
            <a:off x="0" y="0"/>
            <a:ext cx="4662488" cy="4081463"/>
            <a:chOff x="1364455" y="17002"/>
            <a:chExt cx="4662490" cy="4080796"/>
          </a:xfrm>
        </p:grpSpPr>
        <p:sp>
          <p:nvSpPr>
            <p:cNvPr id="16" name="5-Point Star 15"/>
            <p:cNvSpPr/>
            <p:nvPr/>
          </p:nvSpPr>
          <p:spPr>
            <a:xfrm rot="8520840">
              <a:off x="2888454" y="170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5-Point Star 14"/>
            <p:cNvSpPr/>
            <p:nvPr/>
          </p:nvSpPr>
          <p:spPr>
            <a:xfrm rot="8520840">
              <a:off x="1974053" y="321803"/>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2" name="5-Point Star 21"/>
            <p:cNvSpPr/>
            <p:nvPr/>
          </p:nvSpPr>
          <p:spPr>
            <a:xfrm rot="8520840">
              <a:off x="1364455" y="10838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5-Point Star 22"/>
            <p:cNvSpPr/>
            <p:nvPr/>
          </p:nvSpPr>
          <p:spPr>
            <a:xfrm rot="8520840">
              <a:off x="1440653" y="19982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4" name="5-Point Star 23"/>
            <p:cNvSpPr/>
            <p:nvPr/>
          </p:nvSpPr>
          <p:spPr>
            <a:xfrm rot="8520840">
              <a:off x="1897855" y="2760201"/>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5" name="5-Point Star 24"/>
            <p:cNvSpPr/>
            <p:nvPr/>
          </p:nvSpPr>
          <p:spPr>
            <a:xfrm rot="8520840">
              <a:off x="2507455" y="32174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6" name="5-Point Star 25"/>
            <p:cNvSpPr/>
            <p:nvPr/>
          </p:nvSpPr>
          <p:spPr>
            <a:xfrm rot="8520840">
              <a:off x="3498055" y="3347421"/>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7" name="5-Point Star 26"/>
            <p:cNvSpPr/>
            <p:nvPr/>
          </p:nvSpPr>
          <p:spPr>
            <a:xfrm rot="8520840">
              <a:off x="4412455" y="30650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8" name="5-Point Star 27"/>
            <p:cNvSpPr/>
            <p:nvPr/>
          </p:nvSpPr>
          <p:spPr>
            <a:xfrm rot="8520840">
              <a:off x="4989591" y="2356821"/>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9" name="5-Point Star 28"/>
            <p:cNvSpPr/>
            <p:nvPr/>
          </p:nvSpPr>
          <p:spPr>
            <a:xfrm rot="8520840">
              <a:off x="5218191" y="13886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8520840">
              <a:off x="4717254" y="6266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8520840">
              <a:off x="3955255" y="932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2" name="Rectangle 3"/>
          <p:cNvSpPr>
            <a:spLocks noChangeArrowheads="1"/>
          </p:cNvSpPr>
          <p:nvPr/>
        </p:nvSpPr>
        <p:spPr bwMode="auto">
          <a:xfrm>
            <a:off x="3733800" y="4114800"/>
            <a:ext cx="5334000" cy="1905000"/>
          </a:xfrm>
          <a:prstGeom prst="rect">
            <a:avLst/>
          </a:prstGeom>
          <a:noFill/>
          <a:ln w="9525">
            <a:noFill/>
            <a:miter lim="800000"/>
            <a:headEnd/>
            <a:tailEnd/>
          </a:ln>
          <a:effectLst/>
        </p:spPr>
        <p:txBody>
          <a:bodyPr anchor="ctr"/>
          <a:lstStyle/>
          <a:p>
            <a:pPr algn="ctr" fontAlgn="auto">
              <a:spcBef>
                <a:spcPts val="0"/>
              </a:spcBef>
              <a:spcAft>
                <a:spcPts val="0"/>
              </a:spcAft>
              <a:defRPr/>
            </a:pPr>
            <a:r>
              <a:rPr lang="sr-Latn-CS" sz="3200" dirty="0">
                <a:solidFill>
                  <a:schemeClr val="accent2">
                    <a:lumMod val="20000"/>
                    <a:lumOff val="80000"/>
                  </a:schemeClr>
                </a:solidFill>
                <a:effectLst>
                  <a:outerShdw blurRad="38100" dist="38100" dir="2700000" algn="tl">
                    <a:srgbClr val="000000">
                      <a:alpha val="43137"/>
                    </a:srgbClr>
                  </a:outerShdw>
                </a:effectLst>
                <a:latin typeface="Cambria" pitchFamily="18" charset="0"/>
                <a:cs typeface="+mn-cs"/>
              </a:rPr>
              <a:t>Thank you for your attention</a:t>
            </a:r>
          </a:p>
          <a:p>
            <a:pPr algn="ctr" fontAlgn="auto">
              <a:spcBef>
                <a:spcPts val="0"/>
              </a:spcBef>
              <a:spcAft>
                <a:spcPts val="0"/>
              </a:spcAft>
              <a:defRPr/>
            </a:pPr>
            <a:endParaRPr lang="sr-Latn-CS" sz="3200" dirty="0">
              <a:solidFill>
                <a:schemeClr val="accent2">
                  <a:lumMod val="20000"/>
                  <a:lumOff val="80000"/>
                </a:schemeClr>
              </a:solidFill>
              <a:latin typeface="Cambria" pitchFamily="18" charset="0"/>
              <a:cs typeface="+mn-cs"/>
            </a:endParaRPr>
          </a:p>
          <a:p>
            <a:pPr algn="ctr" fontAlgn="auto">
              <a:spcBef>
                <a:spcPts val="0"/>
              </a:spcBef>
              <a:spcAft>
                <a:spcPts val="0"/>
              </a:spcAft>
              <a:defRPr/>
            </a:pPr>
            <a:r>
              <a:rPr lang="sr-Latn-CS" sz="4000" b="1" dirty="0">
                <a:solidFill>
                  <a:schemeClr val="accent2">
                    <a:lumMod val="20000"/>
                    <a:lumOff val="80000"/>
                  </a:schemeClr>
                </a:solidFill>
                <a:latin typeface="Cambria" pitchFamily="18" charset="0"/>
                <a:cs typeface="+mn-cs"/>
              </a:rPr>
              <a:t>QUESTIONS</a:t>
            </a:r>
            <a:endParaRPr lang="hr-HR" sz="4000" b="1" dirty="0">
              <a:solidFill>
                <a:schemeClr val="accent2">
                  <a:lumMod val="20000"/>
                  <a:lumOff val="80000"/>
                </a:schemeClr>
              </a:solidFill>
              <a:latin typeface="+mn-lt"/>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23555"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23556"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Contents </a:t>
            </a:r>
            <a:endParaRPr lang="en-US" sz="2800" b="1">
              <a:solidFill>
                <a:schemeClr val="hlink"/>
              </a:solidFill>
              <a:latin typeface="Cambria" pitchFamily="18" charset="0"/>
            </a:endParaRPr>
          </a:p>
        </p:txBody>
      </p:sp>
      <p:pic>
        <p:nvPicPr>
          <p:cNvPr id="23560"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7950" indent="457200" algn="just">
              <a:spcBef>
                <a:spcPts val="1200"/>
              </a:spcBef>
              <a:spcAft>
                <a:spcPts val="1200"/>
              </a:spcAft>
              <a:buFont typeface="Wingdings" pitchFamily="2" charset="2"/>
              <a:buChar char="q"/>
            </a:pPr>
            <a:endParaRPr lang="sr-Latn-CS" sz="2000" dirty="0">
              <a:solidFill>
                <a:srgbClr val="984807"/>
              </a:solidFill>
              <a:latin typeface="Cambria" pitchFamily="18" charset="0"/>
            </a:endParaRPr>
          </a:p>
          <a:p>
            <a:pPr marL="107950" indent="457200" algn="just">
              <a:spcBef>
                <a:spcPts val="1200"/>
              </a:spcBef>
              <a:spcAft>
                <a:spcPts val="1200"/>
              </a:spcAft>
              <a:buFont typeface="Wingdings" pitchFamily="2" charset="2"/>
              <a:buChar char="q"/>
            </a:pPr>
            <a:r>
              <a:rPr lang="sr-Latn-CS" sz="2000" dirty="0">
                <a:solidFill>
                  <a:srgbClr val="984807"/>
                </a:solidFill>
                <a:latin typeface="Cambria" pitchFamily="18" charset="0"/>
              </a:rPr>
              <a:t>General principles, freedom of reception and </a:t>
            </a:r>
            <a:r>
              <a:rPr lang="sr-Latn-CS" sz="2000" dirty="0" smtClean="0">
                <a:solidFill>
                  <a:srgbClr val="984807"/>
                </a:solidFill>
                <a:latin typeface="Cambria" pitchFamily="18" charset="0"/>
              </a:rPr>
              <a:t>retransmission</a:t>
            </a:r>
            <a:endParaRPr lang="sr-Latn-CS" sz="2000" dirty="0">
              <a:solidFill>
                <a:srgbClr val="984807"/>
              </a:solidFill>
              <a:latin typeface="Cambria" pitchFamily="18" charset="0"/>
            </a:endParaRPr>
          </a:p>
          <a:p>
            <a:pPr marL="107950" indent="457200" algn="just">
              <a:spcBef>
                <a:spcPts val="1200"/>
              </a:spcBef>
              <a:spcAft>
                <a:spcPts val="1200"/>
              </a:spcAft>
              <a:buFont typeface="Wingdings" pitchFamily="2" charset="2"/>
              <a:buChar char="q"/>
            </a:pPr>
            <a:r>
              <a:rPr lang="sr-Latn-CS" sz="2000" dirty="0">
                <a:solidFill>
                  <a:srgbClr val="984807"/>
                </a:solidFill>
                <a:latin typeface="Cambria" pitchFamily="18" charset="0"/>
              </a:rPr>
              <a:t>Principles of Jurisdiction</a:t>
            </a:r>
          </a:p>
          <a:p>
            <a:pPr marL="107950" indent="457200" algn="just">
              <a:spcBef>
                <a:spcPts val="1200"/>
              </a:spcBef>
              <a:spcAft>
                <a:spcPts val="1200"/>
              </a:spcAft>
              <a:buFont typeface="Wingdings" pitchFamily="2" charset="2"/>
              <a:buChar char="q"/>
            </a:pPr>
            <a:r>
              <a:rPr lang="sr-Latn-CS" sz="2000" dirty="0">
                <a:solidFill>
                  <a:srgbClr val="984807"/>
                </a:solidFill>
                <a:latin typeface="Cambria" pitchFamily="18" charset="0"/>
              </a:rPr>
              <a:t>Major Events</a:t>
            </a:r>
          </a:p>
          <a:p>
            <a:pPr marL="107950" indent="457200" algn="just">
              <a:spcBef>
                <a:spcPts val="1200"/>
              </a:spcBef>
              <a:spcAft>
                <a:spcPts val="1200"/>
              </a:spcAft>
              <a:buFont typeface="Wingdings" pitchFamily="2" charset="2"/>
              <a:buChar char="q"/>
            </a:pPr>
            <a:r>
              <a:rPr lang="sr-Latn-CS" sz="2000" dirty="0">
                <a:solidFill>
                  <a:srgbClr val="984807"/>
                </a:solidFill>
                <a:latin typeface="Cambria" pitchFamily="18" charset="0"/>
              </a:rPr>
              <a:t>Promotion and distribution of European works</a:t>
            </a:r>
          </a:p>
          <a:p>
            <a:pPr marL="107950" indent="457200" algn="just">
              <a:spcBef>
                <a:spcPts val="1200"/>
              </a:spcBef>
              <a:spcAft>
                <a:spcPts val="1200"/>
              </a:spcAft>
              <a:buFont typeface="Wingdings" pitchFamily="2" charset="2"/>
              <a:buChar char="q"/>
            </a:pPr>
            <a:r>
              <a:rPr lang="sr-Latn-CS" sz="2000" dirty="0">
                <a:solidFill>
                  <a:srgbClr val="984807"/>
                </a:solidFill>
                <a:latin typeface="Cambria" pitchFamily="18" charset="0"/>
              </a:rPr>
              <a:t>Commercial communications</a:t>
            </a:r>
          </a:p>
          <a:p>
            <a:pPr marL="107950" indent="457200" algn="just">
              <a:spcBef>
                <a:spcPts val="1200"/>
              </a:spcBef>
              <a:spcAft>
                <a:spcPts val="1200"/>
              </a:spcAft>
              <a:buFont typeface="Wingdings" pitchFamily="2" charset="2"/>
              <a:buChar char="q"/>
            </a:pPr>
            <a:r>
              <a:rPr lang="sr-Latn-CS" sz="2000" dirty="0">
                <a:solidFill>
                  <a:srgbClr val="984807"/>
                </a:solidFill>
                <a:latin typeface="Cambria" pitchFamily="18" charset="0"/>
              </a:rPr>
              <a:t>Independence of regulator – Agency for Electronic Media</a:t>
            </a: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0E47140C-DFF4-4FFD-BA66-42BC28D7BAA4}" type="slidenum">
              <a:rPr lang="en-US" sz="1000" smtClean="0">
                <a:latin typeface="Cambria" pitchFamily="18" charset="0"/>
              </a:rPr>
              <a:pPr>
                <a:defRPr/>
              </a:pPr>
              <a:t>5</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25603"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25604"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General </a:t>
            </a:r>
            <a:r>
              <a:rPr lang="en-US" sz="2800" b="1">
                <a:solidFill>
                  <a:schemeClr val="hlink"/>
                </a:solidFill>
                <a:latin typeface="Cambria" pitchFamily="18" charset="0"/>
              </a:rPr>
              <a:t>P</a:t>
            </a:r>
            <a:r>
              <a:rPr lang="sr-Latn-CS" sz="2800" b="1">
                <a:solidFill>
                  <a:schemeClr val="hlink"/>
                </a:solidFill>
                <a:latin typeface="Cambria" pitchFamily="18" charset="0"/>
              </a:rPr>
              <a:t>rinciples (1) </a:t>
            </a:r>
            <a:endParaRPr lang="en-US" sz="2800" b="1">
              <a:solidFill>
                <a:schemeClr val="hlink"/>
              </a:solidFill>
              <a:latin typeface="Cambria" pitchFamily="18" charset="0"/>
            </a:endParaRPr>
          </a:p>
        </p:txBody>
      </p:sp>
      <p:pic>
        <p:nvPicPr>
          <p:cNvPr id="25608"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1200"/>
              </a:spcBef>
              <a:spcAft>
                <a:spcPts val="1200"/>
              </a:spcAft>
              <a:buFont typeface="Wingdings" pitchFamily="2" charset="2"/>
              <a:buChar char="Ø"/>
              <a:defRPr/>
            </a:pPr>
            <a:endParaRPr lang="en-GB" dirty="0">
              <a:solidFill>
                <a:schemeClr val="accent6">
                  <a:lumMod val="50000"/>
                </a:schemeClr>
              </a:solidFill>
              <a:latin typeface="Cambria" pitchFamily="18" charset="0"/>
            </a:endParaRPr>
          </a:p>
          <a:p>
            <a:pPr marL="108000"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AVM services:</a:t>
            </a:r>
          </a:p>
          <a:p>
            <a:pPr marL="565200" lvl="2"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electronic media (radio or television broadcast)</a:t>
            </a:r>
          </a:p>
          <a:p>
            <a:pPr marL="565200" lvl="2"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on-demand AVM service </a:t>
            </a:r>
          </a:p>
          <a:p>
            <a:pPr marL="565200" lvl="3"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audiovisual commercial communication</a:t>
            </a:r>
          </a:p>
          <a:p>
            <a:pPr marL="108000" indent="457200" algn="just">
              <a:spcBef>
                <a:spcPts val="1200"/>
              </a:spcBef>
              <a:spcAft>
                <a:spcPts val="1200"/>
              </a:spcAft>
              <a:buFont typeface="Wingdings" pitchFamily="2" charset="2"/>
              <a:buChar char="Ø"/>
              <a:defRPr/>
            </a:pPr>
            <a:r>
              <a:rPr lang="en-GB" dirty="0">
                <a:solidFill>
                  <a:schemeClr val="accent6">
                    <a:lumMod val="50000"/>
                  </a:schemeClr>
                </a:solidFill>
                <a:latin typeface="Cambria" pitchFamily="18" charset="0"/>
              </a:rPr>
              <a:t>under editorial responsibility, the principal purpose is to provide, through electronic communications networks, the programmes aimed at informing, entertaining or educating the general public</a:t>
            </a: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2ECB175E-C40C-4562-BD55-FCBC52C24842}" type="slidenum">
              <a:rPr lang="en-US" sz="1000" smtClean="0">
                <a:latin typeface="Cambria" pitchFamily="18" charset="0"/>
              </a:rPr>
              <a:pPr>
                <a:defRPr/>
              </a:pPr>
              <a:t>6</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2765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27652"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General </a:t>
            </a:r>
            <a:r>
              <a:rPr lang="en-US" sz="2800" b="1">
                <a:solidFill>
                  <a:schemeClr val="hlink"/>
                </a:solidFill>
                <a:latin typeface="Cambria" pitchFamily="18" charset="0"/>
              </a:rPr>
              <a:t>P</a:t>
            </a:r>
            <a:r>
              <a:rPr lang="sr-Latn-CS" sz="2800" b="1">
                <a:solidFill>
                  <a:schemeClr val="hlink"/>
                </a:solidFill>
                <a:latin typeface="Cambria" pitchFamily="18" charset="0"/>
              </a:rPr>
              <a:t>rinciples (2) </a:t>
            </a:r>
            <a:endParaRPr lang="en-US" sz="2800" b="1">
              <a:solidFill>
                <a:schemeClr val="hlink"/>
              </a:solidFill>
              <a:latin typeface="Cambria" pitchFamily="18" charset="0"/>
            </a:endParaRPr>
          </a:p>
        </p:txBody>
      </p:sp>
      <p:pic>
        <p:nvPicPr>
          <p:cNvPr id="27656"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1200"/>
              </a:spcBef>
              <a:spcAft>
                <a:spcPts val="1200"/>
              </a:spcAft>
              <a:buFont typeface="Wingdings" pitchFamily="2" charset="2"/>
              <a:buChar char="Ø"/>
              <a:defRPr/>
            </a:pPr>
            <a:endParaRPr lang="en-GB" dirty="0">
              <a:solidFill>
                <a:schemeClr val="accent6">
                  <a:lumMod val="50000"/>
                </a:schemeClr>
              </a:solidFill>
              <a:latin typeface="Cambria" pitchFamily="18" charset="0"/>
            </a:endParaRPr>
          </a:p>
          <a:p>
            <a:pPr marL="108000" indent="457200" algn="just">
              <a:spcBef>
                <a:spcPts val="1200"/>
              </a:spcBef>
              <a:spcAft>
                <a:spcPts val="1200"/>
              </a:spcAft>
              <a:buFont typeface="Wingdings" pitchFamily="2" charset="2"/>
              <a:buChar char="Ø"/>
              <a:defRPr/>
            </a:pPr>
            <a:endParaRPr lang="en-GB" dirty="0">
              <a:solidFill>
                <a:schemeClr val="accent6">
                  <a:lumMod val="50000"/>
                </a:schemeClr>
              </a:solidFill>
              <a:latin typeface="Cambria" pitchFamily="18" charset="0"/>
            </a:endParaRPr>
          </a:p>
          <a:p>
            <a:pPr marL="108000" indent="457200" algn="just">
              <a:spcBef>
                <a:spcPts val="1200"/>
              </a:spcBef>
              <a:spcAft>
                <a:spcPts val="1200"/>
              </a:spcAft>
              <a:buFont typeface="Wingdings" pitchFamily="2" charset="2"/>
              <a:buChar char="Ø"/>
              <a:defRPr/>
            </a:pPr>
            <a:r>
              <a:rPr lang="en-GB" sz="2000" dirty="0">
                <a:solidFill>
                  <a:schemeClr val="accent6">
                    <a:lumMod val="50000"/>
                  </a:schemeClr>
                </a:solidFill>
                <a:latin typeface="Cambria" pitchFamily="18" charset="0"/>
              </a:rPr>
              <a:t>MNE ensures freedom of reception and retransmission of AVM services from EU Member States and other European countries signatories to the European Convention on Transfrontier Television (ECTT)</a:t>
            </a:r>
          </a:p>
          <a:p>
            <a:pPr marL="108000" indent="457200" algn="just">
              <a:spcBef>
                <a:spcPts val="1200"/>
              </a:spcBef>
              <a:spcAft>
                <a:spcPts val="1200"/>
              </a:spcAft>
              <a:buFont typeface="Wingdings" pitchFamily="2" charset="2"/>
              <a:buChar char="Ø"/>
              <a:defRPr/>
            </a:pPr>
            <a:r>
              <a:rPr lang="en-GB" sz="2000" dirty="0">
                <a:solidFill>
                  <a:schemeClr val="accent6">
                    <a:lumMod val="50000"/>
                  </a:schemeClr>
                </a:solidFill>
                <a:latin typeface="Cambria" pitchFamily="18" charset="0"/>
              </a:rPr>
              <a:t>Restriction of the freedom of reception and retransmission only in exceptional cases, in accordance with international treaties and this Law </a:t>
            </a:r>
          </a:p>
          <a:p>
            <a:pPr marL="108000" indent="457200" algn="r">
              <a:spcBef>
                <a:spcPts val="1200"/>
              </a:spcBef>
              <a:spcAft>
                <a:spcPts val="1200"/>
              </a:spcAft>
              <a:defRPr/>
            </a:pPr>
            <a:r>
              <a:rPr lang="en-GB" sz="2000" dirty="0">
                <a:solidFill>
                  <a:schemeClr val="accent6">
                    <a:lumMod val="50000"/>
                  </a:schemeClr>
                </a:solidFill>
                <a:latin typeface="Cambria" pitchFamily="18" charset="0"/>
              </a:rPr>
              <a:t>(Article 5)</a:t>
            </a: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33EBD0EF-7DF2-4A12-ABBC-864D7CC9CBB0}" type="slidenum">
              <a:rPr lang="en-US" sz="1000" smtClean="0">
                <a:latin typeface="Cambria" pitchFamily="18" charset="0"/>
              </a:rPr>
              <a:pPr>
                <a:defRPr/>
              </a:pPr>
              <a:t>7</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29699"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29700"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General </a:t>
            </a:r>
            <a:r>
              <a:rPr lang="en-US" sz="2800" b="1">
                <a:solidFill>
                  <a:schemeClr val="hlink"/>
                </a:solidFill>
                <a:latin typeface="Cambria" pitchFamily="18" charset="0"/>
              </a:rPr>
              <a:t>P</a:t>
            </a:r>
            <a:r>
              <a:rPr lang="sr-Latn-CS" sz="2800" b="1">
                <a:solidFill>
                  <a:schemeClr val="hlink"/>
                </a:solidFill>
                <a:latin typeface="Cambria" pitchFamily="18" charset="0"/>
              </a:rPr>
              <a:t>rinciples (3) </a:t>
            </a:r>
            <a:endParaRPr lang="en-US" sz="2800" b="1">
              <a:solidFill>
                <a:schemeClr val="hlink"/>
              </a:solidFill>
              <a:latin typeface="Cambria" pitchFamily="18" charset="0"/>
            </a:endParaRPr>
          </a:p>
        </p:txBody>
      </p:sp>
      <p:pic>
        <p:nvPicPr>
          <p:cNvPr id="2970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08000" indent="457200" algn="just">
              <a:spcBef>
                <a:spcPts val="1200"/>
              </a:spcBef>
              <a:spcAft>
                <a:spcPts val="600"/>
              </a:spcAft>
              <a:buFont typeface="Wingdings" pitchFamily="2" charset="2"/>
              <a:buChar char="Ø"/>
              <a:defRPr/>
            </a:pPr>
            <a:r>
              <a:rPr lang="sr-Latn-CS" dirty="0">
                <a:solidFill>
                  <a:schemeClr val="accent6">
                    <a:lumMod val="50000"/>
                  </a:schemeClr>
                </a:solidFill>
                <a:latin typeface="Cambria" pitchFamily="18" charset="0"/>
              </a:rPr>
              <a:t>Two-tier conditions to be fulfilled for restriction </a:t>
            </a:r>
            <a:r>
              <a:rPr lang="en-GB" dirty="0">
                <a:solidFill>
                  <a:schemeClr val="accent6">
                    <a:lumMod val="50000"/>
                  </a:schemeClr>
                </a:solidFill>
                <a:latin typeface="Cambria" pitchFamily="18" charset="0"/>
              </a:rPr>
              <a:t>on reception and retransmission of AVM services </a:t>
            </a:r>
            <a:r>
              <a:rPr lang="sr-Latn-CS" dirty="0">
                <a:solidFill>
                  <a:schemeClr val="accent6">
                    <a:lumMod val="50000"/>
                  </a:schemeClr>
                </a:solidFill>
                <a:latin typeface="Cambria" pitchFamily="18" charset="0"/>
              </a:rPr>
              <a:t>to be compatible with the Law (Article </a:t>
            </a:r>
            <a:r>
              <a:rPr lang="en-GB"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rPr>
              <a:t>6): </a:t>
            </a:r>
          </a:p>
          <a:p>
            <a:pPr marL="565200" lvl="1" indent="457200" algn="just">
              <a:spcBef>
                <a:spcPts val="600"/>
              </a:spcBef>
              <a:spcAft>
                <a:spcPts val="600"/>
              </a:spcAft>
              <a:buFont typeface="Wingdings" pitchFamily="2" charset="2"/>
              <a:buChar char="Ø"/>
              <a:defRPr/>
            </a:pPr>
            <a:r>
              <a:rPr lang="en-GB" b="1" dirty="0">
                <a:solidFill>
                  <a:schemeClr val="accent6">
                    <a:lumMod val="50000"/>
                  </a:schemeClr>
                </a:solidFill>
                <a:latin typeface="Cambria" pitchFamily="18" charset="0"/>
              </a:rPr>
              <a:t>for television broadcasting</a:t>
            </a:r>
            <a:r>
              <a:rPr lang="sr-Latn-CS" b="1"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rPr>
              <a:t>(at least two prior </a:t>
            </a:r>
            <a:r>
              <a:rPr lang="en-GB" dirty="0">
                <a:solidFill>
                  <a:schemeClr val="accent6">
                    <a:lumMod val="50000"/>
                  </a:schemeClr>
                </a:solidFill>
                <a:latin typeface="Cambria" pitchFamily="18" charset="0"/>
              </a:rPr>
              <a:t>manifest, serious or grave</a:t>
            </a:r>
            <a:r>
              <a:rPr lang="sr-Latn-CS" dirty="0">
                <a:solidFill>
                  <a:schemeClr val="accent6">
                    <a:lumMod val="50000"/>
                  </a:schemeClr>
                </a:solidFill>
                <a:latin typeface="Cambria" pitchFamily="18" charset="0"/>
              </a:rPr>
              <a:t> infringements of the </a:t>
            </a:r>
            <a:r>
              <a:rPr lang="en-GB" dirty="0">
                <a:solidFill>
                  <a:schemeClr val="accent6">
                    <a:lumMod val="50000"/>
                  </a:schemeClr>
                </a:solidFill>
                <a:latin typeface="Cambria" pitchFamily="18" charset="0"/>
              </a:rPr>
              <a:t>Article</a:t>
            </a:r>
            <a:r>
              <a:rPr lang="sr-Latn-CS" dirty="0">
                <a:solidFill>
                  <a:schemeClr val="accent6">
                    <a:lumMod val="50000"/>
                  </a:schemeClr>
                </a:solidFill>
                <a:latin typeface="Cambria" pitchFamily="18" charset="0"/>
              </a:rPr>
              <a:t>s</a:t>
            </a:r>
            <a:r>
              <a:rPr lang="en-GB" dirty="0">
                <a:solidFill>
                  <a:schemeClr val="accent6">
                    <a:lumMod val="50000"/>
                  </a:schemeClr>
                </a:solidFill>
                <a:latin typeface="Cambria" pitchFamily="18" charset="0"/>
              </a:rPr>
              <a:t> 48(2)</a:t>
            </a:r>
            <a:r>
              <a:rPr lang="sr-Latn-CS" dirty="0">
                <a:solidFill>
                  <a:schemeClr val="accent6">
                    <a:lumMod val="50000"/>
                  </a:schemeClr>
                </a:solidFill>
                <a:latin typeface="Cambria" pitchFamily="18" charset="0"/>
              </a:rPr>
              <a:t> &amp;</a:t>
            </a:r>
            <a:r>
              <a:rPr lang="en-GB" dirty="0">
                <a:solidFill>
                  <a:schemeClr val="accent6">
                    <a:lumMod val="50000"/>
                  </a:schemeClr>
                </a:solidFill>
                <a:latin typeface="Cambria" pitchFamily="18" charset="0"/>
              </a:rPr>
              <a:t> 55(1)</a:t>
            </a:r>
            <a:r>
              <a:rPr lang="sr-Latn-CS" dirty="0">
                <a:solidFill>
                  <a:schemeClr val="accent6">
                    <a:lumMod val="50000"/>
                  </a:schemeClr>
                </a:solidFill>
                <a:latin typeface="Cambria" pitchFamily="18" charset="0"/>
              </a:rPr>
              <a:t>; Agency to </a:t>
            </a:r>
            <a:r>
              <a:rPr lang="en-GB" dirty="0">
                <a:solidFill>
                  <a:schemeClr val="accent6">
                    <a:lumMod val="50000"/>
                  </a:schemeClr>
                </a:solidFill>
                <a:latin typeface="Cambria" pitchFamily="18" charset="0"/>
              </a:rPr>
              <a:t>notify the broadcaster </a:t>
            </a:r>
            <a:r>
              <a:rPr lang="sr-Latn-CS" dirty="0">
                <a:solidFill>
                  <a:schemeClr val="accent6">
                    <a:lumMod val="50000"/>
                  </a:schemeClr>
                </a:solidFill>
                <a:latin typeface="Cambria" pitchFamily="18" charset="0"/>
              </a:rPr>
              <a:t>&amp; </a:t>
            </a:r>
            <a:r>
              <a:rPr lang="en-GB" dirty="0">
                <a:solidFill>
                  <a:schemeClr val="accent6">
                    <a:lumMod val="50000"/>
                  </a:schemeClr>
                </a:solidFill>
                <a:latin typeface="Cambria" pitchFamily="18" charset="0"/>
              </a:rPr>
              <a:t>the Commission </a:t>
            </a:r>
            <a:r>
              <a:rPr lang="sr-Latn-CS" dirty="0">
                <a:solidFill>
                  <a:schemeClr val="accent6">
                    <a:lumMod val="50000"/>
                  </a:schemeClr>
                </a:solidFill>
                <a:latin typeface="Cambria" pitchFamily="18" charset="0"/>
              </a:rPr>
              <a:t>of the </a:t>
            </a:r>
            <a:r>
              <a:rPr lang="en-GB" dirty="0">
                <a:solidFill>
                  <a:schemeClr val="accent6">
                    <a:lumMod val="50000"/>
                  </a:schemeClr>
                </a:solidFill>
                <a:latin typeface="Cambria" pitchFamily="18" charset="0"/>
              </a:rPr>
              <a:t>measures it intends to take should any such infringement occur again</a:t>
            </a: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consultations have not produced an amicable settlement </a:t>
            </a:r>
            <a:r>
              <a:rPr lang="sr-Latn-CS" dirty="0">
                <a:solidFill>
                  <a:schemeClr val="accent6">
                    <a:lumMod val="50000"/>
                  </a:schemeClr>
                </a:solidFill>
                <a:latin typeface="Cambria" pitchFamily="18" charset="0"/>
              </a:rPr>
              <a:t>&amp; </a:t>
            </a:r>
            <a:r>
              <a:rPr lang="en-GB" dirty="0">
                <a:solidFill>
                  <a:schemeClr val="accent6">
                    <a:lumMod val="50000"/>
                  </a:schemeClr>
                </a:solidFill>
                <a:latin typeface="Cambria" pitchFamily="18" charset="0"/>
              </a:rPr>
              <a:t>alleged infringement persists</a:t>
            </a:r>
            <a:r>
              <a:rPr lang="sr-Latn-CS" dirty="0">
                <a:solidFill>
                  <a:schemeClr val="accent6">
                    <a:lumMod val="50000"/>
                  </a:schemeClr>
                </a:solidFill>
                <a:latin typeface="Cambria" pitchFamily="18" charset="0"/>
              </a:rPr>
              <a:t>)</a:t>
            </a:r>
          </a:p>
          <a:p>
            <a:pPr marL="565200" lvl="1" indent="457200" algn="just">
              <a:spcBef>
                <a:spcPts val="600"/>
              </a:spcBef>
              <a:spcAft>
                <a:spcPts val="600"/>
              </a:spcAft>
              <a:buFont typeface="Wingdings" pitchFamily="2" charset="2"/>
              <a:buChar char="Ø"/>
              <a:defRPr/>
            </a:pPr>
            <a:r>
              <a:rPr lang="en-GB" b="1" dirty="0">
                <a:solidFill>
                  <a:schemeClr val="accent6">
                    <a:lumMod val="50000"/>
                  </a:schemeClr>
                </a:solidFill>
                <a:latin typeface="Cambria" pitchFamily="18" charset="0"/>
              </a:rPr>
              <a:t>for on-demand AVM service</a:t>
            </a:r>
            <a:r>
              <a:rPr lang="sr-Latn-CS" b="1"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rPr>
              <a:t>(</a:t>
            </a:r>
            <a:r>
              <a:rPr lang="en-GB" dirty="0">
                <a:solidFill>
                  <a:schemeClr val="accent6">
                    <a:lumMod val="50000"/>
                  </a:schemeClr>
                </a:solidFill>
                <a:latin typeface="Cambria" pitchFamily="18" charset="0"/>
              </a:rPr>
              <a:t>jeopardises or seriously threatens </a:t>
            </a:r>
            <a:r>
              <a:rPr lang="sr-Latn-CS" dirty="0">
                <a:solidFill>
                  <a:schemeClr val="accent6">
                    <a:lumMod val="50000"/>
                  </a:schemeClr>
                </a:solidFill>
                <a:latin typeface="Cambria" pitchFamily="18" charset="0"/>
              </a:rPr>
              <a:t>public interest defined by the Law; </a:t>
            </a:r>
            <a:r>
              <a:rPr lang="en-GB" dirty="0">
                <a:solidFill>
                  <a:schemeClr val="accent6">
                    <a:lumMod val="50000"/>
                  </a:schemeClr>
                </a:solidFill>
                <a:latin typeface="Cambria" pitchFamily="18" charset="0"/>
              </a:rPr>
              <a:t>Member State under whose jurisdiction the media service provider falls asked to take measures &amp; it did not take such measures or the measures taken were inadequate; </a:t>
            </a:r>
            <a:r>
              <a:rPr lang="sr-Latn-CS" dirty="0">
                <a:solidFill>
                  <a:schemeClr val="accent6">
                    <a:lumMod val="50000"/>
                  </a:schemeClr>
                </a:solidFill>
                <a:latin typeface="Cambria" pitchFamily="18" charset="0"/>
              </a:rPr>
              <a:t>Agency to </a:t>
            </a:r>
            <a:r>
              <a:rPr lang="en-GB" dirty="0">
                <a:solidFill>
                  <a:schemeClr val="accent6">
                    <a:lumMod val="50000"/>
                  </a:schemeClr>
                </a:solidFill>
                <a:latin typeface="Cambria" pitchFamily="18" charset="0"/>
              </a:rPr>
              <a:t>notify EC &amp; the Member State under whose jurisdiction the media service provider falls of its intention to take such measures)</a:t>
            </a:r>
            <a:r>
              <a:rPr lang="sr-Latn-CS" dirty="0">
                <a:solidFill>
                  <a:schemeClr val="accent6">
                    <a:lumMod val="50000"/>
                  </a:schemeClr>
                </a:solidFill>
                <a:latin typeface="Cambria" pitchFamily="18" charset="0"/>
              </a:rPr>
              <a:t>.  In cases of  </a:t>
            </a:r>
            <a:r>
              <a:rPr lang="sr-Latn-CS" b="1" dirty="0">
                <a:solidFill>
                  <a:schemeClr val="accent6">
                    <a:lumMod val="50000"/>
                  </a:schemeClr>
                </a:solidFill>
                <a:latin typeface="Cambria" pitchFamily="18" charset="0"/>
              </a:rPr>
              <a:t>emergency</a:t>
            </a:r>
            <a:r>
              <a:rPr lang="sr-Latn-CS"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sym typeface="Wingdings" pitchFamily="2" charset="2"/>
              </a:rPr>
              <a:t></a:t>
            </a:r>
            <a:r>
              <a:rPr lang="sr-Latn-CS" dirty="0">
                <a:solidFill>
                  <a:schemeClr val="accent6">
                    <a:lumMod val="50000"/>
                  </a:schemeClr>
                </a:solidFill>
                <a:latin typeface="Cambria" pitchFamily="18" charset="0"/>
              </a:rPr>
              <a:t> no conditions to be fulfilled</a:t>
            </a:r>
          </a:p>
          <a:p>
            <a:pPr marL="108000" lvl="1" indent="457200" algn="just">
              <a:spcBef>
                <a:spcPts val="1200"/>
              </a:spcBef>
              <a:spcAft>
                <a:spcPts val="600"/>
              </a:spcAft>
              <a:buFont typeface="Wingdings" pitchFamily="2" charset="2"/>
              <a:buChar char="Ø"/>
              <a:defRPr/>
            </a:pPr>
            <a:r>
              <a:rPr lang="sr-Latn-CS" dirty="0">
                <a:solidFill>
                  <a:schemeClr val="accent6">
                    <a:lumMod val="50000"/>
                  </a:schemeClr>
                </a:solidFill>
                <a:latin typeface="Cambria" pitchFamily="18" charset="0"/>
              </a:rPr>
              <a:t>If determined </a:t>
            </a:r>
            <a:r>
              <a:rPr lang="en-GB" b="1" dirty="0">
                <a:solidFill>
                  <a:schemeClr val="accent6">
                    <a:lumMod val="50000"/>
                  </a:schemeClr>
                </a:solidFill>
                <a:latin typeface="Cambria" pitchFamily="18" charset="0"/>
              </a:rPr>
              <a:t>incompatible</a:t>
            </a:r>
            <a:r>
              <a:rPr lang="en-GB" dirty="0">
                <a:solidFill>
                  <a:schemeClr val="accent6">
                    <a:lumMod val="50000"/>
                  </a:schemeClr>
                </a:solidFill>
                <a:latin typeface="Cambria" pitchFamily="18" charset="0"/>
              </a:rPr>
              <a:t> with the </a:t>
            </a:r>
            <a:r>
              <a:rPr lang="sr-Latn-CS" dirty="0">
                <a:solidFill>
                  <a:schemeClr val="accent6">
                    <a:lumMod val="50000"/>
                  </a:schemeClr>
                </a:solidFill>
                <a:latin typeface="Cambria" pitchFamily="18" charset="0"/>
              </a:rPr>
              <a:t>EU </a:t>
            </a:r>
            <a:r>
              <a:rPr lang="en-GB" dirty="0">
                <a:solidFill>
                  <a:schemeClr val="accent6">
                    <a:lumMod val="50000"/>
                  </a:schemeClr>
                </a:solidFill>
                <a:latin typeface="Cambria" pitchFamily="18" charset="0"/>
              </a:rPr>
              <a:t>acquis</a:t>
            </a:r>
            <a:r>
              <a:rPr lang="sr-Latn-CS" dirty="0">
                <a:solidFill>
                  <a:schemeClr val="accent6">
                    <a:lumMod val="50000"/>
                  </a:schemeClr>
                </a:solidFill>
                <a:latin typeface="Cambria" pitchFamily="18" charset="0"/>
              </a:rPr>
              <a:t> – to be abolished</a:t>
            </a:r>
          </a:p>
          <a:p>
            <a:pPr marL="108000" indent="457200" algn="just">
              <a:spcBef>
                <a:spcPts val="12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7E36961D-410C-4027-9785-ADCFB0078D49}" type="slidenum">
              <a:rPr lang="en-US" sz="1000" smtClean="0">
                <a:latin typeface="Cambria" pitchFamily="18" charset="0"/>
              </a:rPr>
              <a:pPr>
                <a:defRPr/>
              </a:pPr>
              <a:t>8</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3174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31748"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b="1" dirty="0">
                <a:solidFill>
                  <a:schemeClr val="accent2">
                    <a:lumMod val="50000"/>
                  </a:schemeClr>
                </a:solidFill>
                <a:latin typeface="Cambria" pitchFamily="18" charset="0"/>
              </a:rPr>
              <a:t>Chapter </a:t>
            </a:r>
            <a:r>
              <a:rPr lang="x-none" sz="1000" b="1" dirty="0">
                <a:solidFill>
                  <a:schemeClr val="accent2">
                    <a:lumMod val="50000"/>
                  </a:schemeClr>
                </a:solidFill>
                <a:latin typeface="Cambria" pitchFamily="18" charset="0"/>
              </a:rPr>
              <a:t>10</a:t>
            </a:r>
            <a:r>
              <a:rPr lang="en-US" sz="1000" b="1" dirty="0">
                <a:solidFill>
                  <a:schemeClr val="accent2">
                    <a:lumMod val="50000"/>
                  </a:schemeClr>
                </a:solidFill>
                <a:latin typeface="Cambria" pitchFamily="18" charset="0"/>
              </a:rPr>
              <a:t>: </a:t>
            </a:r>
            <a:r>
              <a:rPr lang="x-none" sz="1000" b="1" dirty="0">
                <a:solidFill>
                  <a:schemeClr val="accent2">
                    <a:lumMod val="50000"/>
                  </a:schemeClr>
                </a:solidFill>
                <a:latin typeface="Cambria" pitchFamily="18" charset="0"/>
              </a:rPr>
              <a:t> INFORMATION SOCIETY AND MEDIA</a:t>
            </a:r>
            <a:endParaRPr lang="pl-PL" sz="1000" b="1" dirty="0">
              <a:solidFill>
                <a:schemeClr val="accent2">
                  <a:lumMod val="50000"/>
                </a:schemeClr>
              </a:solidFill>
              <a:latin typeface="Cambria" pitchFamily="18" charset="0"/>
            </a:endParaRPr>
          </a:p>
        </p:txBody>
      </p:sp>
      <p:sp>
        <p:nvSpPr>
          <p:cNvPr id="41" name="Title 20"/>
          <p:cNvSpPr txBox="1">
            <a:spLocks/>
          </p:cNvSpPr>
          <p:nvPr/>
        </p:nvSpPr>
        <p:spPr bwMode="auto">
          <a:xfrm>
            <a:off x="0" y="533400"/>
            <a:ext cx="9144000" cy="914400"/>
          </a:xfrm>
          <a:prstGeom prst="rect">
            <a:avLst/>
          </a:prstGeom>
          <a:noFill/>
          <a:ln w="9525">
            <a:noFill/>
            <a:miter lim="800000"/>
            <a:headEnd/>
            <a:tailEnd/>
          </a:ln>
        </p:spPr>
        <p:txBody>
          <a:bodyPr anchor="ctr">
            <a:normAutofit/>
          </a:bodyPr>
          <a:lstStyle/>
          <a:p>
            <a:pPr algn="ctr"/>
            <a:r>
              <a:rPr lang="sr-Latn-CS" sz="2800" b="1">
                <a:solidFill>
                  <a:schemeClr val="hlink"/>
                </a:solidFill>
                <a:latin typeface="Cambria" pitchFamily="18" charset="0"/>
              </a:rPr>
              <a:t>General </a:t>
            </a:r>
            <a:r>
              <a:rPr lang="en-US" sz="2800" b="1">
                <a:solidFill>
                  <a:schemeClr val="hlink"/>
                </a:solidFill>
                <a:latin typeface="Cambria" pitchFamily="18" charset="0"/>
              </a:rPr>
              <a:t>P</a:t>
            </a:r>
            <a:r>
              <a:rPr lang="sr-Latn-CS" sz="2800" b="1">
                <a:solidFill>
                  <a:schemeClr val="hlink"/>
                </a:solidFill>
                <a:latin typeface="Cambria" pitchFamily="18" charset="0"/>
              </a:rPr>
              <a:t>rinciples (4) </a:t>
            </a:r>
            <a:endParaRPr lang="en-US" sz="2800" b="1">
              <a:solidFill>
                <a:schemeClr val="hlink"/>
              </a:solidFill>
              <a:latin typeface="Cambria" pitchFamily="18" charset="0"/>
            </a:endParaRPr>
          </a:p>
        </p:txBody>
      </p:sp>
      <p:pic>
        <p:nvPicPr>
          <p:cNvPr id="3175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8" name="Rectangle 3"/>
          <p:cNvSpPr txBox="1">
            <a:spLocks noChangeArrowheads="1"/>
          </p:cNvSpPr>
          <p:nvPr/>
        </p:nvSpPr>
        <p:spPr bwMode="auto">
          <a:xfrm>
            <a:off x="381000" y="1371600"/>
            <a:ext cx="8424863" cy="4953000"/>
          </a:xfrm>
          <a:prstGeom prst="rect">
            <a:avLst/>
          </a:prstGeom>
          <a:noFill/>
          <a:ln w="9525">
            <a:noFill/>
            <a:miter lim="800000"/>
            <a:headEnd/>
            <a:tailEnd/>
          </a:ln>
        </p:spPr>
        <p:txBody>
          <a:bodyPr/>
          <a:lstStyle/>
          <a:p>
            <a:pPr marL="144000">
              <a:spcBef>
                <a:spcPts val="1800"/>
              </a:spcBef>
              <a:buFont typeface="Wingdings" pitchFamily="2" charset="2"/>
              <a:buChar char="Ø"/>
              <a:defRPr/>
            </a:pPr>
            <a:endParaRPr lang="sr-Latn-CS" dirty="0">
              <a:solidFill>
                <a:schemeClr val="accent6">
                  <a:lumMod val="50000"/>
                </a:schemeClr>
              </a:solidFill>
              <a:latin typeface="Cambria" pitchFamily="18" charset="0"/>
            </a:endParaRPr>
          </a:p>
          <a:p>
            <a:pPr indent="-457200" algn="just">
              <a:spcBef>
                <a:spcPts val="1800"/>
              </a:spcBef>
              <a:buFont typeface="Wingdings" pitchFamily="2" charset="2"/>
              <a:buChar char="Ø"/>
              <a:defRPr/>
            </a:pPr>
            <a:r>
              <a:rPr lang="en-GB" b="1" dirty="0">
                <a:solidFill>
                  <a:schemeClr val="accent6">
                    <a:lumMod val="50000"/>
                  </a:schemeClr>
                </a:solidFill>
                <a:latin typeface="Cambria" pitchFamily="18" charset="0"/>
              </a:rPr>
              <a:t>Identification</a:t>
            </a:r>
            <a:r>
              <a:rPr lang="en-GB" dirty="0">
                <a:solidFill>
                  <a:schemeClr val="accent6">
                    <a:lumMod val="50000"/>
                  </a:schemeClr>
                </a:solidFill>
                <a:latin typeface="Cambria" pitchFamily="18" charset="0"/>
              </a:rPr>
              <a:t> of AVMS provide</a:t>
            </a:r>
            <a:r>
              <a:rPr lang="sr-Latn-CS" dirty="0">
                <a:solidFill>
                  <a:schemeClr val="accent6">
                    <a:lumMod val="50000"/>
                  </a:schemeClr>
                </a:solidFill>
                <a:latin typeface="Cambria" pitchFamily="18" charset="0"/>
              </a:rPr>
              <a:t>r</a:t>
            </a:r>
            <a:r>
              <a:rPr lang="en-GB" dirty="0">
                <a:solidFill>
                  <a:schemeClr val="accent6">
                    <a:lumMod val="50000"/>
                  </a:schemeClr>
                </a:solidFill>
                <a:latin typeface="Cambria" pitchFamily="18" charset="0"/>
              </a:rPr>
              <a:t> </a:t>
            </a: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obliged to make at least the following information</a:t>
            </a: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easily, </a:t>
            </a: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directly and permanently accessible to the recipients of a service:</a:t>
            </a:r>
            <a:endParaRPr lang="sr-Latn-CS"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the name of the AVM service provider</a:t>
            </a:r>
            <a:endParaRPr lang="sr-Latn-CS"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AVM service provider’s head office, or place of residence, its electronic mail address or website</a:t>
            </a:r>
            <a:endParaRPr lang="sr-Latn-CS"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the competent body of the AV service provider</a:t>
            </a:r>
            <a:endParaRPr lang="sr-Latn-CS"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r>
              <a:rPr lang="en-GB" dirty="0">
                <a:solidFill>
                  <a:schemeClr val="accent6">
                    <a:lumMod val="50000"/>
                  </a:schemeClr>
                </a:solidFill>
                <a:latin typeface="Cambria" pitchFamily="18" charset="0"/>
              </a:rPr>
              <a:t>the competent regulatory body</a:t>
            </a:r>
            <a:endParaRPr lang="sr-Latn-CS" dirty="0">
              <a:solidFill>
                <a:schemeClr val="accent6">
                  <a:lumMod val="50000"/>
                </a:schemeClr>
              </a:solidFill>
              <a:latin typeface="Cambria" pitchFamily="18" charset="0"/>
            </a:endParaRPr>
          </a:p>
          <a:p>
            <a:pPr>
              <a:defRPr/>
            </a:pPr>
            <a:r>
              <a:rPr lang="sr-Latn-CS" dirty="0">
                <a:solidFill>
                  <a:schemeClr val="accent6">
                    <a:lumMod val="50000"/>
                  </a:schemeClr>
                </a:solidFill>
                <a:latin typeface="Cambria" pitchFamily="18" charset="0"/>
              </a:rPr>
              <a:t>						</a:t>
            </a:r>
            <a:r>
              <a:rPr lang="en-GB" dirty="0">
                <a:solidFill>
                  <a:schemeClr val="accent6">
                    <a:lumMod val="50000"/>
                  </a:schemeClr>
                </a:solidFill>
                <a:latin typeface="Cambria" pitchFamily="18" charset="0"/>
              </a:rPr>
              <a:t>(Article 46 </a:t>
            </a:r>
            <a:r>
              <a:rPr lang="sr-Latn-CS" dirty="0">
                <a:solidFill>
                  <a:schemeClr val="accent6">
                    <a:lumMod val="50000"/>
                  </a:schemeClr>
                </a:solidFill>
                <a:latin typeface="Cambria" pitchFamily="18" charset="0"/>
              </a:rPr>
              <a:t>P</a:t>
            </a:r>
            <a:r>
              <a:rPr lang="en-GB" dirty="0">
                <a:solidFill>
                  <a:schemeClr val="accent6">
                    <a:lumMod val="50000"/>
                  </a:schemeClr>
                </a:solidFill>
                <a:latin typeface="Cambria" pitchFamily="18" charset="0"/>
              </a:rPr>
              <a:t>ara 2) </a:t>
            </a:r>
            <a:endParaRPr lang="sr-Latn-CS" dirty="0">
              <a:solidFill>
                <a:schemeClr val="accent6">
                  <a:lumMod val="50000"/>
                </a:schemeClr>
              </a:solidFill>
              <a:latin typeface="Cambria" pitchFamily="18" charset="0"/>
            </a:endParaRPr>
          </a:p>
          <a:p>
            <a:pPr marL="108000" indent="457200" algn="just">
              <a:spcBef>
                <a:spcPts val="12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a:p>
            <a:pPr marL="565200" lvl="1" indent="457200" algn="just">
              <a:spcBef>
                <a:spcPts val="600"/>
              </a:spcBef>
              <a:spcAft>
                <a:spcPts val="600"/>
              </a:spcAft>
              <a:buFont typeface="Wingdings" pitchFamily="2" charset="2"/>
              <a:buChar char="Ø"/>
              <a:defRPr/>
            </a:pPr>
            <a:endParaRPr lang="sr-Latn-CS" dirty="0">
              <a:solidFill>
                <a:schemeClr val="accent6">
                  <a:lumMod val="50000"/>
                </a:schemeClr>
              </a:solidFill>
              <a:latin typeface="Cambria" pitchFamily="18" charset="0"/>
            </a:endParaRPr>
          </a:p>
        </p:txBody>
      </p:sp>
      <p:sp>
        <p:nvSpPr>
          <p:cNvPr id="19" name="Slide Number Placeholder 18"/>
          <p:cNvSpPr>
            <a:spLocks noGrp="1"/>
          </p:cNvSpPr>
          <p:nvPr>
            <p:ph type="sldNum" sz="quarter" idx="12"/>
          </p:nvPr>
        </p:nvSpPr>
        <p:spPr>
          <a:xfrm>
            <a:off x="8458200" y="6019800"/>
            <a:ext cx="457200" cy="365125"/>
          </a:xfrm>
        </p:spPr>
        <p:txBody>
          <a:bodyPr/>
          <a:lstStyle/>
          <a:p>
            <a:pPr>
              <a:defRPr/>
            </a:pPr>
            <a:fld id="{C3E96B03-34F2-4A7F-9F48-0A3922395EC8}" type="slidenum">
              <a:rPr lang="en-US" sz="1000" smtClean="0">
                <a:latin typeface="Cambria" pitchFamily="18" charset="0"/>
              </a:rPr>
              <a:pPr>
                <a:defRPr/>
              </a:pPr>
              <a:t>9</a:t>
            </a:fld>
            <a:endParaRPr lang="en-US" sz="1000" dirty="0">
              <a:latin typeface="Cambria"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4225</TotalTime>
  <Words>5907</Words>
  <Application>Microsoft Office PowerPoint</Application>
  <PresentationFormat>On-screen Show (4:3)</PresentationFormat>
  <Paragraphs>699</Paragraphs>
  <Slides>45</Slides>
  <Notes>44</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alen.nikezic</dc:creator>
  <cp:lastModifiedBy>melita.rastoder</cp:lastModifiedBy>
  <cp:revision>513</cp:revision>
  <dcterms:created xsi:type="dcterms:W3CDTF">2012-04-18T16:21:57Z</dcterms:created>
  <dcterms:modified xsi:type="dcterms:W3CDTF">2013-01-14T14:57:00Z</dcterms:modified>
</cp:coreProperties>
</file>